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81"/>
  </p:notesMasterIdLst>
  <p:handoutMasterIdLst>
    <p:handoutMasterId r:id="rId82"/>
  </p:handoutMasterIdLst>
  <p:sldIdLst>
    <p:sldId id="320" r:id="rId6"/>
    <p:sldId id="711" r:id="rId7"/>
    <p:sldId id="709" r:id="rId8"/>
    <p:sldId id="322" r:id="rId9"/>
    <p:sldId id="712" r:id="rId10"/>
    <p:sldId id="261" r:id="rId11"/>
    <p:sldId id="713" r:id="rId12"/>
    <p:sldId id="263" r:id="rId13"/>
    <p:sldId id="333" r:id="rId14"/>
    <p:sldId id="258" r:id="rId15"/>
    <p:sldId id="327" r:id="rId16"/>
    <p:sldId id="334" r:id="rId17"/>
    <p:sldId id="330" r:id="rId18"/>
    <p:sldId id="714" r:id="rId19"/>
    <p:sldId id="260" r:id="rId20"/>
    <p:sldId id="262" r:id="rId21"/>
    <p:sldId id="265" r:id="rId22"/>
    <p:sldId id="715" r:id="rId23"/>
    <p:sldId id="716" r:id="rId24"/>
    <p:sldId id="717" r:id="rId25"/>
    <p:sldId id="718" r:id="rId26"/>
    <p:sldId id="719" r:id="rId27"/>
    <p:sldId id="721" r:id="rId28"/>
    <p:sldId id="722" r:id="rId29"/>
    <p:sldId id="723" r:id="rId30"/>
    <p:sldId id="724" r:id="rId31"/>
    <p:sldId id="725" r:id="rId32"/>
    <p:sldId id="726" r:id="rId33"/>
    <p:sldId id="727" r:id="rId34"/>
    <p:sldId id="728" r:id="rId35"/>
    <p:sldId id="729" r:id="rId36"/>
    <p:sldId id="730" r:id="rId37"/>
    <p:sldId id="731" r:id="rId38"/>
    <p:sldId id="732" r:id="rId39"/>
    <p:sldId id="733" r:id="rId40"/>
    <p:sldId id="735" r:id="rId41"/>
    <p:sldId id="736" r:id="rId42"/>
    <p:sldId id="737" r:id="rId43"/>
    <p:sldId id="738" r:id="rId44"/>
    <p:sldId id="739" r:id="rId45"/>
    <p:sldId id="741" r:id="rId46"/>
    <p:sldId id="742" r:id="rId47"/>
    <p:sldId id="743" r:id="rId48"/>
    <p:sldId id="744" r:id="rId49"/>
    <p:sldId id="745" r:id="rId50"/>
    <p:sldId id="746" r:id="rId51"/>
    <p:sldId id="747" r:id="rId52"/>
    <p:sldId id="748" r:id="rId53"/>
    <p:sldId id="749" r:id="rId54"/>
    <p:sldId id="750" r:id="rId55"/>
    <p:sldId id="751" r:id="rId56"/>
    <p:sldId id="752" r:id="rId57"/>
    <p:sldId id="754" r:id="rId58"/>
    <p:sldId id="755" r:id="rId59"/>
    <p:sldId id="756" r:id="rId60"/>
    <p:sldId id="757" r:id="rId61"/>
    <p:sldId id="758" r:id="rId62"/>
    <p:sldId id="759" r:id="rId63"/>
    <p:sldId id="760" r:id="rId64"/>
    <p:sldId id="761" r:id="rId65"/>
    <p:sldId id="762" r:id="rId66"/>
    <p:sldId id="763" r:id="rId67"/>
    <p:sldId id="764" r:id="rId68"/>
    <p:sldId id="765" r:id="rId69"/>
    <p:sldId id="766" r:id="rId70"/>
    <p:sldId id="767" r:id="rId71"/>
    <p:sldId id="768" r:id="rId72"/>
    <p:sldId id="769" r:id="rId73"/>
    <p:sldId id="770" r:id="rId74"/>
    <p:sldId id="771" r:id="rId75"/>
    <p:sldId id="772" r:id="rId76"/>
    <p:sldId id="773" r:id="rId77"/>
    <p:sldId id="774" r:id="rId78"/>
    <p:sldId id="775" r:id="rId79"/>
    <p:sldId id="318" r:id="rId8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pos="340" userDrawn="1">
          <p15:clr>
            <a:srgbClr val="A4A3A4"/>
          </p15:clr>
        </p15:guide>
        <p15:guide id="2" pos="4286" userDrawn="1">
          <p15:clr>
            <a:srgbClr val="A4A3A4"/>
          </p15:clr>
        </p15:guide>
        <p15:guide id="3" orient="horz" pos="336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DEBD13-A405-7F74-37E2-578240B84D2A}" name="Marko Livancic" initials="ML" userId="S::marko.livancic@atos.net::6efb1579-c2e0-4edc-b5a5-e7d30df3a5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D0E4"/>
    <a:srgbClr val="000000"/>
    <a:srgbClr val="EF8D5B"/>
    <a:srgbClr val="ECECEC"/>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6" autoAdjust="0"/>
    <p:restoredTop sz="94638"/>
  </p:normalViewPr>
  <p:slideViewPr>
    <p:cSldViewPr snapToGrid="0" snapToObjects="1">
      <p:cViewPr varScale="1">
        <p:scale>
          <a:sx n="62" d="100"/>
          <a:sy n="62" d="100"/>
        </p:scale>
        <p:origin x="2539" y="48"/>
      </p:cViewPr>
      <p:guideLst>
        <p:guide pos="340"/>
        <p:guide pos="4286"/>
        <p:guide orient="horz" pos="3367"/>
      </p:guideLst>
    </p:cSldViewPr>
  </p:slid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7:22:15.569"/>
    </inkml:context>
    <inkml:brush xml:id="br0">
      <inkml:brushProperty name="width" value="0.07938" units="cm"/>
      <inkml:brushProperty name="height" value="0.07938" units="cm"/>
      <inkml:brushProperty name="color" value="#FFFFFF"/>
    </inkml:brush>
  </inkml:definitions>
  <inkml:trace contextRef="#ctx0" brushRef="#br0">2064 13 24575,'-48'0'0,"-8"0"0,-18 0 0,31 0 0,-1 0 0,-1 0 0,0 2 0,-7-1 0,1 2 0,2 1 0,-1 1 0,0 2 0,1 0 0,-1-1 0,0 3 0,6 3 0,-1-1 0,-2 3 0,2 0 0,1 4 0,0-1 0,2 1 0,1 2 0,-1-2 0,-1 1 0,4 0 0,-1 1 0,-1 2 0,2 2 0,1-1 0,-2 3 0,1 1 0,2 0 0,2 1 0,3 0 0,-26 23 0,4-1 0,7 4 0,20-23 0,3-1 0,0 2 0,1 2 0,2 1 0,1-1 0,-2 1 0,3-2 0,-16 36 0,4 1 0,6-8 0,9-11 0,5-12 0,2-10 0,4-5 0,1 1 0,1 8 0,-3 5 0,3 8 0,-1-3 0,4 1 0,6 2 0,8 0 0,19 1 0,12 3 0,13 0 0,-24-26 0,0 4 0,1 0 0,0-2 0,3 1 0,0-3 0,1 1 0,1-3 0,1-1 0,0-1 0,-3-4 0,-2 0 0,39 8 0,-11-8 0,2-7 0,0-5 0,1-6 0,3-5 0,6-10 0,-3-8 0,-36 9 0,-1-2 0,-1-2 0,0-2 0,-1 0 0,-2-4 0,5-1 0,-2-2 0,-2-5 0,2 2 0,2-1 0,1-1 0,-3 0 0,0-2 0,-3 2 0,-1-2 0,-3 3 0,-4 1 0,-2-3 0,0 0 0,-3 2 0,0-3 0,0 1 0,0 0 0,-3-4 0,1-2 0,0 0 0,-2 0 0,-2 3 0,-1 2 0,5-33 0,-5 10 0,-8 7 0,-1-4 0,-3-7 0,0-4 0,0-3 0,0 3 0,-3 14 0,-4 8 0,-2 7 0,-3 4 0,-1 5 0,-1 0 0,-8 4 0,-3 3 0,-4 0 0,-6 0 0,-1-4 0,-6-5 0,-6-1 0,-15 6 0,18 7 0,1 1 0,-3 5 0,-9-9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7:30:40.023"/>
    </inkml:context>
    <inkml:brush xml:id="br0">
      <inkml:brushProperty name="width" value="0.07938" units="cm"/>
      <inkml:brushProperty name="height" value="0.07938" units="cm"/>
      <inkml:brushProperty name="color" value="#FFFFFF"/>
    </inkml:brush>
  </inkml:definitions>
  <inkml:trace contextRef="#ctx0" brushRef="#br0">1725 102 24575,'-20'-2'0,"-3"-4"0,9 2 0,-2-1 0,-1-1 0,-1-2 0,-2 1 0,-1 0 0,-1 0 0,0-1 0,-2 2 0,1-1 0,-2 1 0,-1 2 0,1-1 0,1 1 0,-3 2 0,0-1 0,7 2 0,0 0 0,0 1-302,-3-1 1,-1 1 0,0-1 301,-1 1 0,-3 0 0,1 0 0,-2 0 0,1 0 0,-1 0 0,1 0 0,1 0 0,-1 0 0,3 0 0,0 0 0,1 0 0,2 0 0,1 0 0,0 0-68,-7 0 0,0 0 68,0 0 0,1 0 0,0 0 0,0 0 0,-1 1 0,-1 1 0,1 1 0,0 2 0,8-1 0,0 0 0,0 2 0,-1 0 0,0 2 0,0-1 0,0 2 0,0 0 0,1 0 0,-1 1 0,0 1 0,1 1 0,1-1 0,0 0 0,1 1 0,-7 4 0,0 1 0,4-2 0,0 0 0,2-1 0,2-1 0,2-1 0,0 1 0,3-2 0,0 2 0,1 0 0,2 1 448,1 0 1,1 1-449,2 1 0,1 2 71,1 1 1,2 2-72,0 1 0,1 0 0,-1 3 0,2 0 0,-1 2 0,1-1 0,0 1 0,2 0 0,0 1 0,3-1 0,0 0 0,1-1 0,2 0 0,1 0 0,2-2 0,0 0 0,1-1 0,1 0 0,1-1 0,2 1 0,-1-2 0,1 0 0,0 0 0,1 0 0,0-2 0,1 0 0,1-2 0,0 1 0,1 0 0,0-2 0,3 0 0,-1-1 0,1 1 0,0-2 0,1-1 0,0-1 0,1 0 0,-1-1 0,-1 0 0,1-2 0,-1 0 0,1-2 0,0-1 0,0-1 0,0-1 0,2-2 0,2 0 0,-1-1 0,-8 0 0,1-1 0,-1 0-171,1 0 1,1 0-1,-1 0 171,1 0 0,0 0 0,0-1 0,0 0 0,0 0 0,0-1 0,-1-1 0,1-1 0,-1 1 0,-1-2 0,0 0 0,0 0 0,6-4 0,0 0 0,-4 1 0,0-1 0,-2 2 0,-1-1 0,-1 0 0,-1 0 0,1-2 0,1 0 0,0-1 0,0 1 0,-1-1 0,0-1 256,0 1 0,0 0-256,-2-1 0,0 2 0,0-1 0,-1 0 0,0 0 0,0 1 0,-1-1 0,0-1 0,-1 0 0,1-1 0,-1 2 0,-1-2 0,-1 3 0,-1-1 0,8-6 0,-4 3 0,-2 2 0,2-2 0,0-1 0,1-1 0,-1-1 0,-1-1 0,0 0 0,0 1 0,0 0 0,-1-2 0,-1-1 0,-3 1 0,-2-1 0,-3-2 0,-2-6 0,0 11 0,-1 0 0,0-2 0,0-1 0,0 2 0,0-1 0,0 2 0,0 0 0,0 1 0,0 2 0,0-14 0,0 3 0,0 0 0,0 3 0,0 2 0,0 2 0,-2 1 0,1 1 0,-2-2 0,-2 2 0,0 0 0,0 6 0,3 4 0,-1 4 0,1 0 0,1 0 0,-2 0 0,1 1 0,-2-1 0,-1-1 0,-3-3 0,-2-3 0,-1-2 0,0 0 0,2 4 0,3 1 0,2 1 0,1-3 0,1 3 0,0-1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7:38:07.702"/>
    </inkml:context>
    <inkml:brush xml:id="br0">
      <inkml:brushProperty name="width" value="0.07938" units="cm"/>
      <inkml:brushProperty name="height" value="0.07938" units="cm"/>
      <inkml:brushProperty name="color" value="#7CD0E4"/>
    </inkml:brush>
  </inkml:definitions>
  <inkml:trace contextRef="#ctx0" brushRef="#br0">1112 5 24575,'-18'-3'0,"2"2"0,-4 0 0,2 1 0,-1 0 0,-2 0-463,2 0 0,-2 0 0,0 0 0,0 0 463,3 0 0,0 0 0,0 0 0,0 0 0,0 0-299,0 0 0,0 0 1,0 0-1,1 0 1,-1 0 298,0 0 0,0 0 0,-1 0 0,2 0 0,-1 0 0,-3 0 0,-1 1 0,1-1 0,0 1 0,0 0 0,1 1 0,-1 0 0,-1 1 0,2 2 0,-1-1 0,-1 2 0,1-1 0,2 1 0,1 0 0,1 0 0,1 0 0,-2 1 0,-1 1 0,0 2 0,0-1 0,1 0 173,4-1 1,2 1-1,0-1-173,-5 5 0,0-1 0,2 1 0,1 1 0,1 0 0,1 1 0,0 1 0,1 1 0,0 0 0,0 1 0,1 0 0,1 0 0,0 1 0,2-1 0,1 0 0,0 0 0,1 0 0,1 0 0,2 2 0,0 1 0,2-6 0,-1 0 0,0 0-231,1 2 0,0-1 0,1 1 231,1 1 0,1 1 0,0-1 0,1 1 0,1 0 0,0 0 0,1 0 0,1 1 0,1-1 0,0-1 0,1 1 0,-1 0 0,2-1 0,-1 0 0,0-1 0,2 0 0,0-1 0,0 0 0,1 0 0,1-1 0,1 0 0,0-1 0,0 0 0,1-1 0,1-1 0,0 1 0,0-1 0,0-1 0,0 0 0,1-1 0,0 0 0,0-1 0,0 0 0,1-1 0,0-1 0,0 0 0,1-1 0,0 0 0,0-2 0,1 0 0,0 0 0,0-1 0,1-1 0,-1 0 0,1-1 0,-1 0 0,0-1 0,0 0 0,0-1 0,0 0 0,1-2-145,-5 0 0,0 0 0,-1-1 0,1-1 145,0 0 0,1-1 0,-1-1 0,0 0 0,0 0 0,1-1 0,-1-1 0,0 0 0,0 0 0,0 0 0,0 0 0,0 0 0,-1-1 0,0 2 0,-1-1 0,1 0 0,-1 0 0,-1 0 0,0 0 0,1 0 0,3-4 0,-1 1 0,1-1 168,-2 0 1,-1 0-1,0 0-168,0 0 0,-1-1 0,0 1 0,-1-1 0,-1 0 0,0 0 0,-1 1 0,-1-1 0,0 0-96,0 1 0,-1-1 0,-1 0 96,0 0 0,0 1 0,-1-1 0,2-5 0,-1-1 0,0 1 0,-2 0 244,0 0 1,-2 1-245,-1 0 0,0 1 0,-1-1 0,-1 0 0,0 0 0,0 0 731,-1 0 1,-1 1-732,-1-1 0,-1 1 534,-1 2 0,-1 0-534,-2 0 0,0 2 0,-1-1 0,-1 1 0,0-1 0,-1 1 0,0-1 0,-1 0 0,-1 1 0,2 0 318,-1 0 0,1 1-318,1 2 0,0 0 112,2 2 1,1 0-113,-7-5 0,0 0 0,-2 1 0,1-1 0,3 2 0,4 4 0,5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7:21:02.835"/>
    </inkml:context>
    <inkml:brush xml:id="br0">
      <inkml:brushProperty name="width" value="0.07938" units="cm"/>
      <inkml:brushProperty name="height" value="0.07938" units="cm"/>
      <inkml:brushProperty name="color" value="#7CD0E4"/>
    </inkml:brush>
  </inkml:definitions>
  <inkml:trace contextRef="#ctx0" brushRef="#br0">1596 62 24575,'-24'2'0,"-14"1"0,-8 1 0,-2-2 0,4-2 0,9-1 0,-3-4 0,-5-4 0,-4-2 0,19 6 0,-1 0 0,1 1 0,0 1 0,-3-1 0,-1 1 0,0-1 0,0 2 0,0-2 0,0 1 0,-1 0 0,0 0 0,2 1 0,0 1 0,-2 0 0,1 2 0,0 1 0,2 2 0,0 0 0,1 2 0,2 1 0,0 1 0,-23 7 0,3 1 0,2 4 0,2 8 0,21-9 0,1 0 0,-1 5 0,0 1 0,1 0 0,-1 2 0,2-1 0,-1 1 0,1 1 0,0 0 0,1-1 0,1 0 0,2 0 0,0 0 0,3 0 0,0 0 0,1-2 0,1 1 0,2 0 0,1 1 0,-5 25 0,3-4 0,6-1 0,1-2 0,3-2 0,0 0 0,4-3 0,7 0 0,8-2 0,10 4 0,-13-18 0,2 0 0,2 3 0,1 1 0,1 2 0,-1 1 0,3 0 0,-1 0 0,-2-2 0,0-2 0,0-2 0,-1-2 0,0-2 0,1-2 0,18 8 0,5-7 0,3-9 0,-21-8 0,2-1 0,4 0 0,2-1 0,1 0 0,0 0 0,2 0 0,-2 1 0,1 0 0,-1-1 0,-2 1 0,-1-1 0,-3 1 0,0-1 0,-1 1 0,-1-1 0,24 3 0,-2-2 0,-1-4 0,-4-3 0,0-3 0,-1-3 0,2-4 0,2-4 0,-4-3 0,1-3 0,-1 1 0,2 2 0,0 1 0,-1 2 0,-5 3 0,-7-2 0,-1 2 0,-3 0 0,-1-2 0,-3 1 0,-5 2 0,-6 0 0,-4 1 0,-1-2 0,4-6 0,5-7 0,4-5 0,4-4 0,-2 2 0,-1 3 0,-6 4 0,-5 8 0,-1-2 0,-1 0 0,1-1 0,-1-3 0,-1 6 0,-1 4 0,-4 4 0,-1 1 0,1-3 0,0-7 0,0-10 0,-1-7 0,-2-5 0,0-1 0,-2 2 0,-6 3 0,-7 4 0,-3 2 0,-2 2 0,-1 4 0,-4-1 0,-2-1 0,-2-2 0,0 1 0,-1 3 0,-3 5 0,-3 5 0,3 6 0,3 3 0,4 3 0,3 0 0,2 1 0,1-1 0,2 0 0,-2-2 0,11 4 0,-3-1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448AF0-1E53-E44C-9F60-B155A99157D6}" type="slidenum">
              <a:t>2</a:t>
            </a:fld>
            <a:endParaRPr lang="en-GB"/>
          </a:p>
        </p:txBody>
      </p:sp>
    </p:spTree>
    <p:extLst>
      <p:ext uri="{BB962C8B-B14F-4D97-AF65-F5344CB8AC3E}">
        <p14:creationId xmlns:p14="http://schemas.microsoft.com/office/powerpoint/2010/main" val="374012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448AF0-1E53-E44C-9F60-B155A99157D6}" type="slidenum">
              <a:t>3</a:t>
            </a:fld>
            <a:endParaRPr lang="en-GB"/>
          </a:p>
        </p:txBody>
      </p:sp>
    </p:spTree>
    <p:extLst>
      <p:ext uri="{BB962C8B-B14F-4D97-AF65-F5344CB8AC3E}">
        <p14:creationId xmlns:p14="http://schemas.microsoft.com/office/powerpoint/2010/main" val="348653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B7E260-BCC7-89E3-59C9-94F5F79C7B96}"/>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3">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r>
              <a:rPr lang="en-US" dirty="0"/>
              <a:t>C</a:t>
            </a:r>
          </a:p>
        </p:txBody>
      </p:sp>
      <p:sp>
        <p:nvSpPr>
          <p:cNvPr id="5" name="Slide Number Placeholder 5">
            <a:extLst>
              <a:ext uri="{FF2B5EF4-FFF2-40B4-BE49-F238E27FC236}">
                <a16:creationId xmlns:a16="http://schemas.microsoft.com/office/drawing/2014/main" id="{8F2FF7CD-837E-6BC7-87E4-C00987E3B46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Text Placeholder 32">
            <a:extLst>
              <a:ext uri="{FF2B5EF4-FFF2-40B4-BE49-F238E27FC236}">
                <a16:creationId xmlns:a16="http://schemas.microsoft.com/office/drawing/2014/main" id="{464B5678-B609-0C1D-0ABB-E2BAC52E8E9E}"/>
              </a:ext>
            </a:extLst>
          </p:cNvPr>
          <p:cNvSpPr>
            <a:spLocks noGrp="1"/>
          </p:cNvSpPr>
          <p:nvPr>
            <p:ph type="body" sz="quarter" idx="32" hasCustomPrompt="1"/>
          </p:nvPr>
        </p:nvSpPr>
        <p:spPr>
          <a:xfrm>
            <a:off x="560487" y="4368538"/>
            <a:ext cx="6526988" cy="5461262"/>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1D49BEFF-1FD3-73AC-DDA4-64268D26116D}"/>
              </a:ext>
            </a:extLst>
          </p:cNvPr>
          <p:cNvSpPr>
            <a:spLocks noGrp="1"/>
          </p:cNvSpPr>
          <p:nvPr>
            <p:ph type="body" sz="quarter" idx="42" hasCustomPrompt="1"/>
          </p:nvPr>
        </p:nvSpPr>
        <p:spPr>
          <a:xfrm>
            <a:off x="563667" y="31179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1" y="-43155"/>
            <a:ext cx="7559675" cy="3192754"/>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403112" cy="2314214"/>
          </a:xfrm>
          <a:prstGeom prst="rect">
            <a:avLst/>
          </a:prstGeom>
        </p:spPr>
        <p:txBody>
          <a:bodyPr anchor="ctr">
            <a:normAutofit/>
          </a:bodyPr>
          <a:lstStyle>
            <a:lvl1pPr marL="0" indent="0" algn="ctr">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2" name="Slide Number Placeholder 5">
            <a:extLst>
              <a:ext uri="{FF2B5EF4-FFF2-40B4-BE49-F238E27FC236}">
                <a16:creationId xmlns:a16="http://schemas.microsoft.com/office/drawing/2014/main" id="{68DE4C91-2E5D-BC18-76B2-68E11D7A4BE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32">
            <a:extLst>
              <a:ext uri="{FF2B5EF4-FFF2-40B4-BE49-F238E27FC236}">
                <a16:creationId xmlns:a16="http://schemas.microsoft.com/office/drawing/2014/main" id="{BAD71A04-8323-6097-6CE6-14B1FDF930A5}"/>
              </a:ext>
            </a:extLst>
          </p:cNvPr>
          <p:cNvSpPr>
            <a:spLocks noGrp="1"/>
          </p:cNvSpPr>
          <p:nvPr>
            <p:ph type="body" sz="quarter" idx="32" hasCustomPrompt="1"/>
          </p:nvPr>
        </p:nvSpPr>
        <p:spPr>
          <a:xfrm>
            <a:off x="538294" y="3515168"/>
            <a:ext cx="6526988" cy="6187632"/>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5">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2082797"/>
            <a:ext cx="7559675" cy="4610101"/>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F6EB6498-DFEC-67FB-F06F-1D0854BC7077}"/>
              </a:ext>
            </a:extLst>
          </p:cNvPr>
          <p:cNvSpPr>
            <a:spLocks noGrp="1"/>
          </p:cNvSpPr>
          <p:nvPr>
            <p:ph type="body" sz="quarter" idx="52" hasCustomPrompt="1"/>
          </p:nvPr>
        </p:nvSpPr>
        <p:spPr>
          <a:xfrm>
            <a:off x="559612" y="7335188"/>
            <a:ext cx="2696198" cy="1933701"/>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 name="Text Placeholder 32">
            <a:extLst>
              <a:ext uri="{FF2B5EF4-FFF2-40B4-BE49-F238E27FC236}">
                <a16:creationId xmlns:a16="http://schemas.microsoft.com/office/drawing/2014/main" id="{6787CA39-9AC5-1B45-9E5E-3A8736B2FF5E}"/>
              </a:ext>
            </a:extLst>
          </p:cNvPr>
          <p:cNvSpPr>
            <a:spLocks noGrp="1"/>
          </p:cNvSpPr>
          <p:nvPr>
            <p:ph type="body" sz="quarter" idx="53" hasCustomPrompt="1"/>
          </p:nvPr>
        </p:nvSpPr>
        <p:spPr>
          <a:xfrm>
            <a:off x="3446037" y="7348997"/>
            <a:ext cx="3563248" cy="1933701"/>
          </a:xfrm>
          <a:prstGeom prst="rect">
            <a:avLst/>
          </a:prstGeom>
        </p:spPr>
        <p:txBody>
          <a:bodyPr>
            <a:noAutofit/>
          </a:bodyPr>
          <a:lstStyle>
            <a:lvl1pPr marL="0" indent="0" algn="l">
              <a:buNone/>
              <a:defRPr sz="18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 name="Text Placeholder 32">
            <a:extLst>
              <a:ext uri="{FF2B5EF4-FFF2-40B4-BE49-F238E27FC236}">
                <a16:creationId xmlns:a16="http://schemas.microsoft.com/office/drawing/2014/main" id="{66DCEEB8-4B5F-63E1-0A9C-A105631BF3F5}"/>
              </a:ext>
            </a:extLst>
          </p:cNvPr>
          <p:cNvSpPr>
            <a:spLocks noGrp="1"/>
          </p:cNvSpPr>
          <p:nvPr>
            <p:ph type="body" sz="quarter" idx="32" hasCustomPrompt="1"/>
          </p:nvPr>
        </p:nvSpPr>
        <p:spPr>
          <a:xfrm>
            <a:off x="538294" y="2362200"/>
            <a:ext cx="6526988" cy="347980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84864FC6-8E5D-4F42-A929-9EA71FF6BBAF}"/>
              </a:ext>
            </a:extLst>
          </p:cNvPr>
          <p:cNvSpPr>
            <a:spLocks noGrp="1"/>
          </p:cNvSpPr>
          <p:nvPr>
            <p:ph type="body" sz="quarter" idx="42" hasCustomPrompt="1"/>
          </p:nvPr>
        </p:nvSpPr>
        <p:spPr>
          <a:xfrm>
            <a:off x="541474" y="920861"/>
            <a:ext cx="6570888" cy="958739"/>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Slide Number Placeholder 5">
            <a:extLst>
              <a:ext uri="{FF2B5EF4-FFF2-40B4-BE49-F238E27FC236}">
                <a16:creationId xmlns:a16="http://schemas.microsoft.com/office/drawing/2014/main" id="{37DFFDC1-9675-82D0-493F-7AEBE8B3E63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6">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004C10-BC8B-AB29-08B9-9A7BE089910E}"/>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207D640C-731B-94A3-AE0A-4B8E507C9FAC}"/>
              </a:ext>
            </a:extLst>
          </p:cNvPr>
          <p:cNvSpPr/>
          <p:nvPr userDrawn="1"/>
        </p:nvSpPr>
        <p:spPr>
          <a:xfrm>
            <a:off x="0" y="5025532"/>
            <a:ext cx="7559675" cy="463916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3" name="Graphic 383">
            <a:extLst>
              <a:ext uri="{FF2B5EF4-FFF2-40B4-BE49-F238E27FC236}">
                <a16:creationId xmlns:a16="http://schemas.microsoft.com/office/drawing/2014/main" id="{3310FBC6-127E-2E21-E365-8D2FD2E713BE}"/>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ADEF1F3-038E-95E5-5AD5-FE793012365A}"/>
              </a:ext>
            </a:extLst>
          </p:cNvPr>
          <p:cNvSpPr/>
          <p:nvPr userDrawn="1"/>
        </p:nvSpPr>
        <p:spPr>
          <a:xfrm rot="16200000">
            <a:off x="-2147776" y="7888055"/>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6605E4E7-C5B0-7145-F24B-94865915C3A4}"/>
              </a:ext>
            </a:extLst>
          </p:cNvPr>
          <p:cNvSpPr>
            <a:spLocks noGrp="1"/>
          </p:cNvSpPr>
          <p:nvPr>
            <p:ph type="body" sz="quarter" idx="32" hasCustomPrompt="1"/>
          </p:nvPr>
        </p:nvSpPr>
        <p:spPr>
          <a:xfrm>
            <a:off x="538294" y="2171438"/>
            <a:ext cx="6526988" cy="2258286"/>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1F3EBF30-3453-ED8E-9086-A5182F417AC2}"/>
              </a:ext>
            </a:extLst>
          </p:cNvPr>
          <p:cNvSpPr>
            <a:spLocks noGrp="1"/>
          </p:cNvSpPr>
          <p:nvPr>
            <p:ph type="body" sz="quarter" idx="42" hasCustomPrompt="1"/>
          </p:nvPr>
        </p:nvSpPr>
        <p:spPr>
          <a:xfrm>
            <a:off x="541474" y="9208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10" name="Picture Placeholder 37">
            <a:extLst>
              <a:ext uri="{FF2B5EF4-FFF2-40B4-BE49-F238E27FC236}">
                <a16:creationId xmlns:a16="http://schemas.microsoft.com/office/drawing/2014/main" id="{B0A50D41-A449-C0DC-E30F-3FDDC4A35991}"/>
              </a:ext>
            </a:extLst>
          </p:cNvPr>
          <p:cNvSpPr>
            <a:spLocks noGrp="1"/>
          </p:cNvSpPr>
          <p:nvPr>
            <p:ph type="pic" sz="quarter" idx="41"/>
          </p:nvPr>
        </p:nvSpPr>
        <p:spPr>
          <a:xfrm rot="10800000" flipV="1">
            <a:off x="3137897" y="4619455"/>
            <a:ext cx="3966791" cy="298784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1" name="Text Placeholder 23">
            <a:extLst>
              <a:ext uri="{FF2B5EF4-FFF2-40B4-BE49-F238E27FC236}">
                <a16:creationId xmlns:a16="http://schemas.microsoft.com/office/drawing/2014/main" id="{0AB2276F-5A62-F8E6-8180-58B775915EDB}"/>
              </a:ext>
            </a:extLst>
          </p:cNvPr>
          <p:cNvSpPr>
            <a:spLocks noGrp="1"/>
          </p:cNvSpPr>
          <p:nvPr>
            <p:ph type="body" sz="quarter" idx="13" hasCustomPrompt="1"/>
          </p:nvPr>
        </p:nvSpPr>
        <p:spPr>
          <a:xfrm>
            <a:off x="3137896" y="7925824"/>
            <a:ext cx="3928546" cy="1400960"/>
          </a:xfrm>
          <a:prstGeom prst="rect">
            <a:avLst/>
          </a:prstGeom>
        </p:spPr>
        <p:txBody>
          <a:bodyPr anchor="ctr">
            <a:normAutofit/>
          </a:bodyPr>
          <a:lstStyle>
            <a:lvl1pPr marL="0" indent="0" algn="ctr">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Slide Number Placeholder 5">
            <a:extLst>
              <a:ext uri="{FF2B5EF4-FFF2-40B4-BE49-F238E27FC236}">
                <a16:creationId xmlns:a16="http://schemas.microsoft.com/office/drawing/2014/main" id="{9F5F64DD-B0BA-5A8C-7FBD-1F0FE9789E90}"/>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77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06">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004C10-BC8B-AB29-08B9-9A7BE089910E}"/>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207D640C-731B-94A3-AE0A-4B8E507C9FAC}"/>
              </a:ext>
            </a:extLst>
          </p:cNvPr>
          <p:cNvSpPr/>
          <p:nvPr userDrawn="1"/>
        </p:nvSpPr>
        <p:spPr>
          <a:xfrm>
            <a:off x="0" y="5025532"/>
            <a:ext cx="7559675" cy="463916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8" name="Text Placeholder 32">
            <a:extLst>
              <a:ext uri="{FF2B5EF4-FFF2-40B4-BE49-F238E27FC236}">
                <a16:creationId xmlns:a16="http://schemas.microsoft.com/office/drawing/2014/main" id="{6605E4E7-C5B0-7145-F24B-94865915C3A4}"/>
              </a:ext>
            </a:extLst>
          </p:cNvPr>
          <p:cNvSpPr>
            <a:spLocks noGrp="1"/>
          </p:cNvSpPr>
          <p:nvPr>
            <p:ph type="body" sz="quarter" idx="32" hasCustomPrompt="1"/>
          </p:nvPr>
        </p:nvSpPr>
        <p:spPr>
          <a:xfrm>
            <a:off x="538294" y="2171438"/>
            <a:ext cx="6526988" cy="2258286"/>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1F3EBF30-3453-ED8E-9086-A5182F417AC2}"/>
              </a:ext>
            </a:extLst>
          </p:cNvPr>
          <p:cNvSpPr>
            <a:spLocks noGrp="1"/>
          </p:cNvSpPr>
          <p:nvPr>
            <p:ph type="body" sz="quarter" idx="42" hasCustomPrompt="1"/>
          </p:nvPr>
        </p:nvSpPr>
        <p:spPr>
          <a:xfrm>
            <a:off x="541474" y="9208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10" name="Picture Placeholder 37">
            <a:extLst>
              <a:ext uri="{FF2B5EF4-FFF2-40B4-BE49-F238E27FC236}">
                <a16:creationId xmlns:a16="http://schemas.microsoft.com/office/drawing/2014/main" id="{B0A50D41-A449-C0DC-E30F-3FDDC4A35991}"/>
              </a:ext>
            </a:extLst>
          </p:cNvPr>
          <p:cNvSpPr>
            <a:spLocks noGrp="1"/>
          </p:cNvSpPr>
          <p:nvPr>
            <p:ph type="pic" sz="quarter" idx="41"/>
          </p:nvPr>
        </p:nvSpPr>
        <p:spPr>
          <a:xfrm rot="10800000" flipV="1">
            <a:off x="3137897" y="4619455"/>
            <a:ext cx="3966791" cy="298784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1" name="Text Placeholder 23">
            <a:extLst>
              <a:ext uri="{FF2B5EF4-FFF2-40B4-BE49-F238E27FC236}">
                <a16:creationId xmlns:a16="http://schemas.microsoft.com/office/drawing/2014/main" id="{0AB2276F-5A62-F8E6-8180-58B775915EDB}"/>
              </a:ext>
            </a:extLst>
          </p:cNvPr>
          <p:cNvSpPr>
            <a:spLocks noGrp="1"/>
          </p:cNvSpPr>
          <p:nvPr>
            <p:ph type="body" sz="quarter" idx="13" hasCustomPrompt="1"/>
          </p:nvPr>
        </p:nvSpPr>
        <p:spPr>
          <a:xfrm>
            <a:off x="3137896" y="7925824"/>
            <a:ext cx="3928546" cy="1400960"/>
          </a:xfrm>
          <a:prstGeom prst="rect">
            <a:avLst/>
          </a:prstGeom>
        </p:spPr>
        <p:txBody>
          <a:bodyPr anchor="ctr">
            <a:normAutofit/>
          </a:bodyPr>
          <a:lstStyle>
            <a:lvl1pPr marL="0" indent="0" algn="ctr">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Slide Number Placeholder 5">
            <a:extLst>
              <a:ext uri="{FF2B5EF4-FFF2-40B4-BE49-F238E27FC236}">
                <a16:creationId xmlns:a16="http://schemas.microsoft.com/office/drawing/2014/main" id="{9F5F64DD-B0BA-5A8C-7FBD-1F0FE9789E90}"/>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26206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7">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9A58C07-DB25-9D2F-26A8-130C54884237}"/>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74F5B6F1-1F70-8542-A18D-9BC642672EA0}"/>
              </a:ext>
            </a:extLst>
          </p:cNvPr>
          <p:cNvSpPr/>
          <p:nvPr userDrawn="1"/>
        </p:nvSpPr>
        <p:spPr>
          <a:xfrm flipV="1">
            <a:off x="12699" y="2897164"/>
            <a:ext cx="7546975" cy="6773792"/>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7" name="Graphic 383">
            <a:extLst>
              <a:ext uri="{FF2B5EF4-FFF2-40B4-BE49-F238E27FC236}">
                <a16:creationId xmlns:a16="http://schemas.microsoft.com/office/drawing/2014/main" id="{0AE82F01-DEF6-035E-60E2-423220208BE4}"/>
              </a:ext>
            </a:extLst>
          </p:cNvPr>
          <p:cNvSpPr/>
          <p:nvPr userDrawn="1"/>
        </p:nvSpPr>
        <p:spPr>
          <a:xfrm>
            <a:off x="4722925" y="5345906"/>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6" name="Text Placeholder 32">
            <a:extLst>
              <a:ext uri="{FF2B5EF4-FFF2-40B4-BE49-F238E27FC236}">
                <a16:creationId xmlns:a16="http://schemas.microsoft.com/office/drawing/2014/main" id="{0E1AD72A-DB34-C257-7687-12F1B9BB1697}"/>
              </a:ext>
            </a:extLst>
          </p:cNvPr>
          <p:cNvSpPr>
            <a:spLocks noGrp="1"/>
          </p:cNvSpPr>
          <p:nvPr>
            <p:ph type="body" sz="quarter" idx="52" hasCustomPrompt="1"/>
          </p:nvPr>
        </p:nvSpPr>
        <p:spPr>
          <a:xfrm>
            <a:off x="555001" y="751293"/>
            <a:ext cx="2696198" cy="1933701"/>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Text Placeholder 32">
            <a:extLst>
              <a:ext uri="{FF2B5EF4-FFF2-40B4-BE49-F238E27FC236}">
                <a16:creationId xmlns:a16="http://schemas.microsoft.com/office/drawing/2014/main" id="{837E975A-A8EA-CD9B-E83F-370D517840F9}"/>
              </a:ext>
            </a:extLst>
          </p:cNvPr>
          <p:cNvSpPr>
            <a:spLocks noGrp="1"/>
          </p:cNvSpPr>
          <p:nvPr>
            <p:ph type="body" sz="quarter" idx="53" hasCustomPrompt="1"/>
          </p:nvPr>
        </p:nvSpPr>
        <p:spPr>
          <a:xfrm>
            <a:off x="3441426" y="765102"/>
            <a:ext cx="3563248" cy="1933701"/>
          </a:xfrm>
          <a:prstGeom prst="rect">
            <a:avLst/>
          </a:prstGeom>
        </p:spPr>
        <p:txBody>
          <a:bodyPr>
            <a:noAutofit/>
          </a:bodyPr>
          <a:lstStyle>
            <a:lvl1pPr marL="0" indent="0" algn="l">
              <a:buNone/>
              <a:defRPr sz="18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4" name="Text Placeholder 32">
            <a:extLst>
              <a:ext uri="{FF2B5EF4-FFF2-40B4-BE49-F238E27FC236}">
                <a16:creationId xmlns:a16="http://schemas.microsoft.com/office/drawing/2014/main" id="{EB6ECE35-3456-9633-19AA-6EB98E6C79ED}"/>
              </a:ext>
            </a:extLst>
          </p:cNvPr>
          <p:cNvSpPr>
            <a:spLocks noGrp="1"/>
          </p:cNvSpPr>
          <p:nvPr>
            <p:ph type="body" sz="quarter" idx="55" hasCustomPrompt="1"/>
          </p:nvPr>
        </p:nvSpPr>
        <p:spPr>
          <a:xfrm>
            <a:off x="745228" y="6726451"/>
            <a:ext cx="2696198" cy="57012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5" name="Text Placeholder 32">
            <a:extLst>
              <a:ext uri="{FF2B5EF4-FFF2-40B4-BE49-F238E27FC236}">
                <a16:creationId xmlns:a16="http://schemas.microsoft.com/office/drawing/2014/main" id="{6736DF5F-E276-78D4-4962-460829B4DB26}"/>
              </a:ext>
            </a:extLst>
          </p:cNvPr>
          <p:cNvSpPr>
            <a:spLocks noGrp="1"/>
          </p:cNvSpPr>
          <p:nvPr>
            <p:ph type="body" sz="quarter" idx="56" hasCustomPrompt="1"/>
          </p:nvPr>
        </p:nvSpPr>
        <p:spPr>
          <a:xfrm>
            <a:off x="771346" y="7494940"/>
            <a:ext cx="2639820" cy="157315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48" name="Slide Number Placeholder 5">
            <a:extLst>
              <a:ext uri="{FF2B5EF4-FFF2-40B4-BE49-F238E27FC236}">
                <a16:creationId xmlns:a16="http://schemas.microsoft.com/office/drawing/2014/main" id="{25E949DA-28E1-F2AB-5D1A-0AF3D43ECCB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4176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07">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9A58C07-DB25-9D2F-26A8-130C54884237}"/>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74F5B6F1-1F70-8542-A18D-9BC642672EA0}"/>
              </a:ext>
            </a:extLst>
          </p:cNvPr>
          <p:cNvSpPr/>
          <p:nvPr userDrawn="1"/>
        </p:nvSpPr>
        <p:spPr>
          <a:xfrm flipV="1">
            <a:off x="-31255" y="2897164"/>
            <a:ext cx="7590930" cy="6773792"/>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7" name="Graphic 383">
            <a:extLst>
              <a:ext uri="{FF2B5EF4-FFF2-40B4-BE49-F238E27FC236}">
                <a16:creationId xmlns:a16="http://schemas.microsoft.com/office/drawing/2014/main" id="{0AE82F01-DEF6-035E-60E2-423220208BE4}"/>
              </a:ext>
            </a:extLst>
          </p:cNvPr>
          <p:cNvSpPr/>
          <p:nvPr userDrawn="1"/>
        </p:nvSpPr>
        <p:spPr>
          <a:xfrm>
            <a:off x="4722925" y="5345906"/>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6" name="Text Placeholder 32">
            <a:extLst>
              <a:ext uri="{FF2B5EF4-FFF2-40B4-BE49-F238E27FC236}">
                <a16:creationId xmlns:a16="http://schemas.microsoft.com/office/drawing/2014/main" id="{0E1AD72A-DB34-C257-7687-12F1B9BB1697}"/>
              </a:ext>
            </a:extLst>
          </p:cNvPr>
          <p:cNvSpPr>
            <a:spLocks noGrp="1"/>
          </p:cNvSpPr>
          <p:nvPr>
            <p:ph type="body" sz="quarter" idx="52" hasCustomPrompt="1"/>
          </p:nvPr>
        </p:nvSpPr>
        <p:spPr>
          <a:xfrm>
            <a:off x="555001" y="751293"/>
            <a:ext cx="2696198" cy="1933701"/>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Text Placeholder 32">
            <a:extLst>
              <a:ext uri="{FF2B5EF4-FFF2-40B4-BE49-F238E27FC236}">
                <a16:creationId xmlns:a16="http://schemas.microsoft.com/office/drawing/2014/main" id="{837E975A-A8EA-CD9B-E83F-370D517840F9}"/>
              </a:ext>
            </a:extLst>
          </p:cNvPr>
          <p:cNvSpPr>
            <a:spLocks noGrp="1"/>
          </p:cNvSpPr>
          <p:nvPr>
            <p:ph type="body" sz="quarter" idx="53" hasCustomPrompt="1"/>
          </p:nvPr>
        </p:nvSpPr>
        <p:spPr>
          <a:xfrm>
            <a:off x="3441426" y="765102"/>
            <a:ext cx="3563248" cy="1933701"/>
          </a:xfrm>
          <a:prstGeom prst="rect">
            <a:avLst/>
          </a:prstGeom>
        </p:spPr>
        <p:txBody>
          <a:bodyPr>
            <a:noAutofit/>
          </a:bodyPr>
          <a:lstStyle>
            <a:lvl1pPr marL="0" indent="0" algn="l">
              <a:buNone/>
              <a:defRPr sz="18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2" name="Text Placeholder 32">
            <a:extLst>
              <a:ext uri="{FF2B5EF4-FFF2-40B4-BE49-F238E27FC236}">
                <a16:creationId xmlns:a16="http://schemas.microsoft.com/office/drawing/2014/main" id="{1B596CCA-F869-630B-8D54-9E7D19E71CD6}"/>
              </a:ext>
            </a:extLst>
          </p:cNvPr>
          <p:cNvSpPr>
            <a:spLocks noGrp="1"/>
          </p:cNvSpPr>
          <p:nvPr>
            <p:ph type="body" sz="quarter" idx="54" hasCustomPrompt="1"/>
          </p:nvPr>
        </p:nvSpPr>
        <p:spPr>
          <a:xfrm>
            <a:off x="3971595" y="3586140"/>
            <a:ext cx="2696198" cy="57012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33" name="Text Placeholder 32">
            <a:extLst>
              <a:ext uri="{FF2B5EF4-FFF2-40B4-BE49-F238E27FC236}">
                <a16:creationId xmlns:a16="http://schemas.microsoft.com/office/drawing/2014/main" id="{06D68D1E-76F6-19F1-A64B-1BD9D4C48DFD}"/>
              </a:ext>
            </a:extLst>
          </p:cNvPr>
          <p:cNvSpPr>
            <a:spLocks noGrp="1"/>
          </p:cNvSpPr>
          <p:nvPr>
            <p:ph type="body" sz="quarter" idx="32" hasCustomPrompt="1"/>
          </p:nvPr>
        </p:nvSpPr>
        <p:spPr>
          <a:xfrm>
            <a:off x="3997713" y="4354629"/>
            <a:ext cx="2639820" cy="157315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44" name="Text Placeholder 32">
            <a:extLst>
              <a:ext uri="{FF2B5EF4-FFF2-40B4-BE49-F238E27FC236}">
                <a16:creationId xmlns:a16="http://schemas.microsoft.com/office/drawing/2014/main" id="{EB6ECE35-3456-9633-19AA-6EB98E6C79ED}"/>
              </a:ext>
            </a:extLst>
          </p:cNvPr>
          <p:cNvSpPr>
            <a:spLocks noGrp="1"/>
          </p:cNvSpPr>
          <p:nvPr>
            <p:ph type="body" sz="quarter" idx="55" hasCustomPrompt="1"/>
          </p:nvPr>
        </p:nvSpPr>
        <p:spPr>
          <a:xfrm>
            <a:off x="745228" y="6726451"/>
            <a:ext cx="2696198" cy="57012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5" name="Text Placeholder 32">
            <a:extLst>
              <a:ext uri="{FF2B5EF4-FFF2-40B4-BE49-F238E27FC236}">
                <a16:creationId xmlns:a16="http://schemas.microsoft.com/office/drawing/2014/main" id="{6736DF5F-E276-78D4-4962-460829B4DB26}"/>
              </a:ext>
            </a:extLst>
          </p:cNvPr>
          <p:cNvSpPr>
            <a:spLocks noGrp="1"/>
          </p:cNvSpPr>
          <p:nvPr>
            <p:ph type="body" sz="quarter" idx="56" hasCustomPrompt="1"/>
          </p:nvPr>
        </p:nvSpPr>
        <p:spPr>
          <a:xfrm>
            <a:off x="771346" y="7494940"/>
            <a:ext cx="2639820" cy="157315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48" name="Slide Number Placeholder 5">
            <a:extLst>
              <a:ext uri="{FF2B5EF4-FFF2-40B4-BE49-F238E27FC236}">
                <a16:creationId xmlns:a16="http://schemas.microsoft.com/office/drawing/2014/main" id="{25E949DA-28E1-F2AB-5D1A-0AF3D43ECCB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796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DE2E25D-43A7-106E-35BF-D6268AC97F63}"/>
              </a:ext>
            </a:extLst>
          </p:cNvPr>
          <p:cNvSpPr/>
          <p:nvPr userDrawn="1"/>
        </p:nvSpPr>
        <p:spPr>
          <a:xfrm>
            <a:off x="0" y="5025532"/>
            <a:ext cx="7553262"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4" name="Graphic 383">
            <a:extLst>
              <a:ext uri="{FF2B5EF4-FFF2-40B4-BE49-F238E27FC236}">
                <a16:creationId xmlns:a16="http://schemas.microsoft.com/office/drawing/2014/main" id="{4C205D3A-2CDD-5442-4126-5AA084165497}"/>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7AF34EC4-0DF6-70C8-0886-CBF77ED45689}"/>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6">
            <a:extLst>
              <a:ext uri="{FF2B5EF4-FFF2-40B4-BE49-F238E27FC236}">
                <a16:creationId xmlns:a16="http://schemas.microsoft.com/office/drawing/2014/main" id="{467DAD11-4CFB-6898-CE87-34850F0DEF26}"/>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296" name="Text Placeholder 32">
            <a:extLst>
              <a:ext uri="{FF2B5EF4-FFF2-40B4-BE49-F238E27FC236}">
                <a16:creationId xmlns:a16="http://schemas.microsoft.com/office/drawing/2014/main" id="{AF7194B1-5BA2-F775-65B7-C70DE5AC30F4}"/>
              </a:ext>
            </a:extLst>
          </p:cNvPr>
          <p:cNvSpPr>
            <a:spLocks noGrp="1"/>
          </p:cNvSpPr>
          <p:nvPr>
            <p:ph type="body" sz="quarter" idx="43"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97" name="Text Placeholder 32">
            <a:extLst>
              <a:ext uri="{FF2B5EF4-FFF2-40B4-BE49-F238E27FC236}">
                <a16:creationId xmlns:a16="http://schemas.microsoft.com/office/drawing/2014/main" id="{D67F7F00-7691-8E5D-C666-5B75816DC9EB}"/>
              </a:ext>
            </a:extLst>
          </p:cNvPr>
          <p:cNvSpPr>
            <a:spLocks noGrp="1"/>
          </p:cNvSpPr>
          <p:nvPr>
            <p:ph type="body" sz="quarter" idx="32" hasCustomPrompt="1"/>
          </p:nvPr>
        </p:nvSpPr>
        <p:spPr>
          <a:xfrm>
            <a:off x="538294" y="2171438"/>
            <a:ext cx="6526988" cy="2258286"/>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98" name="Text Placeholder 32">
            <a:extLst>
              <a:ext uri="{FF2B5EF4-FFF2-40B4-BE49-F238E27FC236}">
                <a16:creationId xmlns:a16="http://schemas.microsoft.com/office/drawing/2014/main" id="{21A4C8CC-605E-67DD-3C96-C8099BDC0CA9}"/>
              </a:ext>
            </a:extLst>
          </p:cNvPr>
          <p:cNvSpPr>
            <a:spLocks noGrp="1"/>
          </p:cNvSpPr>
          <p:nvPr>
            <p:ph type="body" sz="quarter" idx="30" hasCustomPrompt="1"/>
          </p:nvPr>
        </p:nvSpPr>
        <p:spPr>
          <a:xfrm>
            <a:off x="541474" y="9208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301" name="Rectangle 300">
            <a:extLst>
              <a:ext uri="{FF2B5EF4-FFF2-40B4-BE49-F238E27FC236}">
                <a16:creationId xmlns:a16="http://schemas.microsoft.com/office/drawing/2014/main" id="{B92BEAC7-9034-3BC5-21BD-ECC33481F587}"/>
              </a:ext>
            </a:extLst>
          </p:cNvPr>
          <p:cNvSpPr/>
          <p:nvPr userDrawn="1"/>
        </p:nvSpPr>
        <p:spPr>
          <a:xfrm rot="16200000">
            <a:off x="-2147776" y="7888055"/>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FDE4786-A75B-75ED-172E-232944B30445}"/>
              </a:ext>
            </a:extLst>
          </p:cNvPr>
          <p:cNvSpPr txBox="1"/>
          <p:nvPr userDrawn="1"/>
        </p:nvSpPr>
        <p:spPr>
          <a:xfrm>
            <a:off x="800331" y="9857515"/>
            <a:ext cx="4730645" cy="461665"/>
          </a:xfrm>
          <a:prstGeom prst="rect">
            <a:avLst/>
          </a:prstGeom>
          <a:noFill/>
        </p:spPr>
        <p:txBody>
          <a:bodyPr wrap="square" rtlCol="0">
            <a:spAutoFit/>
          </a:bodyPr>
          <a:lstStyle/>
          <a:p>
            <a:r>
              <a:rPr lang="en-US" sz="800" b="0" i="0" kern="1200">
                <a:solidFill>
                  <a:schemeClr val="tx1">
                    <a:lumMod val="50000"/>
                    <a:lumOff val="50000"/>
                  </a:schemeClr>
                </a:solidFill>
                <a:effectLst/>
                <a:latin typeface="Calibri" panose="020F0502020204030204" pitchFamily="34" charset="0"/>
                <a:ea typeface="+mn-ea"/>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6" name="Picture 5">
            <a:extLst>
              <a:ext uri="{FF2B5EF4-FFF2-40B4-BE49-F238E27FC236}">
                <a16:creationId xmlns:a16="http://schemas.microsoft.com/office/drawing/2014/main" id="{24EC24C4-1AD5-EE34-0C7C-630CE21DF4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7105" y="9979637"/>
            <a:ext cx="1193701" cy="27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5BF801-5021-1A69-33D0-9C2CB5B0CB7B}"/>
              </a:ext>
            </a:extLst>
          </p:cNvPr>
          <p:cNvSpPr/>
          <p:nvPr userDrawn="1"/>
        </p:nvSpPr>
        <p:spPr>
          <a:xfrm>
            <a:off x="0" y="7112463"/>
            <a:ext cx="7559675" cy="2755951"/>
          </a:xfrm>
          <a:prstGeom prst="rect">
            <a:avLst/>
          </a:prstGeom>
          <a:solidFill>
            <a:srgbClr val="7B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0" name="Rectangle 389">
            <a:extLst>
              <a:ext uri="{FF2B5EF4-FFF2-40B4-BE49-F238E27FC236}">
                <a16:creationId xmlns:a16="http://schemas.microsoft.com/office/drawing/2014/main" id="{C82F3E23-D65C-B938-1656-FED33EC564EF}"/>
              </a:ext>
            </a:extLst>
          </p:cNvPr>
          <p:cNvSpPr/>
          <p:nvPr userDrawn="1"/>
        </p:nvSpPr>
        <p:spPr>
          <a:xfrm>
            <a:off x="0" y="9868413"/>
            <a:ext cx="7559674" cy="82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TextBox 395">
            <a:extLst>
              <a:ext uri="{FF2B5EF4-FFF2-40B4-BE49-F238E27FC236}">
                <a16:creationId xmlns:a16="http://schemas.microsoft.com/office/drawing/2014/main" id="{71399A56-66A5-8BD7-0114-6D08F90B541C}"/>
              </a:ext>
            </a:extLst>
          </p:cNvPr>
          <p:cNvSpPr txBox="1"/>
          <p:nvPr userDrawn="1"/>
        </p:nvSpPr>
        <p:spPr>
          <a:xfrm>
            <a:off x="597131" y="10060715"/>
            <a:ext cx="4730645" cy="461665"/>
          </a:xfrm>
          <a:prstGeom prst="rect">
            <a:avLst/>
          </a:prstGeom>
          <a:noFill/>
        </p:spPr>
        <p:txBody>
          <a:bodyPr wrap="square" rtlCol="0">
            <a:spAutoFit/>
          </a:bodyPr>
          <a:lstStyle/>
          <a:p>
            <a:r>
              <a:rPr lang="en-US" sz="800" b="0" i="0" kern="1200">
                <a:solidFill>
                  <a:schemeClr val="tx1">
                    <a:lumMod val="50000"/>
                    <a:lumOff val="50000"/>
                  </a:schemeClr>
                </a:solidFill>
                <a:effectLst/>
                <a:latin typeface="Calibri" panose="020F0502020204030204" pitchFamily="34" charset="0"/>
                <a:ea typeface="+mn-ea"/>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389" name="Picture 388">
            <a:extLst>
              <a:ext uri="{FF2B5EF4-FFF2-40B4-BE49-F238E27FC236}">
                <a16:creationId xmlns:a16="http://schemas.microsoft.com/office/drawing/2014/main" id="{B0A2D5F4-1299-F109-D1D5-2EED933971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642" y="353434"/>
            <a:ext cx="3594196" cy="1735456"/>
          </a:xfrm>
          <a:prstGeom prst="rect">
            <a:avLst/>
          </a:prstGeom>
        </p:spPr>
      </p:pic>
      <p:sp>
        <p:nvSpPr>
          <p:cNvPr id="397" name="Picture Placeholder 396">
            <a:extLst>
              <a:ext uri="{FF2B5EF4-FFF2-40B4-BE49-F238E27FC236}">
                <a16:creationId xmlns:a16="http://schemas.microsoft.com/office/drawing/2014/main" id="{17EB34DE-A223-A942-BB98-C5575CFCA770}"/>
              </a:ext>
            </a:extLst>
          </p:cNvPr>
          <p:cNvSpPr>
            <a:spLocks noGrp="1"/>
          </p:cNvSpPr>
          <p:nvPr>
            <p:ph type="pic" sz="quarter" idx="106"/>
          </p:nvPr>
        </p:nvSpPr>
        <p:spPr>
          <a:xfrm>
            <a:off x="0" y="3111500"/>
            <a:ext cx="7559675" cy="4000500"/>
          </a:xfrm>
          <a:custGeom>
            <a:avLst/>
            <a:gdLst>
              <a:gd name="connsiteX0" fmla="*/ 0 w 7559675"/>
              <a:gd name="connsiteY0" fmla="*/ 0 h 4000500"/>
              <a:gd name="connsiteX1" fmla="*/ 7559675 w 7559675"/>
              <a:gd name="connsiteY1" fmla="*/ 0 h 4000500"/>
              <a:gd name="connsiteX2" fmla="*/ 7559675 w 7559675"/>
              <a:gd name="connsiteY2" fmla="*/ 4000500 h 4000500"/>
              <a:gd name="connsiteX3" fmla="*/ 4374282 w 7559675"/>
              <a:gd name="connsiteY3" fmla="*/ 4000500 h 4000500"/>
              <a:gd name="connsiteX4" fmla="*/ 4374282 w 7559675"/>
              <a:gd name="connsiteY4" fmla="*/ 3849940 h 4000500"/>
              <a:gd name="connsiteX5" fmla="*/ 4374282 w 7559675"/>
              <a:gd name="connsiteY5" fmla="*/ 3761452 h 4000500"/>
              <a:gd name="connsiteX6" fmla="*/ 351144 w 7559675"/>
              <a:gd name="connsiteY6" fmla="*/ 3761452 h 4000500"/>
              <a:gd name="connsiteX7" fmla="*/ 351144 w 7559675"/>
              <a:gd name="connsiteY7" fmla="*/ 3849940 h 4000500"/>
              <a:gd name="connsiteX8" fmla="*/ 351144 w 7559675"/>
              <a:gd name="connsiteY8" fmla="*/ 4000500 h 4000500"/>
              <a:gd name="connsiteX9" fmla="*/ 0 w 7559675"/>
              <a:gd name="connsiteY9" fmla="*/ 400050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9675" h="4000500">
                <a:moveTo>
                  <a:pt x="0" y="0"/>
                </a:moveTo>
                <a:lnTo>
                  <a:pt x="7559675" y="0"/>
                </a:lnTo>
                <a:lnTo>
                  <a:pt x="7559675" y="4000500"/>
                </a:lnTo>
                <a:lnTo>
                  <a:pt x="4374282" y="4000500"/>
                </a:lnTo>
                <a:lnTo>
                  <a:pt x="4374282" y="3849940"/>
                </a:lnTo>
                <a:lnTo>
                  <a:pt x="4374282" y="3761452"/>
                </a:lnTo>
                <a:lnTo>
                  <a:pt x="351144" y="3761452"/>
                </a:lnTo>
                <a:lnTo>
                  <a:pt x="351144" y="3849940"/>
                </a:lnTo>
                <a:lnTo>
                  <a:pt x="351144" y="4000500"/>
                </a:lnTo>
                <a:lnTo>
                  <a:pt x="0" y="4000500"/>
                </a:lnTo>
                <a:close/>
              </a:path>
            </a:pathLst>
          </a:custGeom>
        </p:spPr>
        <p:txBody>
          <a:bodyPr wrap="square">
            <a:noAutofit/>
          </a:bodyPr>
          <a:lstStyle/>
          <a:p>
            <a:endParaRPr lang="en-GB"/>
          </a:p>
        </p:txBody>
      </p:sp>
      <p:sp>
        <p:nvSpPr>
          <p:cNvPr id="398" name="Text Placeholder 32">
            <a:extLst>
              <a:ext uri="{FF2B5EF4-FFF2-40B4-BE49-F238E27FC236}">
                <a16:creationId xmlns:a16="http://schemas.microsoft.com/office/drawing/2014/main" id="{31F485AB-9088-C7FD-A9E5-686D9D046233}"/>
              </a:ext>
            </a:extLst>
          </p:cNvPr>
          <p:cNvSpPr>
            <a:spLocks noGrp="1"/>
          </p:cNvSpPr>
          <p:nvPr>
            <p:ph type="body" sz="quarter" idx="105" hasCustomPrompt="1"/>
          </p:nvPr>
        </p:nvSpPr>
        <p:spPr>
          <a:xfrm>
            <a:off x="351144" y="6872952"/>
            <a:ext cx="4023138" cy="501495"/>
          </a:xfrm>
          <a:prstGeom prst="rect">
            <a:avLst/>
          </a:prstGeom>
          <a:solidFill>
            <a:srgbClr val="EF8F5B"/>
          </a:solidFill>
        </p:spPr>
        <p:txBody>
          <a:bodyPr anchor="ctr">
            <a:noAutofit/>
          </a:bodyPr>
          <a:lstStyle>
            <a:lvl1pPr marL="92075" indent="0" algn="l">
              <a:lnSpc>
                <a:spcPts val="2620"/>
              </a:lnSpc>
              <a:spcBef>
                <a:spcPts val="0"/>
              </a:spcBef>
              <a:buNone/>
              <a:tabLst/>
              <a:defRPr lang="en-GB" sz="2800" b="1"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FOLLOW OUR JOURNEY</a:t>
            </a:r>
          </a:p>
        </p:txBody>
      </p:sp>
      <p:pic>
        <p:nvPicPr>
          <p:cNvPr id="4" name="Picture 3">
            <a:extLst>
              <a:ext uri="{FF2B5EF4-FFF2-40B4-BE49-F238E27FC236}">
                <a16:creationId xmlns:a16="http://schemas.microsoft.com/office/drawing/2014/main" id="{C6F67E0D-A2AC-756A-E978-F15D97471A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5733905" y="10182837"/>
            <a:ext cx="1193701" cy="27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361544"/>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Only Slie">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 </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85781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Photo 0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41950" y="0"/>
            <a:ext cx="4088164"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326600" y="572640"/>
            <a:ext cx="3418702" cy="2586284"/>
          </a:xfrm>
          <a:prstGeom prst="rect">
            <a:avLst/>
          </a:prstGeom>
        </p:spPr>
        <p:txBody>
          <a:bodyPr anchor="ctr">
            <a:normAutofit/>
          </a:bodyPr>
          <a:lstStyle>
            <a:lvl1pPr marL="0" indent="0" algn="ctr">
              <a:lnSpc>
                <a:spcPts val="1960"/>
              </a:lnSpc>
              <a:spcBef>
                <a:spcPts val="0"/>
              </a:spcBef>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2" name="Slide Number Placeholder 5">
            <a:extLst>
              <a:ext uri="{FF2B5EF4-FFF2-40B4-BE49-F238E27FC236}">
                <a16:creationId xmlns:a16="http://schemas.microsoft.com/office/drawing/2014/main" id="{C4645CEF-9405-5FA0-D7F4-933A714163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6584B64-8F19-00B3-8F73-FF89F17C6F5B}"/>
              </a:ext>
            </a:extLst>
          </p:cNvPr>
          <p:cNvSpPr/>
          <p:nvPr userDrawn="1"/>
        </p:nvSpPr>
        <p:spPr>
          <a:xfrm>
            <a:off x="6310952" y="5919181"/>
            <a:ext cx="1241653" cy="4112498"/>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9397152-26B0-F64F-AC2C-AA620D23B772}"/>
              </a:ext>
            </a:extLst>
          </p:cNvPr>
          <p:cNvSpPr/>
          <p:nvPr/>
        </p:nvSpPr>
        <p:spPr>
          <a:xfrm>
            <a:off x="2050576" y="1028700"/>
            <a:ext cx="5509099" cy="719438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CD0E4"/>
          </a:solidFill>
          <a:ln w="30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E97728-1EA5-EA41-8AAC-21AA33A5FC2A}"/>
              </a:ext>
            </a:extLst>
          </p:cNvPr>
          <p:cNvSpPr/>
          <p:nvPr userDrawn="1"/>
        </p:nvSpPr>
        <p:spPr>
          <a:xfrm>
            <a:off x="0" y="2671796"/>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EF8D5B"/>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1510715"/>
            <a:ext cx="1829216" cy="1555732"/>
          </a:xfrm>
          <a:prstGeom prst="rect">
            <a:avLst/>
          </a:prstGeom>
        </p:spPr>
        <p:txBody>
          <a:bodyPr anchor="t">
            <a:noAutofit/>
          </a:bodyPr>
          <a:lstStyle>
            <a:lvl1pPr marL="0" indent="0" algn="l">
              <a:buNone/>
              <a:defRPr sz="72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2505021"/>
            <a:ext cx="3486126" cy="1084774"/>
          </a:xfrm>
          <a:prstGeom prst="rect">
            <a:avLst/>
          </a:prstGeom>
        </p:spPr>
        <p:txBody>
          <a:bodyPr anchor="t">
            <a:noAutofit/>
          </a:bodyPr>
          <a:lstStyle>
            <a:lvl1pPr marL="0" indent="0" algn="l">
              <a:buNone/>
              <a:defRPr sz="28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2" name="Graphic 383">
            <a:extLst>
              <a:ext uri="{FF2B5EF4-FFF2-40B4-BE49-F238E27FC236}">
                <a16:creationId xmlns:a16="http://schemas.microsoft.com/office/drawing/2014/main" id="{94FD075E-DA88-E447-9F27-CDF8E620F156}"/>
              </a:ext>
            </a:extLst>
          </p:cNvPr>
          <p:cNvSpPr/>
          <p:nvPr userDrawn="1"/>
        </p:nvSpPr>
        <p:spPr>
          <a:xfrm>
            <a:off x="4258930" y="4942332"/>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chemeClr val="bg1">
              <a:alpha val="33000"/>
            </a:scheme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E7A82190-58B2-9B9F-7E51-EE5D7952A96E}"/>
              </a:ext>
            </a:extLst>
          </p:cNvPr>
          <p:cNvSpPr/>
          <p:nvPr userDrawn="1"/>
        </p:nvSpPr>
        <p:spPr>
          <a:xfrm rot="16200000">
            <a:off x="4866823" y="6207618"/>
            <a:ext cx="4893063"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17B299E-A60A-3A5D-2D95-98B54A17C5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46972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3" y="-1"/>
            <a:ext cx="2496103"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Graphic 383">
            <a:extLst>
              <a:ext uri="{FF2B5EF4-FFF2-40B4-BE49-F238E27FC236}">
                <a16:creationId xmlns:a16="http://schemas.microsoft.com/office/drawing/2014/main" id="{AAF15FC5-4893-8939-0224-7A9F4ABD9758}"/>
              </a:ext>
            </a:extLst>
          </p:cNvPr>
          <p:cNvSpPr/>
          <p:nvPr userDrawn="1"/>
        </p:nvSpPr>
        <p:spPr>
          <a:xfrm>
            <a:off x="-165155" y="635073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B1F2729F-7CAB-2481-5188-EDE46118BD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912563" y="9725830"/>
            <a:ext cx="1193701" cy="274116"/>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E2DCB8FA-F952-9047-5E6A-086C77356160}"/>
              </a:ext>
            </a:extLst>
          </p:cNvPr>
          <p:cNvSpPr/>
          <p:nvPr userDrawn="1"/>
        </p:nvSpPr>
        <p:spPr>
          <a:xfrm flipH="1" flipV="1">
            <a:off x="2047163" y="2442856"/>
            <a:ext cx="657641" cy="7047132"/>
          </a:xfrm>
          <a:prstGeom prst="rect">
            <a:avLst/>
          </a:prstGeom>
          <a:solidFill>
            <a:srgbClr val="EF8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47166" y="2576177"/>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830132" y="257617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47166" y="3051419"/>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830132" y="305141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47166" y="3552553"/>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830132" y="355255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47166" y="405350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830132" y="405350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47166" y="455529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830132" y="455529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56806" y="5084494"/>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39772" y="5084494"/>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56806" y="5574726"/>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39772" y="557472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839772" y="10235148"/>
            <a:ext cx="3763506"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2789661" y="790503"/>
            <a:ext cx="3644224" cy="1433100"/>
          </a:xfrm>
          <a:prstGeom prst="rect">
            <a:avLst/>
          </a:prstGeom>
        </p:spPr>
        <p:txBody>
          <a:bodyPr>
            <a:noAutofit/>
          </a:bodyPr>
          <a:lstStyle>
            <a:lvl1pPr marL="0" indent="0" algn="l">
              <a:lnSpc>
                <a:spcPts val="3700"/>
              </a:lnSpc>
              <a:spcBef>
                <a:spcPts val="0"/>
              </a:spcBef>
              <a:buNone/>
              <a:defRPr sz="4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tables of content </a:t>
            </a:r>
          </a:p>
        </p:txBody>
      </p:sp>
      <p:sp>
        <p:nvSpPr>
          <p:cNvPr id="453" name="Slide Number Placeholder 5">
            <a:extLst>
              <a:ext uri="{FF2B5EF4-FFF2-40B4-BE49-F238E27FC236}">
                <a16:creationId xmlns:a16="http://schemas.microsoft.com/office/drawing/2014/main" id="{7FD285A2-C024-CBF6-49DB-997DECCCBBDD}"/>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Rectangle 3">
            <a:extLst>
              <a:ext uri="{FF2B5EF4-FFF2-40B4-BE49-F238E27FC236}">
                <a16:creationId xmlns:a16="http://schemas.microsoft.com/office/drawing/2014/main" id="{81FCEBFD-4859-E84C-945D-05CD7D84128A}"/>
              </a:ext>
            </a:extLst>
          </p:cNvPr>
          <p:cNvSpPr/>
          <p:nvPr userDrawn="1"/>
        </p:nvSpPr>
        <p:spPr>
          <a:xfrm rot="16200000">
            <a:off x="-2176029" y="7857610"/>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538936779"/>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FF95128-68A3-8200-FFEF-E35F8740E352}"/>
              </a:ext>
            </a:extLst>
          </p:cNvPr>
          <p:cNvSpPr/>
          <p:nvPr userDrawn="1"/>
        </p:nvSpPr>
        <p:spPr>
          <a:xfrm>
            <a:off x="2974065" y="7351620"/>
            <a:ext cx="4580052" cy="3317980"/>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CF30C3F-3ACE-2394-1E00-E54105EC70FF}"/>
              </a:ext>
            </a:extLst>
          </p:cNvPr>
          <p:cNvSpPr/>
          <p:nvPr userDrawn="1"/>
        </p:nvSpPr>
        <p:spPr>
          <a:xfrm>
            <a:off x="0" y="2564753"/>
            <a:ext cx="7553262" cy="666695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4658AE7-D84A-9AAF-61D9-D3C86C534E3E}"/>
              </a:ext>
            </a:extLst>
          </p:cNvPr>
          <p:cNvSpPr/>
          <p:nvPr userDrawn="1"/>
        </p:nvSpPr>
        <p:spPr>
          <a:xfrm>
            <a:off x="2779154" y="3416067"/>
            <a:ext cx="4780521" cy="3555534"/>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9C65182F-C566-055A-C84B-662088BFEDAD}"/>
              </a:ext>
            </a:extLst>
          </p:cNvPr>
          <p:cNvSpPr/>
          <p:nvPr userDrawn="1"/>
        </p:nvSpPr>
        <p:spPr>
          <a:xfrm rot="16200000">
            <a:off x="2011428" y="4738018"/>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F8D5B"/>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7E2E2E41-18F9-F3BF-9A99-6C70C9BF183F}"/>
              </a:ext>
            </a:extLst>
          </p:cNvPr>
          <p:cNvSpPr/>
          <p:nvPr userDrawn="1"/>
        </p:nvSpPr>
        <p:spPr>
          <a:xfrm>
            <a:off x="3299813" y="3942471"/>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63" name="Rectangle 62">
            <a:extLst>
              <a:ext uri="{FF2B5EF4-FFF2-40B4-BE49-F238E27FC236}">
                <a16:creationId xmlns:a16="http://schemas.microsoft.com/office/drawing/2014/main" id="{DB3C0606-8884-A312-004E-7DA3DE69D72A}"/>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Text Placeholder 32">
            <a:extLst>
              <a:ext uri="{FF2B5EF4-FFF2-40B4-BE49-F238E27FC236}">
                <a16:creationId xmlns:a16="http://schemas.microsoft.com/office/drawing/2014/main" id="{D5C31FE4-80EA-2EC0-AFA5-A1FE75F670E5}"/>
              </a:ext>
            </a:extLst>
          </p:cNvPr>
          <p:cNvSpPr>
            <a:spLocks noGrp="1"/>
          </p:cNvSpPr>
          <p:nvPr>
            <p:ph type="body" sz="quarter" idx="11" hasCustomPrompt="1"/>
          </p:nvPr>
        </p:nvSpPr>
        <p:spPr>
          <a:xfrm>
            <a:off x="3369517" y="5171275"/>
            <a:ext cx="2951698" cy="1038225"/>
          </a:xfrm>
          <a:prstGeom prst="rect">
            <a:avLst/>
          </a:prstGeom>
        </p:spPr>
        <p:txBody>
          <a:bodyPr>
            <a:noAutofit/>
          </a:bodyPr>
          <a:lstStyle>
            <a:lvl1pPr marL="0" indent="0" algn="l">
              <a:lnSpc>
                <a:spcPct val="100000"/>
              </a:lnSpc>
              <a:spcBef>
                <a:spcPts val="0"/>
              </a:spcBef>
              <a:buNone/>
              <a:defRPr sz="28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1088" name="Text Placeholder 32">
            <a:extLst>
              <a:ext uri="{FF2B5EF4-FFF2-40B4-BE49-F238E27FC236}">
                <a16:creationId xmlns:a16="http://schemas.microsoft.com/office/drawing/2014/main" id="{B407BCE4-B051-815D-3833-C6FFB4268A57}"/>
              </a:ext>
            </a:extLst>
          </p:cNvPr>
          <p:cNvSpPr>
            <a:spLocks noGrp="1"/>
          </p:cNvSpPr>
          <p:nvPr>
            <p:ph type="body" sz="quarter" idx="16" hasCustomPrompt="1"/>
          </p:nvPr>
        </p:nvSpPr>
        <p:spPr>
          <a:xfrm>
            <a:off x="3355063" y="4148826"/>
            <a:ext cx="2980605" cy="751695"/>
          </a:xfrm>
          <a:prstGeom prst="rect">
            <a:avLst/>
          </a:prstGeom>
        </p:spPr>
        <p:txBody>
          <a:bodyPr anchor="t">
            <a:noAutofit/>
          </a:bodyPr>
          <a:lstStyle>
            <a:lvl1pPr marL="0" indent="0" algn="l">
              <a:lnSpc>
                <a:spcPct val="100000"/>
              </a:lnSpc>
              <a:spcBef>
                <a:spcPts val="0"/>
              </a:spcBef>
              <a:buNone/>
              <a:defRPr sz="20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89" name="Straight Connector 1088">
            <a:extLst>
              <a:ext uri="{FF2B5EF4-FFF2-40B4-BE49-F238E27FC236}">
                <a16:creationId xmlns:a16="http://schemas.microsoft.com/office/drawing/2014/main" id="{069B6E57-5F16-1BBD-DE1D-7134446DF385}"/>
              </a:ext>
            </a:extLst>
          </p:cNvPr>
          <p:cNvCxnSpPr>
            <a:cxnSpLocks/>
          </p:cNvCxnSpPr>
          <p:nvPr userDrawn="1"/>
        </p:nvCxnSpPr>
        <p:spPr>
          <a:xfrm>
            <a:off x="3369517" y="4824092"/>
            <a:ext cx="532210" cy="0"/>
          </a:xfrm>
          <a:prstGeom prst="line">
            <a:avLst/>
          </a:prstGeom>
          <a:ln w="28575">
            <a:solidFill>
              <a:srgbClr val="EF8D5B"/>
            </a:solidFill>
          </a:ln>
        </p:spPr>
        <p:style>
          <a:lnRef idx="1">
            <a:schemeClr val="accent1"/>
          </a:lnRef>
          <a:fillRef idx="0">
            <a:schemeClr val="accent1"/>
          </a:fillRef>
          <a:effectRef idx="0">
            <a:schemeClr val="accent1"/>
          </a:effectRef>
          <a:fontRef idx="minor">
            <a:schemeClr val="tx1"/>
          </a:fontRef>
        </p:style>
      </p:cxnSp>
      <p:sp>
        <p:nvSpPr>
          <p:cNvPr id="386" name="Graphic 383">
            <a:extLst>
              <a:ext uri="{FF2B5EF4-FFF2-40B4-BE49-F238E27FC236}">
                <a16:creationId xmlns:a16="http://schemas.microsoft.com/office/drawing/2014/main" id="{BEB9771A-8AC6-0C42-E58B-BE69E8E421A2}"/>
              </a:ext>
            </a:extLst>
          </p:cNvPr>
          <p:cNvSpPr/>
          <p:nvPr/>
        </p:nvSpPr>
        <p:spPr>
          <a:xfrm>
            <a:off x="-132100" y="5326614"/>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FB7BC59C-615A-0FC2-14D7-BB1B6409A3A3}"/>
              </a:ext>
            </a:extLst>
          </p:cNvPr>
          <p:cNvSpPr/>
          <p:nvPr userDrawn="1"/>
        </p:nvSpPr>
        <p:spPr>
          <a:xfrm rot="16200000">
            <a:off x="3654927" y="407570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8" name="Rectangle 387">
            <a:extLst>
              <a:ext uri="{FF2B5EF4-FFF2-40B4-BE49-F238E27FC236}">
                <a16:creationId xmlns:a16="http://schemas.microsoft.com/office/drawing/2014/main" id="{0D65334F-A628-7F52-9208-43DE5DE95F11}"/>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aphic 95">
            <a:extLst>
              <a:ext uri="{FF2B5EF4-FFF2-40B4-BE49-F238E27FC236}">
                <a16:creationId xmlns:a16="http://schemas.microsoft.com/office/drawing/2014/main" id="{E87B3E66-9F4C-6AF9-1BB6-4AC48EDBD5F9}"/>
              </a:ext>
            </a:extLst>
          </p:cNvPr>
          <p:cNvGrpSpPr/>
          <p:nvPr userDrawn="1"/>
        </p:nvGrpSpPr>
        <p:grpSpPr>
          <a:xfrm>
            <a:off x="590527" y="9789186"/>
            <a:ext cx="1509109" cy="423922"/>
            <a:chOff x="584588" y="9078286"/>
            <a:chExt cx="1509109" cy="423922"/>
          </a:xfrm>
          <a:solidFill>
            <a:srgbClr val="000000"/>
          </a:solidFill>
        </p:grpSpPr>
        <p:sp>
          <p:nvSpPr>
            <p:cNvPr id="391" name="Freeform 390">
              <a:extLst>
                <a:ext uri="{FF2B5EF4-FFF2-40B4-BE49-F238E27FC236}">
                  <a16:creationId xmlns:a16="http://schemas.microsoft.com/office/drawing/2014/main" id="{CE8FE5A5-D8FD-F51C-3F92-5FF751C69FC4}"/>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FD26F8AB-3CE9-EFED-CA26-379F1D24E2D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grpSp>
      <p:sp>
        <p:nvSpPr>
          <p:cNvPr id="393" name="Text Placeholder 23">
            <a:extLst>
              <a:ext uri="{FF2B5EF4-FFF2-40B4-BE49-F238E27FC236}">
                <a16:creationId xmlns:a16="http://schemas.microsoft.com/office/drawing/2014/main" id="{C7CAE182-6952-527E-E95F-A5519B29B63E}"/>
              </a:ext>
            </a:extLst>
          </p:cNvPr>
          <p:cNvSpPr>
            <a:spLocks noGrp="1"/>
          </p:cNvSpPr>
          <p:nvPr>
            <p:ph type="body" sz="quarter" idx="17" hasCustomPrompt="1"/>
          </p:nvPr>
        </p:nvSpPr>
        <p:spPr>
          <a:xfrm>
            <a:off x="634857" y="9828449"/>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94" name="Text Placeholder 23">
            <a:extLst>
              <a:ext uri="{FF2B5EF4-FFF2-40B4-BE49-F238E27FC236}">
                <a16:creationId xmlns:a16="http://schemas.microsoft.com/office/drawing/2014/main" id="{D4CBEB20-D64D-A396-B415-AB97F21C49D2}"/>
              </a:ext>
            </a:extLst>
          </p:cNvPr>
          <p:cNvSpPr>
            <a:spLocks noGrp="1"/>
          </p:cNvSpPr>
          <p:nvPr>
            <p:ph type="body" sz="quarter" idx="18" hasCustomPrompt="1"/>
          </p:nvPr>
        </p:nvSpPr>
        <p:spPr>
          <a:xfrm>
            <a:off x="2099538" y="9821919"/>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395" name="Graphic 6">
            <a:extLst>
              <a:ext uri="{FF2B5EF4-FFF2-40B4-BE49-F238E27FC236}">
                <a16:creationId xmlns:a16="http://schemas.microsoft.com/office/drawing/2014/main" id="{2CEFE7F0-418B-EED7-9B6D-792F24712E1E}"/>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96" name="Text Placeholder 32">
            <a:extLst>
              <a:ext uri="{FF2B5EF4-FFF2-40B4-BE49-F238E27FC236}">
                <a16:creationId xmlns:a16="http://schemas.microsoft.com/office/drawing/2014/main" id="{8D1572BE-7E03-B4F3-6F8D-AC43CB24E28A}"/>
              </a:ext>
            </a:extLst>
          </p:cNvPr>
          <p:cNvSpPr>
            <a:spLocks noGrp="1"/>
          </p:cNvSpPr>
          <p:nvPr>
            <p:ph type="body" sz="quarter" idx="42"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2" name="Group 1">
            <a:extLst>
              <a:ext uri="{FF2B5EF4-FFF2-40B4-BE49-F238E27FC236}">
                <a16:creationId xmlns:a16="http://schemas.microsoft.com/office/drawing/2014/main" id="{EF8C5936-1491-32EA-0ADA-246514C5FB92}"/>
              </a:ext>
            </a:extLst>
          </p:cNvPr>
          <p:cNvGrpSpPr/>
          <p:nvPr userDrawn="1"/>
        </p:nvGrpSpPr>
        <p:grpSpPr>
          <a:xfrm>
            <a:off x="-470967" y="450689"/>
            <a:ext cx="10799978" cy="1897145"/>
            <a:chOff x="-176968" y="-75549"/>
            <a:chExt cx="8323021" cy="1462038"/>
          </a:xfrm>
        </p:grpSpPr>
        <p:grpSp>
          <p:nvGrpSpPr>
            <p:cNvPr id="3" name="Graphic 54">
              <a:extLst>
                <a:ext uri="{FF2B5EF4-FFF2-40B4-BE49-F238E27FC236}">
                  <a16:creationId xmlns:a16="http://schemas.microsoft.com/office/drawing/2014/main" id="{431AD459-9A95-9199-2974-543C29F5F733}"/>
                </a:ext>
              </a:extLst>
            </p:cNvPr>
            <p:cNvGrpSpPr/>
            <p:nvPr/>
          </p:nvGrpSpPr>
          <p:grpSpPr>
            <a:xfrm>
              <a:off x="542893" y="563395"/>
              <a:ext cx="951441" cy="665450"/>
              <a:chOff x="542893" y="563395"/>
              <a:chExt cx="951441" cy="665450"/>
            </a:xfrm>
            <a:solidFill>
              <a:srgbClr val="7CD0E4"/>
            </a:solidFill>
          </p:grpSpPr>
          <p:sp>
            <p:nvSpPr>
              <p:cNvPr id="49" name="Freeform 48">
                <a:extLst>
                  <a:ext uri="{FF2B5EF4-FFF2-40B4-BE49-F238E27FC236}">
                    <a16:creationId xmlns:a16="http://schemas.microsoft.com/office/drawing/2014/main" id="{26CDD644-F0B4-E25F-F908-69D15540AD6D}"/>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2F8A1F-1B1D-DC10-2AAA-878D43875B7E}"/>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AB9D228-ACF6-908A-90C9-4FA02B1DEFE0}"/>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66B71C6-7B82-CC56-5643-8D31056E2E8F}"/>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B3EF359-EA8E-7922-C76B-189B60626A8E}"/>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A6BDE0A-4BCB-170A-AE56-270A561A4E91}"/>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5" name="Graphic 54">
              <a:extLst>
                <a:ext uri="{FF2B5EF4-FFF2-40B4-BE49-F238E27FC236}">
                  <a16:creationId xmlns:a16="http://schemas.microsoft.com/office/drawing/2014/main" id="{E50BA328-BAD9-7F91-91D6-3F065B41DCEA}"/>
                </a:ext>
              </a:extLst>
            </p:cNvPr>
            <p:cNvGrpSpPr/>
            <p:nvPr/>
          </p:nvGrpSpPr>
          <p:grpSpPr>
            <a:xfrm>
              <a:off x="521967" y="577345"/>
              <a:ext cx="952836" cy="665450"/>
              <a:chOff x="521967" y="577345"/>
              <a:chExt cx="952836" cy="665450"/>
            </a:xfrm>
            <a:noFill/>
          </p:grpSpPr>
          <p:sp>
            <p:nvSpPr>
              <p:cNvPr id="43" name="Freeform 42">
                <a:extLst>
                  <a:ext uri="{FF2B5EF4-FFF2-40B4-BE49-F238E27FC236}">
                    <a16:creationId xmlns:a16="http://schemas.microsoft.com/office/drawing/2014/main" id="{F6FF7E19-22C1-584C-C2E3-A7AFF0FF0960}"/>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6E704B-B780-54F3-8029-7F8D5438EBFA}"/>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6E95A9C-169E-8B00-7A05-2132E4599423}"/>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BA6E036-438B-92C2-6B25-BEC2CB2D21C6}"/>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36AC25B-DE66-F07A-13EF-6D2AD196A085}"/>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759CD6-8FA2-4DD6-5B08-FB48E4F3F62B}"/>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6" name="Graphic 54">
              <a:extLst>
                <a:ext uri="{FF2B5EF4-FFF2-40B4-BE49-F238E27FC236}">
                  <a16:creationId xmlns:a16="http://schemas.microsoft.com/office/drawing/2014/main" id="{27DB2814-102C-8097-E44E-929C81C02223}"/>
                </a:ext>
              </a:extLst>
            </p:cNvPr>
            <p:cNvGrpSpPr/>
            <p:nvPr/>
          </p:nvGrpSpPr>
          <p:grpSpPr>
            <a:xfrm>
              <a:off x="1547347" y="997263"/>
              <a:ext cx="531523" cy="245533"/>
              <a:chOff x="1547347" y="997263"/>
              <a:chExt cx="531523" cy="245533"/>
            </a:xfrm>
            <a:solidFill>
              <a:srgbClr val="000000"/>
            </a:solidFill>
          </p:grpSpPr>
          <p:sp>
            <p:nvSpPr>
              <p:cNvPr id="14" name="Freeform 13">
                <a:extLst>
                  <a:ext uri="{FF2B5EF4-FFF2-40B4-BE49-F238E27FC236}">
                    <a16:creationId xmlns:a16="http://schemas.microsoft.com/office/drawing/2014/main" id="{39E78DA6-D261-97E8-16CD-5808E7C6B3EB}"/>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E26141-61BB-8D1C-3FA9-520DD7005221}"/>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97F0F81-7BFC-EB38-BB05-04D6FD634984}"/>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84DD2EF-A47A-E97D-917A-A7842CC64EA6}"/>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3A1F3BD-4C5D-D409-CC35-1021FC6DEFCA}"/>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C338D5A-9766-605D-D1D1-93CA44F2D57F}"/>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F2D893-0CA8-E88A-A4DE-3C54DAD65A7D}"/>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E52E723-F02B-E917-87B8-69EDDAEE145B}"/>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CAF53D-F09B-E901-4235-BC20CDDF20B0}"/>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49E1A28-7721-5515-E836-F1FDC14BC8DC}"/>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DECB822-B5EC-250A-DC31-A9031C5585F6}"/>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56B6A74-B6BC-59F6-E1BA-E920AFB6BD6D}"/>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5C9EFC1-1A4C-F607-6120-86F5F9726C03}"/>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DA3CDAD-4107-68B9-D689-7057F2CEB525}"/>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56AF43-8738-8E6D-AA4D-0AE62B40B3AD}"/>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8AB5AA3-11AF-D6C0-99F4-54A5FF97E650}"/>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253CF66-F452-9C5F-5A0A-B6ED2A2142F8}"/>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1054662-14E8-4F68-DD40-82D739C468CB}"/>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F38AF11-2843-5C24-4BA0-6DC7969E6D99}"/>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B03265-5EE8-FEB8-C259-623F3737F7EE}"/>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DA8932D-02D6-D751-A861-6116AB14A59B}"/>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D238CED-2FFB-B4D7-BE49-EF5DE57C17D5}"/>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5AE8F58-6EE8-20C5-EE54-4B68C8B1272B}"/>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7A4B0AD-C0EC-DD99-0E92-61B8D74009AE}"/>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554AAFD-E25D-7A39-402A-7AA2C7776385}"/>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F113BD7-E70C-9CAF-14CE-A292BA0B86CB}"/>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7D30ECC-8F52-7769-F9EC-FEAA73BCA3FF}"/>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974FED8-0E4A-FD45-36A6-A8941F93CBE9}"/>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2131016-50FA-468E-5252-E7AC17975FA1}"/>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7" name="Graphic 54">
              <a:extLst>
                <a:ext uri="{FF2B5EF4-FFF2-40B4-BE49-F238E27FC236}">
                  <a16:creationId xmlns:a16="http://schemas.microsoft.com/office/drawing/2014/main" id="{D20044E5-6114-5158-8E36-A0655B47C547}"/>
                </a:ext>
              </a:extLst>
            </p:cNvPr>
            <p:cNvGrpSpPr/>
            <p:nvPr/>
          </p:nvGrpSpPr>
          <p:grpSpPr>
            <a:xfrm>
              <a:off x="2171923" y="287948"/>
              <a:ext cx="318494" cy="1040003"/>
              <a:chOff x="2171923" y="287948"/>
              <a:chExt cx="318494" cy="1040003"/>
            </a:xfrm>
            <a:solidFill>
              <a:srgbClr val="EF8D5B"/>
            </a:solidFill>
          </p:grpSpPr>
          <p:sp>
            <p:nvSpPr>
              <p:cNvPr id="11" name="Freeform 10">
                <a:extLst>
                  <a:ext uri="{FF2B5EF4-FFF2-40B4-BE49-F238E27FC236}">
                    <a16:creationId xmlns:a16="http://schemas.microsoft.com/office/drawing/2014/main" id="{9C455C6C-5488-3E5B-7BF2-F1FB987D75D7}"/>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0461F88-5E8A-A5FA-249E-F33A0B148227}"/>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F886DC-402E-7F84-AE4B-31D60E724B46}"/>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96F7B869-10B6-C8CF-C085-8393412D605B}"/>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03B76D1-AEF1-A950-2B85-17C7CB4B7C20}"/>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4529AB-9E78-3C10-DFE0-ADA52E45BB20}"/>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3CD9D649-7B28-459F-D386-CFE37F1DA5FA}"/>
              </a:ext>
            </a:extLst>
          </p:cNvPr>
          <p:cNvSpPr/>
          <p:nvPr userDrawn="1"/>
        </p:nvSpPr>
        <p:spPr>
          <a:xfrm rot="16200000">
            <a:off x="3654551" y="373122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C3DE2872-9A46-1DBB-D981-14C539B22830}"/>
              </a:ext>
            </a:extLst>
          </p:cNvPr>
          <p:cNvSpPr/>
          <p:nvPr userDrawn="1"/>
        </p:nvSpPr>
        <p:spPr>
          <a:xfrm rot="16200000">
            <a:off x="-7150469" y="3564124"/>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62" name="Picture 61">
            <a:extLst>
              <a:ext uri="{FF2B5EF4-FFF2-40B4-BE49-F238E27FC236}">
                <a16:creationId xmlns:a16="http://schemas.microsoft.com/office/drawing/2014/main" id="{1BBFCFA7-4F66-09D9-7299-4F3FF27804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733905" y="9903437"/>
            <a:ext cx="1193701" cy="27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725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55" name="Freeform 54">
            <a:extLst>
              <a:ext uri="{FF2B5EF4-FFF2-40B4-BE49-F238E27FC236}">
                <a16:creationId xmlns:a16="http://schemas.microsoft.com/office/drawing/2014/main" id="{2CF30C3F-3ACE-2394-1E00-E54105EC70FF}"/>
              </a:ext>
            </a:extLst>
          </p:cNvPr>
          <p:cNvSpPr/>
          <p:nvPr userDrawn="1"/>
        </p:nvSpPr>
        <p:spPr>
          <a:xfrm>
            <a:off x="0" y="5464006"/>
            <a:ext cx="7553262" cy="3704517"/>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384" name="Picture Placeholder 383">
            <a:extLst>
              <a:ext uri="{FF2B5EF4-FFF2-40B4-BE49-F238E27FC236}">
                <a16:creationId xmlns:a16="http://schemas.microsoft.com/office/drawing/2014/main" id="{F4815EE5-7DEE-C22F-A394-FDC51CDB9B59}"/>
              </a:ext>
            </a:extLst>
          </p:cNvPr>
          <p:cNvSpPr>
            <a:spLocks noGrp="1"/>
          </p:cNvSpPr>
          <p:nvPr>
            <p:ph type="pic" sz="quarter" idx="43"/>
          </p:nvPr>
        </p:nvSpPr>
        <p:spPr>
          <a:xfrm>
            <a:off x="0" y="2622550"/>
            <a:ext cx="7553325" cy="2992438"/>
          </a:xfrm>
          <a:custGeom>
            <a:avLst/>
            <a:gdLst>
              <a:gd name="connsiteX0" fmla="*/ 0 w 7553325"/>
              <a:gd name="connsiteY0" fmla="*/ 0 h 2992438"/>
              <a:gd name="connsiteX1" fmla="*/ 7553325 w 7553325"/>
              <a:gd name="connsiteY1" fmla="*/ 0 h 2992438"/>
              <a:gd name="connsiteX2" fmla="*/ 7553325 w 7553325"/>
              <a:gd name="connsiteY2" fmla="*/ 1683982 h 2992438"/>
              <a:gd name="connsiteX3" fmla="*/ 2802421 w 7553325"/>
              <a:gd name="connsiteY3" fmla="*/ 1683982 h 2992438"/>
              <a:gd name="connsiteX4" fmla="*/ 2802421 w 7553325"/>
              <a:gd name="connsiteY4" fmla="*/ 2348056 h 2992438"/>
              <a:gd name="connsiteX5" fmla="*/ 2692570 w 7553325"/>
              <a:gd name="connsiteY5" fmla="*/ 2348056 h 2992438"/>
              <a:gd name="connsiteX6" fmla="*/ 2692570 w 7553325"/>
              <a:gd name="connsiteY6" fmla="*/ 2992438 h 2992438"/>
              <a:gd name="connsiteX7" fmla="*/ 0 w 7553325"/>
              <a:gd name="connsiteY7" fmla="*/ 2992438 h 29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325" h="2992438">
                <a:moveTo>
                  <a:pt x="0" y="0"/>
                </a:moveTo>
                <a:lnTo>
                  <a:pt x="7553325" y="0"/>
                </a:lnTo>
                <a:lnTo>
                  <a:pt x="7553325" y="1683982"/>
                </a:lnTo>
                <a:lnTo>
                  <a:pt x="2802421" y="1683982"/>
                </a:lnTo>
                <a:lnTo>
                  <a:pt x="2802421" y="2348056"/>
                </a:lnTo>
                <a:lnTo>
                  <a:pt x="2692570" y="2348056"/>
                </a:lnTo>
                <a:lnTo>
                  <a:pt x="2692570" y="2992438"/>
                </a:lnTo>
                <a:lnTo>
                  <a:pt x="0" y="2992438"/>
                </a:lnTo>
                <a:close/>
              </a:path>
            </a:pathLst>
          </a:custGeom>
          <a:solidFill>
            <a:schemeClr val="bg1">
              <a:lumMod val="85000"/>
            </a:schemeClr>
          </a:solidFill>
        </p:spPr>
        <p:txBody>
          <a:bodyPr wrap="square">
            <a:noAutofit/>
          </a:bodyPr>
          <a:lstStyle>
            <a:lvl1pPr>
              <a:defRPr sz="800">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
        <p:nvSpPr>
          <p:cNvPr id="385" name="Freeform 384">
            <a:extLst>
              <a:ext uri="{FF2B5EF4-FFF2-40B4-BE49-F238E27FC236}">
                <a16:creationId xmlns:a16="http://schemas.microsoft.com/office/drawing/2014/main" id="{18CEEC92-2844-2538-2FCA-F92A6660C374}"/>
              </a:ext>
            </a:extLst>
          </p:cNvPr>
          <p:cNvSpPr/>
          <p:nvPr userDrawn="1"/>
        </p:nvSpPr>
        <p:spPr>
          <a:xfrm>
            <a:off x="2802422" y="4306532"/>
            <a:ext cx="4780521" cy="3136126"/>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7241643A-7E16-B40B-8616-2F826BA6AD80}"/>
              </a:ext>
            </a:extLst>
          </p:cNvPr>
          <p:cNvSpPr/>
          <p:nvPr userDrawn="1"/>
        </p:nvSpPr>
        <p:spPr>
          <a:xfrm rot="16200000">
            <a:off x="2034696" y="5628483"/>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F8D5B"/>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6" name="Graphic 383">
            <a:extLst>
              <a:ext uri="{FF2B5EF4-FFF2-40B4-BE49-F238E27FC236}">
                <a16:creationId xmlns:a16="http://schemas.microsoft.com/office/drawing/2014/main" id="{BEB9771A-8AC6-0C42-E58B-BE69E8E421A2}"/>
              </a:ext>
            </a:extLst>
          </p:cNvPr>
          <p:cNvSpPr/>
          <p:nvPr/>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E2E2E41-18F9-F3BF-9A99-6C70C9BF183F}"/>
              </a:ext>
            </a:extLst>
          </p:cNvPr>
          <p:cNvSpPr/>
          <p:nvPr userDrawn="1"/>
        </p:nvSpPr>
        <p:spPr>
          <a:xfrm>
            <a:off x="3299813" y="4992906"/>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63" name="Rectangle 62">
            <a:extLst>
              <a:ext uri="{FF2B5EF4-FFF2-40B4-BE49-F238E27FC236}">
                <a16:creationId xmlns:a16="http://schemas.microsoft.com/office/drawing/2014/main" id="{DB3C0606-8884-A312-004E-7DA3DE69D72A}"/>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Text Placeholder 32">
            <a:extLst>
              <a:ext uri="{FF2B5EF4-FFF2-40B4-BE49-F238E27FC236}">
                <a16:creationId xmlns:a16="http://schemas.microsoft.com/office/drawing/2014/main" id="{D5C31FE4-80EA-2EC0-AFA5-A1FE75F670E5}"/>
              </a:ext>
            </a:extLst>
          </p:cNvPr>
          <p:cNvSpPr>
            <a:spLocks noGrp="1"/>
          </p:cNvSpPr>
          <p:nvPr>
            <p:ph type="body" sz="quarter" idx="11" hasCustomPrompt="1"/>
          </p:nvPr>
        </p:nvSpPr>
        <p:spPr>
          <a:xfrm>
            <a:off x="3355067" y="5615080"/>
            <a:ext cx="2951698" cy="1038225"/>
          </a:xfrm>
          <a:prstGeom prst="rect">
            <a:avLst/>
          </a:prstGeom>
        </p:spPr>
        <p:txBody>
          <a:bodyPr>
            <a:noAutofit/>
          </a:bodyPr>
          <a:lstStyle>
            <a:lvl1pPr marL="0" indent="0" algn="l">
              <a:lnSpc>
                <a:spcPct val="100000"/>
              </a:lnSpc>
              <a:spcBef>
                <a:spcPts val="0"/>
              </a:spcBef>
              <a:buNone/>
              <a:defRPr sz="28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1088" name="Text Placeholder 32">
            <a:extLst>
              <a:ext uri="{FF2B5EF4-FFF2-40B4-BE49-F238E27FC236}">
                <a16:creationId xmlns:a16="http://schemas.microsoft.com/office/drawing/2014/main" id="{B407BCE4-B051-815D-3833-C6FFB4268A57}"/>
              </a:ext>
            </a:extLst>
          </p:cNvPr>
          <p:cNvSpPr>
            <a:spLocks noGrp="1"/>
          </p:cNvSpPr>
          <p:nvPr>
            <p:ph type="body" sz="quarter" idx="16" hasCustomPrompt="1"/>
          </p:nvPr>
        </p:nvSpPr>
        <p:spPr>
          <a:xfrm>
            <a:off x="3378331" y="5039291"/>
            <a:ext cx="2980605" cy="751695"/>
          </a:xfrm>
          <a:prstGeom prst="rect">
            <a:avLst/>
          </a:prstGeom>
        </p:spPr>
        <p:txBody>
          <a:bodyPr anchor="t">
            <a:noAutofit/>
          </a:bodyPr>
          <a:lstStyle>
            <a:lvl1pPr marL="0" indent="0" algn="l">
              <a:lnSpc>
                <a:spcPct val="100000"/>
              </a:lnSpc>
              <a:spcBef>
                <a:spcPts val="0"/>
              </a:spcBef>
              <a:buNone/>
              <a:defRPr sz="20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5" name="Graphic 95">
            <a:extLst>
              <a:ext uri="{FF2B5EF4-FFF2-40B4-BE49-F238E27FC236}">
                <a16:creationId xmlns:a16="http://schemas.microsoft.com/office/drawing/2014/main" id="{178C05E4-211F-0AD4-5EEF-D9DDF1370C5C}"/>
              </a:ext>
            </a:extLst>
          </p:cNvPr>
          <p:cNvGrpSpPr/>
          <p:nvPr userDrawn="1"/>
        </p:nvGrpSpPr>
        <p:grpSpPr>
          <a:xfrm>
            <a:off x="577007" y="9296860"/>
            <a:ext cx="1902809" cy="423922"/>
            <a:chOff x="584588" y="9078286"/>
            <a:chExt cx="1902809" cy="423922"/>
          </a:xfrm>
          <a:solidFill>
            <a:srgbClr val="000000"/>
          </a:solidFill>
        </p:grpSpPr>
        <p:sp>
          <p:nvSpPr>
            <p:cNvPr id="6" name="Freeform 5">
              <a:extLst>
                <a:ext uri="{FF2B5EF4-FFF2-40B4-BE49-F238E27FC236}">
                  <a16:creationId xmlns:a16="http://schemas.microsoft.com/office/drawing/2014/main" id="{1A023AAE-DF24-A7CC-10E3-E21765C30AA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D66D4F9-EDB4-FF0D-7D1E-BD572915D455}"/>
                </a:ext>
              </a:extLst>
            </p:cNvPr>
            <p:cNvSpPr/>
            <p:nvPr/>
          </p:nvSpPr>
          <p:spPr>
            <a:xfrm>
              <a:off x="24628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grpSp>
      <p:sp>
        <p:nvSpPr>
          <p:cNvPr id="1410" name="Text Placeholder 23">
            <a:extLst>
              <a:ext uri="{FF2B5EF4-FFF2-40B4-BE49-F238E27FC236}">
                <a16:creationId xmlns:a16="http://schemas.microsoft.com/office/drawing/2014/main" id="{E192B3B7-2A95-C5B7-0EA4-1D59504968FA}"/>
              </a:ext>
            </a:extLst>
          </p:cNvPr>
          <p:cNvSpPr>
            <a:spLocks noGrp="1"/>
          </p:cNvSpPr>
          <p:nvPr>
            <p:ph type="body" sz="quarter" idx="17" hasCustomPrompt="1"/>
          </p:nvPr>
        </p:nvSpPr>
        <p:spPr>
          <a:xfrm>
            <a:off x="634857" y="9828449"/>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11" name="Text Placeholder 23">
            <a:extLst>
              <a:ext uri="{FF2B5EF4-FFF2-40B4-BE49-F238E27FC236}">
                <a16:creationId xmlns:a16="http://schemas.microsoft.com/office/drawing/2014/main" id="{F0539EA8-4522-3C08-E21C-3574DF8A2533}"/>
              </a:ext>
            </a:extLst>
          </p:cNvPr>
          <p:cNvSpPr>
            <a:spLocks noGrp="1"/>
          </p:cNvSpPr>
          <p:nvPr>
            <p:ph type="body" sz="quarter" idx="18" hasCustomPrompt="1"/>
          </p:nvPr>
        </p:nvSpPr>
        <p:spPr>
          <a:xfrm>
            <a:off x="2467838" y="9821919"/>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12" name="Graphic 6">
            <a:extLst>
              <a:ext uri="{FF2B5EF4-FFF2-40B4-BE49-F238E27FC236}">
                <a16:creationId xmlns:a16="http://schemas.microsoft.com/office/drawing/2014/main" id="{ED4323BC-893C-82D1-662D-505643073E9E}"/>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413" name="Text Placeholder 32">
            <a:extLst>
              <a:ext uri="{FF2B5EF4-FFF2-40B4-BE49-F238E27FC236}">
                <a16:creationId xmlns:a16="http://schemas.microsoft.com/office/drawing/2014/main" id="{5CAA3855-3548-ACD1-7089-4FD0EEBFAEE9}"/>
              </a:ext>
            </a:extLst>
          </p:cNvPr>
          <p:cNvSpPr>
            <a:spLocks noGrp="1"/>
          </p:cNvSpPr>
          <p:nvPr>
            <p:ph type="body" sz="quarter" idx="42"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2" name="Group 1">
            <a:extLst>
              <a:ext uri="{FF2B5EF4-FFF2-40B4-BE49-F238E27FC236}">
                <a16:creationId xmlns:a16="http://schemas.microsoft.com/office/drawing/2014/main" id="{2CF55CD8-622F-8A62-FC23-E0E8F359A017}"/>
              </a:ext>
            </a:extLst>
          </p:cNvPr>
          <p:cNvGrpSpPr/>
          <p:nvPr userDrawn="1"/>
        </p:nvGrpSpPr>
        <p:grpSpPr>
          <a:xfrm>
            <a:off x="-470967" y="450689"/>
            <a:ext cx="10799978" cy="1897145"/>
            <a:chOff x="-176968" y="-75549"/>
            <a:chExt cx="8323021" cy="1462038"/>
          </a:xfrm>
        </p:grpSpPr>
        <p:grpSp>
          <p:nvGrpSpPr>
            <p:cNvPr id="4" name="Graphic 54">
              <a:extLst>
                <a:ext uri="{FF2B5EF4-FFF2-40B4-BE49-F238E27FC236}">
                  <a16:creationId xmlns:a16="http://schemas.microsoft.com/office/drawing/2014/main" id="{97F9E530-4651-8B4C-660C-D5E3D5F40CF1}"/>
                </a:ext>
              </a:extLst>
            </p:cNvPr>
            <p:cNvGrpSpPr/>
            <p:nvPr/>
          </p:nvGrpSpPr>
          <p:grpSpPr>
            <a:xfrm>
              <a:off x="542893" y="563395"/>
              <a:ext cx="951441" cy="665450"/>
              <a:chOff x="542893" y="563395"/>
              <a:chExt cx="951441" cy="665450"/>
            </a:xfrm>
            <a:solidFill>
              <a:srgbClr val="7CD0E4"/>
            </a:solidFill>
          </p:grpSpPr>
          <p:sp>
            <p:nvSpPr>
              <p:cNvPr id="52" name="Freeform 51">
                <a:extLst>
                  <a:ext uri="{FF2B5EF4-FFF2-40B4-BE49-F238E27FC236}">
                    <a16:creationId xmlns:a16="http://schemas.microsoft.com/office/drawing/2014/main" id="{96F394C7-D48C-A287-5EC7-C078648380FE}"/>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8BB94B-1E8A-AD6F-F3DD-4CA3C3C78990}"/>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9067589-863E-978E-B4EB-B6454C707790}"/>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9C7460E-9DBD-E8AD-0D98-969A348F817C}"/>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27614A-15DE-A8F3-BFF3-DBDA1901D170}"/>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D7045FF-37C7-A62F-B015-DF94819A92F6}"/>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8" name="Graphic 54">
              <a:extLst>
                <a:ext uri="{FF2B5EF4-FFF2-40B4-BE49-F238E27FC236}">
                  <a16:creationId xmlns:a16="http://schemas.microsoft.com/office/drawing/2014/main" id="{6661E6B4-805F-7212-D626-1CAE730DF393}"/>
                </a:ext>
              </a:extLst>
            </p:cNvPr>
            <p:cNvGrpSpPr/>
            <p:nvPr/>
          </p:nvGrpSpPr>
          <p:grpSpPr>
            <a:xfrm>
              <a:off x="521967" y="577345"/>
              <a:ext cx="952836" cy="665450"/>
              <a:chOff x="521967" y="577345"/>
              <a:chExt cx="952836" cy="665450"/>
            </a:xfrm>
            <a:noFill/>
          </p:grpSpPr>
          <p:sp>
            <p:nvSpPr>
              <p:cNvPr id="46" name="Freeform 45">
                <a:extLst>
                  <a:ext uri="{FF2B5EF4-FFF2-40B4-BE49-F238E27FC236}">
                    <a16:creationId xmlns:a16="http://schemas.microsoft.com/office/drawing/2014/main" id="{6BF9D176-852A-AF94-A277-ECA65D1751E1}"/>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67603BC-E8D7-D7F0-50B4-A6EA03681D4A}"/>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8B0B861-FB13-40A1-D570-B0891EA18F07}"/>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B0B5B96-8970-A233-ADD8-71CC6E49275D}"/>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4455ED-54D7-5743-705B-4845C39C95CF}"/>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3526C2E-AA5E-FF6F-1E0A-44EF5094DCBA}"/>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9" name="Graphic 54">
              <a:extLst>
                <a:ext uri="{FF2B5EF4-FFF2-40B4-BE49-F238E27FC236}">
                  <a16:creationId xmlns:a16="http://schemas.microsoft.com/office/drawing/2014/main" id="{9BE213B3-3488-63FA-76B0-0852EBF4E88F}"/>
                </a:ext>
              </a:extLst>
            </p:cNvPr>
            <p:cNvGrpSpPr/>
            <p:nvPr/>
          </p:nvGrpSpPr>
          <p:grpSpPr>
            <a:xfrm>
              <a:off x="1547347" y="997263"/>
              <a:ext cx="531523" cy="245533"/>
              <a:chOff x="1547347" y="997263"/>
              <a:chExt cx="531523" cy="245533"/>
            </a:xfrm>
            <a:solidFill>
              <a:srgbClr val="000000"/>
            </a:solidFill>
          </p:grpSpPr>
          <p:sp>
            <p:nvSpPr>
              <p:cNvPr id="17" name="Freeform 16">
                <a:extLst>
                  <a:ext uri="{FF2B5EF4-FFF2-40B4-BE49-F238E27FC236}">
                    <a16:creationId xmlns:a16="http://schemas.microsoft.com/office/drawing/2014/main" id="{3EBE651C-257C-EB90-D847-A7DB0FB891AF}"/>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DC92E88-3D71-A2B1-B39B-2E586BABF2A1}"/>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B569DAB-1233-4861-077D-CB997BB9B71E}"/>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CB23118-C59D-FFC7-CB67-B7CA7C7CA753}"/>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8ACDB71-6657-F195-6DE2-669044B3D672}"/>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43B33AD-EE5C-F278-370E-B68922A08351}"/>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F9107A4-EFAB-7A0E-1E87-8AC3969ED377}"/>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92A0903-4B02-4416-9AF8-D8207FB55FB7}"/>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BC0A94-C65E-3877-C0B1-0F6D2509C0E1}"/>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562E9F-5245-C9D0-FAD1-0B4233A1505A}"/>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587C6BE-E9D7-0406-DBDD-7314D046C07E}"/>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17E077D-6F9F-D751-9646-08FC4B51068F}"/>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B0BD3A-DE08-6769-E548-98A13C48C976}"/>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398DA0C-D91C-1A5E-F4A8-0EF928DC497D}"/>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FE286AE-F857-345D-3FD4-62A540C22E7C}"/>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39FB8A9-F99D-E1C5-DE97-7A55C3F5B183}"/>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F11F3E1-AFD1-AB4E-300A-7996C9C38FFF}"/>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170919-667D-BFA9-6644-000B3392DBA7}"/>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458AA75-419C-F795-0710-7549ED5445AD}"/>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52C30C5-8575-1BF2-A5BF-DFAB800BFF8E}"/>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E6D8C5C-7256-427B-30AA-9B18D6961808}"/>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9C22B12-CF6E-D6F0-9A71-FD13AA692900}"/>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A28FCCA-E2C2-8EE3-169F-8267A4FDCB81}"/>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0B81BDC-40A6-EC13-CE3F-D65E5982FD0B}"/>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E48302-0C52-D761-AF20-B7B06807BC9A}"/>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8BB20A3-03D6-B8D6-20D9-C5492C25A07F}"/>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5BB836C-EF43-C4EE-E990-CA1D00B128EC}"/>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ADFCA48-D741-9138-19F8-330D2A890D86}"/>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C2FAACF-46D7-9253-655F-0F93D0E2DFF0}"/>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10" name="Graphic 54">
              <a:extLst>
                <a:ext uri="{FF2B5EF4-FFF2-40B4-BE49-F238E27FC236}">
                  <a16:creationId xmlns:a16="http://schemas.microsoft.com/office/drawing/2014/main" id="{524120D0-7445-816B-E3B9-E41AC885EA2B}"/>
                </a:ext>
              </a:extLst>
            </p:cNvPr>
            <p:cNvGrpSpPr/>
            <p:nvPr/>
          </p:nvGrpSpPr>
          <p:grpSpPr>
            <a:xfrm>
              <a:off x="2171923" y="287948"/>
              <a:ext cx="318494" cy="1040003"/>
              <a:chOff x="2171923" y="287948"/>
              <a:chExt cx="318494" cy="1040003"/>
            </a:xfrm>
            <a:solidFill>
              <a:srgbClr val="EF8D5B"/>
            </a:solidFill>
          </p:grpSpPr>
          <p:sp>
            <p:nvSpPr>
              <p:cNvPr id="14" name="Freeform 13">
                <a:extLst>
                  <a:ext uri="{FF2B5EF4-FFF2-40B4-BE49-F238E27FC236}">
                    <a16:creationId xmlns:a16="http://schemas.microsoft.com/office/drawing/2014/main" id="{CEF4875C-780E-577B-9D48-948ECDBCAA4C}"/>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E60D0B-94C0-3237-2B21-6D44962CBC93}"/>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FE5C7DE-046C-2F9D-6AD4-357AC6FC4871}"/>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0D6EC80A-5651-2FE3-6A28-9512B6D257E2}"/>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180A09A-B6A6-4EE0-9C67-6AE69420B958}"/>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18C688E-1F0B-0F91-C097-F1FC12AAF7B5}"/>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61" name="Freeform 60">
            <a:extLst>
              <a:ext uri="{FF2B5EF4-FFF2-40B4-BE49-F238E27FC236}">
                <a16:creationId xmlns:a16="http://schemas.microsoft.com/office/drawing/2014/main" id="{33F00228-D1F6-839C-8A89-0E6EF5E5D846}"/>
              </a:ext>
            </a:extLst>
          </p:cNvPr>
          <p:cNvSpPr/>
          <p:nvPr userDrawn="1"/>
        </p:nvSpPr>
        <p:spPr>
          <a:xfrm rot="16200000">
            <a:off x="-7150469" y="3564124"/>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409" name="Picture 1408">
            <a:extLst>
              <a:ext uri="{FF2B5EF4-FFF2-40B4-BE49-F238E27FC236}">
                <a16:creationId xmlns:a16="http://schemas.microsoft.com/office/drawing/2014/main" id="{DCB582D5-A3FE-08DF-D6F0-E1FB02D8E6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266867" y="9887556"/>
            <a:ext cx="1193701" cy="27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95496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ewsletter Cover ">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CD0E4"/>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5" y="1311891"/>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65" name="Group 64">
            <a:extLst>
              <a:ext uri="{FF2B5EF4-FFF2-40B4-BE49-F238E27FC236}">
                <a16:creationId xmlns:a16="http://schemas.microsoft.com/office/drawing/2014/main" id="{1FAE3711-BBF4-01A0-E7B7-F35B2CBCE3FF}"/>
              </a:ext>
            </a:extLst>
          </p:cNvPr>
          <p:cNvGrpSpPr/>
          <p:nvPr userDrawn="1"/>
        </p:nvGrpSpPr>
        <p:grpSpPr>
          <a:xfrm>
            <a:off x="-104579" y="250081"/>
            <a:ext cx="8323021" cy="1462038"/>
            <a:chOff x="-176968" y="-75549"/>
            <a:chExt cx="8323021" cy="1462038"/>
          </a:xfrm>
        </p:grpSpPr>
        <p:grpSp>
          <p:nvGrpSpPr>
            <p:cNvPr id="57" name="Graphic 54">
              <a:extLst>
                <a:ext uri="{FF2B5EF4-FFF2-40B4-BE49-F238E27FC236}">
                  <a16:creationId xmlns:a16="http://schemas.microsoft.com/office/drawing/2014/main" id="{4FDD6745-DB57-C446-8221-5C3FE5B89ED7}"/>
                </a:ext>
              </a:extLst>
            </p:cNvPr>
            <p:cNvGrpSpPr/>
            <p:nvPr/>
          </p:nvGrpSpPr>
          <p:grpSpPr>
            <a:xfrm>
              <a:off x="542893" y="563395"/>
              <a:ext cx="951441" cy="665450"/>
              <a:chOff x="542893" y="563395"/>
              <a:chExt cx="951441" cy="665450"/>
            </a:xfrm>
            <a:solidFill>
              <a:srgbClr val="7CD0E4"/>
            </a:solidFill>
          </p:grpSpPr>
          <p:sp>
            <p:nvSpPr>
              <p:cNvPr id="58" name="Freeform 57">
                <a:extLst>
                  <a:ext uri="{FF2B5EF4-FFF2-40B4-BE49-F238E27FC236}">
                    <a16:creationId xmlns:a16="http://schemas.microsoft.com/office/drawing/2014/main" id="{7ABD1C7C-348F-3275-845B-CAD4A0A3A11B}"/>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354DF2-7C31-41D9-E427-74286743AFE4}"/>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C88AEE-C975-5123-5822-E76762F29391}"/>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D1E6061-C3CD-D6CA-CC44-CA9C3A3F4B7B}"/>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0F092F0-7B9B-D2D3-FE1C-428D81FDAF4D}"/>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ADCDCA-7670-4CF4-B411-E5AFA5D40DA4}"/>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448" name="Graphic 54">
              <a:extLst>
                <a:ext uri="{FF2B5EF4-FFF2-40B4-BE49-F238E27FC236}">
                  <a16:creationId xmlns:a16="http://schemas.microsoft.com/office/drawing/2014/main" id="{9058C80E-4E84-BAE6-9906-63160FCDCDD7}"/>
                </a:ext>
              </a:extLst>
            </p:cNvPr>
            <p:cNvGrpSpPr/>
            <p:nvPr/>
          </p:nvGrpSpPr>
          <p:grpSpPr>
            <a:xfrm>
              <a:off x="521967" y="577345"/>
              <a:ext cx="952836" cy="665450"/>
              <a:chOff x="521967" y="577345"/>
              <a:chExt cx="952836" cy="665450"/>
            </a:xfrm>
            <a:noFill/>
          </p:grpSpPr>
          <p:sp>
            <p:nvSpPr>
              <p:cNvPr id="449" name="Freeform 448">
                <a:extLst>
                  <a:ext uri="{FF2B5EF4-FFF2-40B4-BE49-F238E27FC236}">
                    <a16:creationId xmlns:a16="http://schemas.microsoft.com/office/drawing/2014/main" id="{555555B8-BF5A-41CA-72E2-0740EBCE6CF1}"/>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92C3552-90CA-656A-FA03-37B4FF7A1223}"/>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14632B85-4CE8-AFB2-2020-C66ACD6B99D2}"/>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BB7AD970-937A-1A34-976D-66E23BB7D29E}"/>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1B621D07-F384-F944-D1DD-882D3A6706AE}"/>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21313A7D-5A9D-8ADE-A532-DE2ACEB4C7D5}"/>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455" name="Graphic 54">
              <a:extLst>
                <a:ext uri="{FF2B5EF4-FFF2-40B4-BE49-F238E27FC236}">
                  <a16:creationId xmlns:a16="http://schemas.microsoft.com/office/drawing/2014/main" id="{92317EEA-B487-5154-25D4-E9019081560B}"/>
                </a:ext>
              </a:extLst>
            </p:cNvPr>
            <p:cNvGrpSpPr/>
            <p:nvPr/>
          </p:nvGrpSpPr>
          <p:grpSpPr>
            <a:xfrm>
              <a:off x="1547347" y="997263"/>
              <a:ext cx="531523" cy="245533"/>
              <a:chOff x="1547347" y="997263"/>
              <a:chExt cx="531523" cy="245533"/>
            </a:xfrm>
            <a:solidFill>
              <a:srgbClr val="000000"/>
            </a:solidFill>
          </p:grpSpPr>
          <p:sp>
            <p:nvSpPr>
              <p:cNvPr id="456" name="Freeform 455">
                <a:extLst>
                  <a:ext uri="{FF2B5EF4-FFF2-40B4-BE49-F238E27FC236}">
                    <a16:creationId xmlns:a16="http://schemas.microsoft.com/office/drawing/2014/main" id="{5DF86305-2DF9-9AE2-C756-6B5E0C1E2274}"/>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E1248528-F40A-2DB2-B579-B32B7EE92ECF}"/>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CF9E83C6-DA7E-9111-E9F7-6B5F778D1562}"/>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27E8D84E-4E83-0B6D-A909-F1AF5B785731}"/>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D6BEFD5F-C18F-06FE-A167-F8FF12A97F1B}"/>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070BC1AB-FB9F-A41A-1DAE-743DB2502F90}"/>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00AC3C3C-4D3D-B905-B7A9-77F7F8898ADF}"/>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E3B3CBA6-BB5D-D328-7325-F18C48CC509A}"/>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2A70688F-759A-3F68-B1CC-6E536D50B3F1}"/>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2A498CF5-7CEC-D5D2-6BAE-9F3DE7BA4AC7}"/>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2C73C37E-BBEE-41C2-E373-75008EB76432}"/>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9F00AE6E-6036-C852-FA71-197255B41414}"/>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66CEEC34-9BBA-7A83-DBC8-0528ABD28E87}"/>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AC92B981-DAC1-AF63-1BF0-C415C28B2016}"/>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9422B96A-C4C0-1854-4DA1-0C42052BDBE3}"/>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131A06EE-B65A-C30B-8361-3A100E0795E0}"/>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3AEA49C4-AE91-D25E-6B50-89686AE64D8F}"/>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1978FAD7-090D-5193-6A23-37632EE70092}"/>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A602C3BD-A245-3352-0A38-0CE46571B6F6}"/>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5E77143-C8A6-AC25-91AE-11CAC1735FF6}"/>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B1297F56-BC5B-DE8A-67F3-1203F69A5979}"/>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B4B95BA3-1950-97A7-2ED4-2A93567D36D4}"/>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B4E03231-DBC6-44D0-30C9-76850C9A90F7}"/>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C6E3A500-A0EB-4A6F-7E38-5EEBC2C60397}"/>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5D9425EE-56F0-7CC8-BCD1-5A12AEB8F3DD}"/>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369E7DC-A600-F0A6-3C2A-240C4A0B5516}"/>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6811EF8C-0E57-1993-1D61-CF662262CCB1}"/>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E2B12414-79BE-9741-1609-5C5765F74BAF}"/>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C92035B-8DB0-6C63-1BDF-EE955E71DEF6}"/>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491" name="Graphic 54">
              <a:extLst>
                <a:ext uri="{FF2B5EF4-FFF2-40B4-BE49-F238E27FC236}">
                  <a16:creationId xmlns:a16="http://schemas.microsoft.com/office/drawing/2014/main" id="{243DFAF1-3E8F-9A19-1AA2-E29BB8860016}"/>
                </a:ext>
              </a:extLst>
            </p:cNvPr>
            <p:cNvGrpSpPr/>
            <p:nvPr/>
          </p:nvGrpSpPr>
          <p:grpSpPr>
            <a:xfrm>
              <a:off x="2171923" y="287948"/>
              <a:ext cx="318494" cy="1040003"/>
              <a:chOff x="2171923" y="287948"/>
              <a:chExt cx="318494" cy="1040003"/>
            </a:xfrm>
            <a:solidFill>
              <a:srgbClr val="EF8D5B"/>
            </a:solidFill>
          </p:grpSpPr>
          <p:sp>
            <p:nvSpPr>
              <p:cNvPr id="492" name="Freeform 491">
                <a:extLst>
                  <a:ext uri="{FF2B5EF4-FFF2-40B4-BE49-F238E27FC236}">
                    <a16:creationId xmlns:a16="http://schemas.microsoft.com/office/drawing/2014/main" id="{304000AE-EB8C-682D-45C0-3FC23C8BB694}"/>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46B5E920-1F4A-206C-D280-6FA20AF5FDB6}"/>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24D62CF-785B-4397-DA23-48EF0A521C3C}"/>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505" name="Freeform 504">
              <a:extLst>
                <a:ext uri="{FF2B5EF4-FFF2-40B4-BE49-F238E27FC236}">
                  <a16:creationId xmlns:a16="http://schemas.microsoft.com/office/drawing/2014/main" id="{9D6885C0-5386-5ABC-D271-05BDE7F21EAB}"/>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2C9A36C2-A27B-F93F-60B9-BE90311AB723}"/>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35D2D8-9D19-EF5F-604D-CED9172E6496}"/>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66" name="Rectangle 65">
            <a:extLst>
              <a:ext uri="{FF2B5EF4-FFF2-40B4-BE49-F238E27FC236}">
                <a16:creationId xmlns:a16="http://schemas.microsoft.com/office/drawing/2014/main" id="{D12688E5-2B02-CFF9-B560-F2DAFCC77FBE}"/>
              </a:ext>
            </a:extLst>
          </p:cNvPr>
          <p:cNvSpPr/>
          <p:nvPr userDrawn="1"/>
        </p:nvSpPr>
        <p:spPr>
          <a:xfrm>
            <a:off x="3958917" y="10040313"/>
            <a:ext cx="1616661"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4" name="Picture 3">
            <a:extLst>
              <a:ext uri="{FF2B5EF4-FFF2-40B4-BE49-F238E27FC236}">
                <a16:creationId xmlns:a16="http://schemas.microsoft.com/office/drawing/2014/main" id="{2D0A5BDA-DB80-90B9-0745-30D84A5D11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733905" y="10072592"/>
            <a:ext cx="1193701" cy="27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0074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3" y="-1"/>
            <a:ext cx="2496103"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Graphic 383">
            <a:extLst>
              <a:ext uri="{FF2B5EF4-FFF2-40B4-BE49-F238E27FC236}">
                <a16:creationId xmlns:a16="http://schemas.microsoft.com/office/drawing/2014/main" id="{AAF15FC5-4893-8939-0224-7A9F4ABD9758}"/>
              </a:ext>
            </a:extLst>
          </p:cNvPr>
          <p:cNvSpPr/>
          <p:nvPr userDrawn="1"/>
        </p:nvSpPr>
        <p:spPr>
          <a:xfrm>
            <a:off x="-165155" y="635073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B1F2729F-7CAB-2481-5188-EDE46118BD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912563" y="9725830"/>
            <a:ext cx="1193701" cy="274116"/>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E2DCB8FA-F952-9047-5E6A-086C77356160}"/>
              </a:ext>
            </a:extLst>
          </p:cNvPr>
          <p:cNvSpPr/>
          <p:nvPr userDrawn="1"/>
        </p:nvSpPr>
        <p:spPr>
          <a:xfrm flipH="1" flipV="1">
            <a:off x="2047163" y="2442856"/>
            <a:ext cx="657641" cy="7047132"/>
          </a:xfrm>
          <a:prstGeom prst="rect">
            <a:avLst/>
          </a:prstGeom>
          <a:solidFill>
            <a:srgbClr val="EF8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47166" y="2576177"/>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830132" y="257617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47166" y="3051419"/>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830132" y="305141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47166" y="3552553"/>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830132" y="355255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47166" y="405350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830132" y="405350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47166" y="455529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830132" y="455529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56806" y="5084494"/>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39772" y="5084494"/>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56806" y="5574726"/>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39772" y="557472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839772" y="10235148"/>
            <a:ext cx="3763506"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2789661" y="790503"/>
            <a:ext cx="3644224" cy="1433100"/>
          </a:xfrm>
          <a:prstGeom prst="rect">
            <a:avLst/>
          </a:prstGeom>
        </p:spPr>
        <p:txBody>
          <a:bodyPr>
            <a:noAutofit/>
          </a:bodyPr>
          <a:lstStyle>
            <a:lvl1pPr marL="0" indent="0" algn="l">
              <a:lnSpc>
                <a:spcPts val="3700"/>
              </a:lnSpc>
              <a:spcBef>
                <a:spcPts val="0"/>
              </a:spcBef>
              <a:buNone/>
              <a:defRPr sz="4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tables of content </a:t>
            </a:r>
          </a:p>
        </p:txBody>
      </p:sp>
      <p:sp>
        <p:nvSpPr>
          <p:cNvPr id="453" name="Slide Number Placeholder 5">
            <a:extLst>
              <a:ext uri="{FF2B5EF4-FFF2-40B4-BE49-F238E27FC236}">
                <a16:creationId xmlns:a16="http://schemas.microsoft.com/office/drawing/2014/main" id="{7FD285A2-C024-CBF6-49DB-997DECCCBBDD}"/>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Rectangle 3">
            <a:extLst>
              <a:ext uri="{FF2B5EF4-FFF2-40B4-BE49-F238E27FC236}">
                <a16:creationId xmlns:a16="http://schemas.microsoft.com/office/drawing/2014/main" id="{81FCEBFD-4859-E84C-945D-05CD7D84128A}"/>
              </a:ext>
            </a:extLst>
          </p:cNvPr>
          <p:cNvSpPr/>
          <p:nvPr userDrawn="1"/>
        </p:nvSpPr>
        <p:spPr>
          <a:xfrm rot="16200000">
            <a:off x="-2176029" y="7857610"/>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3199896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6584B64-8F19-00B3-8F73-FF89F17C6F5B}"/>
              </a:ext>
            </a:extLst>
          </p:cNvPr>
          <p:cNvSpPr/>
          <p:nvPr userDrawn="1"/>
        </p:nvSpPr>
        <p:spPr>
          <a:xfrm>
            <a:off x="6310952" y="5919181"/>
            <a:ext cx="1241653" cy="4112498"/>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9397152-26B0-F64F-AC2C-AA620D23B772}"/>
              </a:ext>
            </a:extLst>
          </p:cNvPr>
          <p:cNvSpPr/>
          <p:nvPr/>
        </p:nvSpPr>
        <p:spPr>
          <a:xfrm>
            <a:off x="2050576" y="1028700"/>
            <a:ext cx="5509099" cy="719438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CD0E4"/>
          </a:solidFill>
          <a:ln w="30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E97728-1EA5-EA41-8AAC-21AA33A5FC2A}"/>
              </a:ext>
            </a:extLst>
          </p:cNvPr>
          <p:cNvSpPr/>
          <p:nvPr userDrawn="1"/>
        </p:nvSpPr>
        <p:spPr>
          <a:xfrm>
            <a:off x="0" y="2671796"/>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EF8D5B"/>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1510715"/>
            <a:ext cx="1829216" cy="1555732"/>
          </a:xfrm>
          <a:prstGeom prst="rect">
            <a:avLst/>
          </a:prstGeom>
        </p:spPr>
        <p:txBody>
          <a:bodyPr anchor="t">
            <a:noAutofit/>
          </a:bodyPr>
          <a:lstStyle>
            <a:lvl1pPr marL="0" indent="0" algn="l">
              <a:buNone/>
              <a:defRPr sz="72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2505021"/>
            <a:ext cx="3486126" cy="1084774"/>
          </a:xfrm>
          <a:prstGeom prst="rect">
            <a:avLst/>
          </a:prstGeom>
        </p:spPr>
        <p:txBody>
          <a:bodyPr anchor="t">
            <a:noAutofit/>
          </a:bodyPr>
          <a:lstStyle>
            <a:lvl1pPr marL="0" indent="0" algn="l">
              <a:buNone/>
              <a:defRPr sz="28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2" name="Graphic 383">
            <a:extLst>
              <a:ext uri="{FF2B5EF4-FFF2-40B4-BE49-F238E27FC236}">
                <a16:creationId xmlns:a16="http://schemas.microsoft.com/office/drawing/2014/main" id="{94FD075E-DA88-E447-9F27-CDF8E620F156}"/>
              </a:ext>
            </a:extLst>
          </p:cNvPr>
          <p:cNvSpPr/>
          <p:nvPr userDrawn="1"/>
        </p:nvSpPr>
        <p:spPr>
          <a:xfrm>
            <a:off x="4258930" y="4942332"/>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chemeClr val="bg1">
              <a:alpha val="33000"/>
            </a:scheme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E7A82190-58B2-9B9F-7E51-EE5D7952A96E}"/>
              </a:ext>
            </a:extLst>
          </p:cNvPr>
          <p:cNvSpPr/>
          <p:nvPr userDrawn="1"/>
        </p:nvSpPr>
        <p:spPr>
          <a:xfrm rot="16200000">
            <a:off x="4866823" y="6207618"/>
            <a:ext cx="4893063"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17B299E-A60A-3A5D-2D95-98B54A17C5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863770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Slie">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 </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82195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0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E9E88E-0701-41E6-8D53-065826228963}"/>
              </a:ext>
            </a:extLst>
          </p:cNvPr>
          <p:cNvSpPr>
            <a:spLocks noGrp="1"/>
          </p:cNvSpPr>
          <p:nvPr>
            <p:ph type="pic" sz="quarter" idx="10"/>
          </p:nvPr>
        </p:nvSpPr>
        <p:spPr>
          <a:xfrm>
            <a:off x="1109043" y="2696845"/>
            <a:ext cx="5341589" cy="3955339"/>
          </a:xfrm>
          <a:custGeom>
            <a:avLst/>
            <a:gdLst>
              <a:gd name="connsiteX0" fmla="*/ 0 w 9691586"/>
              <a:gd name="connsiteY0" fmla="*/ 0 h 7329270"/>
              <a:gd name="connsiteX1" fmla="*/ 9691586 w 9691586"/>
              <a:gd name="connsiteY1" fmla="*/ 0 h 7329270"/>
              <a:gd name="connsiteX2" fmla="*/ 9691586 w 9691586"/>
              <a:gd name="connsiteY2" fmla="*/ 7329270 h 7329270"/>
              <a:gd name="connsiteX3" fmla="*/ 0 w 9691586"/>
              <a:gd name="connsiteY3" fmla="*/ 7329270 h 7329270"/>
            </a:gdLst>
            <a:ahLst/>
            <a:cxnLst>
              <a:cxn ang="0">
                <a:pos x="connsiteX0" y="connsiteY0"/>
              </a:cxn>
              <a:cxn ang="0">
                <a:pos x="connsiteX1" y="connsiteY1"/>
              </a:cxn>
              <a:cxn ang="0">
                <a:pos x="connsiteX2" y="connsiteY2"/>
              </a:cxn>
              <a:cxn ang="0">
                <a:pos x="connsiteX3" y="connsiteY3"/>
              </a:cxn>
            </a:cxnLst>
            <a:rect l="l" t="t" r="r" b="b"/>
            <a:pathLst>
              <a:path w="9691586" h="7329270">
                <a:moveTo>
                  <a:pt x="0" y="0"/>
                </a:moveTo>
                <a:lnTo>
                  <a:pt x="9691586" y="0"/>
                </a:lnTo>
                <a:lnTo>
                  <a:pt x="9691586" y="7329270"/>
                </a:lnTo>
                <a:lnTo>
                  <a:pt x="0" y="7329270"/>
                </a:lnTo>
                <a:close/>
              </a:path>
            </a:pathLst>
          </a:custGeom>
          <a:solidFill>
            <a:schemeClr val="bg1">
              <a:lumMod val="75000"/>
            </a:schemeClr>
          </a:solidFill>
        </p:spPr>
        <p:txBody>
          <a:bodyPr wrap="square">
            <a:noAutofit/>
          </a:bodyPr>
          <a:lstStyle>
            <a:lvl1pPr marL="0" indent="0" algn="ctr">
              <a:buFontTx/>
              <a:buNone/>
              <a:defRPr sz="1727">
                <a:latin typeface="Montserrat" panose="00000500000000000000" pitchFamily="50" charset="0"/>
              </a:defRPr>
            </a:lvl1pPr>
          </a:lstStyle>
          <a:p>
            <a:endParaRPr lang="en-US" dirty="0"/>
          </a:p>
          <a:p>
            <a:r>
              <a:rPr lang="en-US" dirty="0"/>
              <a:t>Drag Your Image Here</a:t>
            </a:r>
          </a:p>
        </p:txBody>
      </p:sp>
      <p:sp>
        <p:nvSpPr>
          <p:cNvPr id="2" name="Slide Number Placeholder 5">
            <a:extLst>
              <a:ext uri="{FF2B5EF4-FFF2-40B4-BE49-F238E27FC236}">
                <a16:creationId xmlns:a16="http://schemas.microsoft.com/office/drawing/2014/main" id="{043D882E-5F2A-7005-EDDB-ED5DF7425118}"/>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65644791"/>
      </p:ext>
    </p:extLst>
  </p:cSld>
  <p:clrMapOvr>
    <a:masterClrMapping/>
  </p:clrMapOvr>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0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0" y="1277642"/>
            <a:ext cx="4188275" cy="369088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3" name="Picture Placeholder 62">
            <a:extLst>
              <a:ext uri="{FF2B5EF4-FFF2-40B4-BE49-F238E27FC236}">
                <a16:creationId xmlns:a16="http://schemas.microsoft.com/office/drawing/2014/main" id="{86A58417-A856-A640-9D34-C3E17FB05D70}"/>
              </a:ext>
            </a:extLst>
          </p:cNvPr>
          <p:cNvSpPr>
            <a:spLocks noGrp="1"/>
          </p:cNvSpPr>
          <p:nvPr>
            <p:ph type="pic" sz="quarter" idx="41"/>
          </p:nvPr>
        </p:nvSpPr>
        <p:spPr>
          <a:xfrm>
            <a:off x="464104" y="472749"/>
            <a:ext cx="6496308" cy="924540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8889289 h 9229189"/>
              <a:gd name="connsiteX5" fmla="*/ 6832788 w 6836289"/>
              <a:gd name="connsiteY5" fmla="*/ 8889289 h 9229189"/>
              <a:gd name="connsiteX6" fmla="*/ 6832788 w 6836289"/>
              <a:gd name="connsiteY6" fmla="*/ 9229189 h 9229189"/>
              <a:gd name="connsiteX7" fmla="*/ 0 w 6836289"/>
              <a:gd name="connsiteY7" fmla="*/ 9229189 h 9229189"/>
              <a:gd name="connsiteX8" fmla="*/ 0 w 6836289"/>
              <a:gd name="connsiteY8" fmla="*/ 4495779 h 9229189"/>
              <a:gd name="connsiteX9" fmla="*/ 3826583 w 6836289"/>
              <a:gd name="connsiteY9" fmla="*/ 4495779 h 9229189"/>
              <a:gd name="connsiteX10" fmla="*/ 3826583 w 6836289"/>
              <a:gd name="connsiteY10" fmla="*/ 804894 h 9229189"/>
              <a:gd name="connsiteX11" fmla="*/ 0 w 6836289"/>
              <a:gd name="connsiteY11"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6289" h="9229189">
                <a:moveTo>
                  <a:pt x="0" y="0"/>
                </a:moveTo>
                <a:lnTo>
                  <a:pt x="6832788" y="0"/>
                </a:lnTo>
                <a:lnTo>
                  <a:pt x="6832788" y="3530467"/>
                </a:lnTo>
                <a:lnTo>
                  <a:pt x="6836289" y="3530467"/>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 name="Slide Number Placeholder 5">
            <a:extLst>
              <a:ext uri="{FF2B5EF4-FFF2-40B4-BE49-F238E27FC236}">
                <a16:creationId xmlns:a16="http://schemas.microsoft.com/office/drawing/2014/main" id="{82E47FC1-143F-7404-A347-2BA80385181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23">
            <a:extLst>
              <a:ext uri="{FF2B5EF4-FFF2-40B4-BE49-F238E27FC236}">
                <a16:creationId xmlns:a16="http://schemas.microsoft.com/office/drawing/2014/main" id="{5BDEFA20-D7D5-4679-C3CD-35184DAAB65C}"/>
              </a:ext>
            </a:extLst>
          </p:cNvPr>
          <p:cNvSpPr>
            <a:spLocks noGrp="1"/>
          </p:cNvSpPr>
          <p:nvPr>
            <p:ph type="body" sz="quarter" idx="13" hasCustomPrompt="1"/>
          </p:nvPr>
        </p:nvSpPr>
        <p:spPr>
          <a:xfrm>
            <a:off x="293556" y="1829942"/>
            <a:ext cx="3418702" cy="2586284"/>
          </a:xfrm>
          <a:prstGeom prst="rect">
            <a:avLst/>
          </a:prstGeom>
        </p:spPr>
        <p:txBody>
          <a:bodyPr anchor="ctr">
            <a:normAutofit/>
          </a:bodyPr>
          <a:lstStyle>
            <a:lvl1pPr marL="0" indent="0" algn="ctr">
              <a:lnSpc>
                <a:spcPts val="1960"/>
              </a:lnSpc>
              <a:spcBef>
                <a:spcPts val="0"/>
              </a:spcBef>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Tree>
    <p:extLst>
      <p:ext uri="{BB962C8B-B14F-4D97-AF65-F5344CB8AC3E}">
        <p14:creationId xmlns:p14="http://schemas.microsoft.com/office/powerpoint/2010/main" val="358830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C683D099-3F71-2548-8547-701C805A4449}"/>
              </a:ext>
            </a:extLst>
          </p:cNvPr>
          <p:cNvSpPr/>
          <p:nvPr userDrawn="1"/>
        </p:nvSpPr>
        <p:spPr>
          <a:xfrm>
            <a:off x="2945114" y="0"/>
            <a:ext cx="1210831" cy="915799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61225" y="1487305"/>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userDrawn="1">
            <p:ph type="pic" sz="quarter" idx="41"/>
          </p:nvPr>
        </p:nvSpPr>
        <p:spPr>
          <a:xfrm>
            <a:off x="0" y="660634"/>
            <a:ext cx="3482223" cy="901399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3816980" y="876332"/>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61225" y="4136673"/>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3807660" y="3599589"/>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476505" y="6626931"/>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476664" y="7125644"/>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484187" y="6792346"/>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3804747" y="6313146"/>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68" name="Oval 167">
            <a:extLst>
              <a:ext uri="{FF2B5EF4-FFF2-40B4-BE49-F238E27FC236}">
                <a16:creationId xmlns:a16="http://schemas.microsoft.com/office/drawing/2014/main" id="{B3F054C0-0192-914F-BF7F-363F92351131}"/>
              </a:ext>
            </a:extLst>
          </p:cNvPr>
          <p:cNvSpPr/>
          <p:nvPr userDrawn="1"/>
        </p:nvSpPr>
        <p:spPr>
          <a:xfrm>
            <a:off x="3769552" y="8011407"/>
            <a:ext cx="72000" cy="72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D36E9B4-1711-B4B4-A0CE-A370CE9FD42A}"/>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Text Placeholder 8">
            <a:extLst>
              <a:ext uri="{FF2B5EF4-FFF2-40B4-BE49-F238E27FC236}">
                <a16:creationId xmlns:a16="http://schemas.microsoft.com/office/drawing/2014/main" id="{A7B5DE2A-B77E-C96C-D4C2-C10D33578D4E}"/>
              </a:ext>
            </a:extLst>
          </p:cNvPr>
          <p:cNvSpPr>
            <a:spLocks noGrp="1"/>
          </p:cNvSpPr>
          <p:nvPr>
            <p:ph type="body" sz="quarter" idx="48" hasCustomPrompt="1"/>
          </p:nvPr>
        </p:nvSpPr>
        <p:spPr>
          <a:xfrm>
            <a:off x="4464156" y="3948846"/>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7" name="Text Placeholder 8">
            <a:extLst>
              <a:ext uri="{FF2B5EF4-FFF2-40B4-BE49-F238E27FC236}">
                <a16:creationId xmlns:a16="http://schemas.microsoft.com/office/drawing/2014/main" id="{C85F769E-CE66-ADAF-D84C-6336E8D07B20}"/>
              </a:ext>
            </a:extLst>
          </p:cNvPr>
          <p:cNvSpPr>
            <a:spLocks noGrp="1"/>
          </p:cNvSpPr>
          <p:nvPr>
            <p:ph type="body" sz="quarter" idx="49" hasCustomPrompt="1"/>
          </p:nvPr>
        </p:nvSpPr>
        <p:spPr>
          <a:xfrm>
            <a:off x="4464315" y="4447559"/>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 name="Text Placeholder 8">
            <a:extLst>
              <a:ext uri="{FF2B5EF4-FFF2-40B4-BE49-F238E27FC236}">
                <a16:creationId xmlns:a16="http://schemas.microsoft.com/office/drawing/2014/main" id="{5D619924-E02B-FFFC-3B06-C63E7D04E97E}"/>
              </a:ext>
            </a:extLst>
          </p:cNvPr>
          <p:cNvSpPr>
            <a:spLocks noGrp="1"/>
          </p:cNvSpPr>
          <p:nvPr>
            <p:ph type="body" sz="quarter" idx="50" hasCustomPrompt="1"/>
          </p:nvPr>
        </p:nvSpPr>
        <p:spPr>
          <a:xfrm>
            <a:off x="4461243" y="1158891"/>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9" name="Text Placeholder 8">
            <a:extLst>
              <a:ext uri="{FF2B5EF4-FFF2-40B4-BE49-F238E27FC236}">
                <a16:creationId xmlns:a16="http://schemas.microsoft.com/office/drawing/2014/main" id="{E61DC40D-FA0F-D0CC-FCC8-913AE2EF7035}"/>
              </a:ext>
            </a:extLst>
          </p:cNvPr>
          <p:cNvSpPr>
            <a:spLocks noGrp="1"/>
          </p:cNvSpPr>
          <p:nvPr>
            <p:ph type="body" sz="quarter" idx="51" hasCustomPrompt="1"/>
          </p:nvPr>
        </p:nvSpPr>
        <p:spPr>
          <a:xfrm>
            <a:off x="4461402" y="1657604"/>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Tree>
    <p:extLst>
      <p:ext uri="{BB962C8B-B14F-4D97-AF65-F5344CB8AC3E}">
        <p14:creationId xmlns:p14="http://schemas.microsoft.com/office/powerpoint/2010/main" val="204757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point slide">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C683D099-3F71-2548-8547-701C805A4449}"/>
              </a:ext>
            </a:extLst>
          </p:cNvPr>
          <p:cNvSpPr/>
          <p:nvPr userDrawn="1"/>
        </p:nvSpPr>
        <p:spPr>
          <a:xfrm>
            <a:off x="2945114" y="0"/>
            <a:ext cx="1210831" cy="915799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61225" y="2792318"/>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userDrawn="1">
            <p:ph type="pic" sz="quarter" idx="41"/>
          </p:nvPr>
        </p:nvSpPr>
        <p:spPr>
          <a:xfrm>
            <a:off x="0" y="660634"/>
            <a:ext cx="3482223" cy="901399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 name="Slide Number Placeholder 5">
            <a:extLst>
              <a:ext uri="{FF2B5EF4-FFF2-40B4-BE49-F238E27FC236}">
                <a16:creationId xmlns:a16="http://schemas.microsoft.com/office/drawing/2014/main" id="{CD36E9B4-1711-B4B4-A0CE-A370CE9FD42A}"/>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8" name="Text Placeholder 8">
            <a:extLst>
              <a:ext uri="{FF2B5EF4-FFF2-40B4-BE49-F238E27FC236}">
                <a16:creationId xmlns:a16="http://schemas.microsoft.com/office/drawing/2014/main" id="{5D619924-E02B-FFFC-3B06-C63E7D04E97E}"/>
              </a:ext>
            </a:extLst>
          </p:cNvPr>
          <p:cNvSpPr>
            <a:spLocks noGrp="1"/>
          </p:cNvSpPr>
          <p:nvPr userDrawn="1">
            <p:ph type="body" sz="quarter" idx="50" hasCustomPrompt="1"/>
          </p:nvPr>
        </p:nvSpPr>
        <p:spPr>
          <a:xfrm>
            <a:off x="4461243" y="544521"/>
            <a:ext cx="2134973" cy="339415"/>
          </a:xfrm>
          <a:prstGeom prst="rect">
            <a:avLst/>
          </a:prstGeom>
        </p:spPr>
        <p:txBody>
          <a:bodyPr>
            <a:noAutofit/>
          </a:bodyPr>
          <a:lstStyle>
            <a:lvl1pPr marL="0" indent="0" algn="l">
              <a:lnSpc>
                <a:spcPct val="100000"/>
              </a:lnSpc>
              <a:buNone/>
              <a:defRPr sz="1800" b="0" i="0">
                <a:solidFill>
                  <a:schemeClr val="tx1"/>
                </a:solidFill>
                <a:latin typeface="Calibri" panose="020F0502020204030204" pitchFamily="34" charset="0"/>
                <a:cs typeface="Calibri" panose="020F0502020204030204" pitchFamily="34" charset="0"/>
              </a:defRPr>
            </a:lvl1pPr>
          </a:lstStyle>
          <a:p>
            <a:pPr lvl="0"/>
            <a:r>
              <a:rPr lang="en-US" dirty="0"/>
              <a:t>Feature Title</a:t>
            </a:r>
          </a:p>
        </p:txBody>
      </p:sp>
      <p:sp>
        <p:nvSpPr>
          <p:cNvPr id="9" name="Text Placeholder 8">
            <a:extLst>
              <a:ext uri="{FF2B5EF4-FFF2-40B4-BE49-F238E27FC236}">
                <a16:creationId xmlns:a16="http://schemas.microsoft.com/office/drawing/2014/main" id="{E61DC40D-FA0F-D0CC-FCC8-913AE2EF7035}"/>
              </a:ext>
            </a:extLst>
          </p:cNvPr>
          <p:cNvSpPr>
            <a:spLocks noGrp="1"/>
          </p:cNvSpPr>
          <p:nvPr userDrawn="1">
            <p:ph type="body" sz="quarter" idx="51" hasCustomPrompt="1"/>
          </p:nvPr>
        </p:nvSpPr>
        <p:spPr>
          <a:xfrm>
            <a:off x="4461402" y="2841526"/>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grpSp>
        <p:nvGrpSpPr>
          <p:cNvPr id="11" name="Group 10">
            <a:extLst>
              <a:ext uri="{FF2B5EF4-FFF2-40B4-BE49-F238E27FC236}">
                <a16:creationId xmlns:a16="http://schemas.microsoft.com/office/drawing/2014/main" id="{BE4BAF4A-1507-D4FD-4FB8-895170B1CD20}"/>
              </a:ext>
            </a:extLst>
          </p:cNvPr>
          <p:cNvGrpSpPr/>
          <p:nvPr userDrawn="1"/>
        </p:nvGrpSpPr>
        <p:grpSpPr>
          <a:xfrm>
            <a:off x="3816980" y="2594301"/>
            <a:ext cx="3004943" cy="1427096"/>
            <a:chOff x="3816980" y="2594301"/>
            <a:chExt cx="3004943" cy="1427096"/>
          </a:xfrm>
        </p:grpSpPr>
        <p:cxnSp>
          <p:nvCxnSpPr>
            <p:cNvPr id="59" name="Straight Connector 58">
              <a:extLst>
                <a:ext uri="{FF2B5EF4-FFF2-40B4-BE49-F238E27FC236}">
                  <a16:creationId xmlns:a16="http://schemas.microsoft.com/office/drawing/2014/main" id="{2E172578-1E17-5943-A70C-D44C3590E20A}"/>
                </a:ext>
              </a:extLst>
            </p:cNvPr>
            <p:cNvCxnSpPr>
              <a:cxnSpLocks/>
            </p:cNvCxnSpPr>
            <p:nvPr userDrawn="1"/>
          </p:nvCxnSpPr>
          <p:spPr>
            <a:xfrm>
              <a:off x="6821923" y="2604971"/>
              <a:ext cx="0" cy="140993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3816980" y="4018422"/>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3816980" y="2604971"/>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a:cxnSpLocks/>
            </p:cNvCxnSpPr>
            <p:nvPr userDrawn="1"/>
          </p:nvCxnSpPr>
          <p:spPr>
            <a:xfrm>
              <a:off x="3816980" y="2594301"/>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C308CD-A228-36D3-8DFD-544AF66AA725}"/>
                </a:ext>
              </a:extLst>
            </p:cNvPr>
            <p:cNvCxnSpPr>
              <a:cxnSpLocks/>
            </p:cNvCxnSpPr>
            <p:nvPr userDrawn="1"/>
          </p:nvCxnSpPr>
          <p:spPr>
            <a:xfrm>
              <a:off x="3816980" y="3774172"/>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2" name="Text Placeholder 8">
            <a:extLst>
              <a:ext uri="{FF2B5EF4-FFF2-40B4-BE49-F238E27FC236}">
                <a16:creationId xmlns:a16="http://schemas.microsoft.com/office/drawing/2014/main" id="{BEAF46ED-C873-8357-372C-951488035846}"/>
              </a:ext>
            </a:extLst>
          </p:cNvPr>
          <p:cNvSpPr>
            <a:spLocks noGrp="1"/>
          </p:cNvSpPr>
          <p:nvPr>
            <p:ph type="body" sz="quarter" idx="52" hasCustomPrompt="1"/>
          </p:nvPr>
        </p:nvSpPr>
        <p:spPr>
          <a:xfrm>
            <a:off x="3461225" y="4429207"/>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sp>
        <p:nvSpPr>
          <p:cNvPr id="13" name="Text Placeholder 8">
            <a:extLst>
              <a:ext uri="{FF2B5EF4-FFF2-40B4-BE49-F238E27FC236}">
                <a16:creationId xmlns:a16="http://schemas.microsoft.com/office/drawing/2014/main" id="{A27B7355-4E9E-D62B-6949-1CBFD0C4D8D5}"/>
              </a:ext>
            </a:extLst>
          </p:cNvPr>
          <p:cNvSpPr>
            <a:spLocks noGrp="1"/>
          </p:cNvSpPr>
          <p:nvPr>
            <p:ph type="body" sz="quarter" idx="53" hasCustomPrompt="1"/>
          </p:nvPr>
        </p:nvSpPr>
        <p:spPr>
          <a:xfrm>
            <a:off x="4461402" y="4478415"/>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grpSp>
        <p:nvGrpSpPr>
          <p:cNvPr id="14" name="Group 13">
            <a:extLst>
              <a:ext uri="{FF2B5EF4-FFF2-40B4-BE49-F238E27FC236}">
                <a16:creationId xmlns:a16="http://schemas.microsoft.com/office/drawing/2014/main" id="{D2C84482-83B9-74A8-EF2A-BBDD69A7E255}"/>
              </a:ext>
            </a:extLst>
          </p:cNvPr>
          <p:cNvGrpSpPr/>
          <p:nvPr userDrawn="1"/>
        </p:nvGrpSpPr>
        <p:grpSpPr>
          <a:xfrm>
            <a:off x="3816980" y="4231190"/>
            <a:ext cx="3004943" cy="1427096"/>
            <a:chOff x="3816980" y="2594301"/>
            <a:chExt cx="3004943" cy="1427096"/>
          </a:xfrm>
        </p:grpSpPr>
        <p:cxnSp>
          <p:nvCxnSpPr>
            <p:cNvPr id="15" name="Straight Connector 14">
              <a:extLst>
                <a:ext uri="{FF2B5EF4-FFF2-40B4-BE49-F238E27FC236}">
                  <a16:creationId xmlns:a16="http://schemas.microsoft.com/office/drawing/2014/main" id="{74AE86F3-BF14-7B75-97AA-36498904D8AD}"/>
                </a:ext>
              </a:extLst>
            </p:cNvPr>
            <p:cNvCxnSpPr>
              <a:cxnSpLocks/>
            </p:cNvCxnSpPr>
            <p:nvPr userDrawn="1"/>
          </p:nvCxnSpPr>
          <p:spPr>
            <a:xfrm>
              <a:off x="6821923" y="2604971"/>
              <a:ext cx="0" cy="140993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ACEB00-46AD-317F-7215-12FA4460E417}"/>
                </a:ext>
              </a:extLst>
            </p:cNvPr>
            <p:cNvCxnSpPr/>
            <p:nvPr userDrawn="1"/>
          </p:nvCxnSpPr>
          <p:spPr>
            <a:xfrm>
              <a:off x="3816980" y="4018422"/>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FDB3B-56E4-4EC6-F7A5-F6526221FAE9}"/>
                </a:ext>
              </a:extLst>
            </p:cNvPr>
            <p:cNvCxnSpPr/>
            <p:nvPr userDrawn="1"/>
          </p:nvCxnSpPr>
          <p:spPr>
            <a:xfrm>
              <a:off x="3816980" y="2604971"/>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D98C7A-F8C9-7073-88BB-D0B9428FD750}"/>
                </a:ext>
              </a:extLst>
            </p:cNvPr>
            <p:cNvCxnSpPr>
              <a:cxnSpLocks/>
            </p:cNvCxnSpPr>
            <p:nvPr userDrawn="1"/>
          </p:nvCxnSpPr>
          <p:spPr>
            <a:xfrm>
              <a:off x="3816980" y="2594301"/>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B8CE73-B612-07D8-2F57-AA93B19AE3EA}"/>
                </a:ext>
              </a:extLst>
            </p:cNvPr>
            <p:cNvCxnSpPr>
              <a:cxnSpLocks/>
            </p:cNvCxnSpPr>
            <p:nvPr userDrawn="1"/>
          </p:nvCxnSpPr>
          <p:spPr>
            <a:xfrm>
              <a:off x="3816980" y="3774172"/>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20" name="Text Placeholder 8">
            <a:extLst>
              <a:ext uri="{FF2B5EF4-FFF2-40B4-BE49-F238E27FC236}">
                <a16:creationId xmlns:a16="http://schemas.microsoft.com/office/drawing/2014/main" id="{93C2D425-5F1B-7E2A-24E1-4D23DEF6ED2C}"/>
              </a:ext>
            </a:extLst>
          </p:cNvPr>
          <p:cNvSpPr>
            <a:spLocks noGrp="1"/>
          </p:cNvSpPr>
          <p:nvPr>
            <p:ph type="body" sz="quarter" idx="54" hasCustomPrompt="1"/>
          </p:nvPr>
        </p:nvSpPr>
        <p:spPr>
          <a:xfrm>
            <a:off x="3461225" y="6077385"/>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8">
            <a:extLst>
              <a:ext uri="{FF2B5EF4-FFF2-40B4-BE49-F238E27FC236}">
                <a16:creationId xmlns:a16="http://schemas.microsoft.com/office/drawing/2014/main" id="{E5B4DDBB-E30F-01B5-1040-5D217F44AB4F}"/>
              </a:ext>
            </a:extLst>
          </p:cNvPr>
          <p:cNvSpPr>
            <a:spLocks noGrp="1"/>
          </p:cNvSpPr>
          <p:nvPr>
            <p:ph type="body" sz="quarter" idx="55" hasCustomPrompt="1"/>
          </p:nvPr>
        </p:nvSpPr>
        <p:spPr>
          <a:xfrm>
            <a:off x="4461402" y="6126593"/>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grpSp>
        <p:nvGrpSpPr>
          <p:cNvPr id="22" name="Group 21">
            <a:extLst>
              <a:ext uri="{FF2B5EF4-FFF2-40B4-BE49-F238E27FC236}">
                <a16:creationId xmlns:a16="http://schemas.microsoft.com/office/drawing/2014/main" id="{C5EBC420-EE76-C9D3-37FE-CFE986D01D63}"/>
              </a:ext>
            </a:extLst>
          </p:cNvPr>
          <p:cNvGrpSpPr/>
          <p:nvPr userDrawn="1"/>
        </p:nvGrpSpPr>
        <p:grpSpPr>
          <a:xfrm>
            <a:off x="3816980" y="5879368"/>
            <a:ext cx="3004943" cy="1427096"/>
            <a:chOff x="3816980" y="2594301"/>
            <a:chExt cx="3004943" cy="1427096"/>
          </a:xfrm>
        </p:grpSpPr>
        <p:cxnSp>
          <p:nvCxnSpPr>
            <p:cNvPr id="23" name="Straight Connector 22">
              <a:extLst>
                <a:ext uri="{FF2B5EF4-FFF2-40B4-BE49-F238E27FC236}">
                  <a16:creationId xmlns:a16="http://schemas.microsoft.com/office/drawing/2014/main" id="{0802D0AA-CE6A-DC47-19E0-223E0E04388B}"/>
                </a:ext>
              </a:extLst>
            </p:cNvPr>
            <p:cNvCxnSpPr>
              <a:cxnSpLocks/>
            </p:cNvCxnSpPr>
            <p:nvPr userDrawn="1"/>
          </p:nvCxnSpPr>
          <p:spPr>
            <a:xfrm>
              <a:off x="6821923" y="2604971"/>
              <a:ext cx="0" cy="140993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390EEA-25DE-A334-F45C-3BB382EB7395}"/>
                </a:ext>
              </a:extLst>
            </p:cNvPr>
            <p:cNvCxnSpPr/>
            <p:nvPr userDrawn="1"/>
          </p:nvCxnSpPr>
          <p:spPr>
            <a:xfrm>
              <a:off x="3816980" y="4018422"/>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89258A-04A8-7A2F-F67E-776760F8DB85}"/>
                </a:ext>
              </a:extLst>
            </p:cNvPr>
            <p:cNvCxnSpPr/>
            <p:nvPr userDrawn="1"/>
          </p:nvCxnSpPr>
          <p:spPr>
            <a:xfrm>
              <a:off x="3816980" y="2604971"/>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7F840B-4D8D-B090-370D-BDC1F07BCD8D}"/>
                </a:ext>
              </a:extLst>
            </p:cNvPr>
            <p:cNvCxnSpPr>
              <a:cxnSpLocks/>
            </p:cNvCxnSpPr>
            <p:nvPr userDrawn="1"/>
          </p:nvCxnSpPr>
          <p:spPr>
            <a:xfrm>
              <a:off x="3816980" y="2594301"/>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89AABC-E467-CE59-5497-089494ACBC4F}"/>
                </a:ext>
              </a:extLst>
            </p:cNvPr>
            <p:cNvCxnSpPr>
              <a:cxnSpLocks/>
            </p:cNvCxnSpPr>
            <p:nvPr userDrawn="1"/>
          </p:nvCxnSpPr>
          <p:spPr>
            <a:xfrm>
              <a:off x="3816980" y="3774172"/>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28" name="Text Placeholder 8">
            <a:extLst>
              <a:ext uri="{FF2B5EF4-FFF2-40B4-BE49-F238E27FC236}">
                <a16:creationId xmlns:a16="http://schemas.microsoft.com/office/drawing/2014/main" id="{2BDC078E-2E44-DC79-3118-5EB772F5D8A3}"/>
              </a:ext>
            </a:extLst>
          </p:cNvPr>
          <p:cNvSpPr>
            <a:spLocks noGrp="1"/>
          </p:cNvSpPr>
          <p:nvPr>
            <p:ph type="body" sz="quarter" idx="56" hasCustomPrompt="1"/>
          </p:nvPr>
        </p:nvSpPr>
        <p:spPr>
          <a:xfrm>
            <a:off x="3461225" y="7714274"/>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4</a:t>
            </a:r>
          </a:p>
        </p:txBody>
      </p:sp>
      <p:sp>
        <p:nvSpPr>
          <p:cNvPr id="29" name="Text Placeholder 8">
            <a:extLst>
              <a:ext uri="{FF2B5EF4-FFF2-40B4-BE49-F238E27FC236}">
                <a16:creationId xmlns:a16="http://schemas.microsoft.com/office/drawing/2014/main" id="{51E588C4-2391-A5C7-398F-6A80A70FCCB6}"/>
              </a:ext>
            </a:extLst>
          </p:cNvPr>
          <p:cNvSpPr>
            <a:spLocks noGrp="1"/>
          </p:cNvSpPr>
          <p:nvPr>
            <p:ph type="body" sz="quarter" idx="57" hasCustomPrompt="1"/>
          </p:nvPr>
        </p:nvSpPr>
        <p:spPr>
          <a:xfrm>
            <a:off x="4461402" y="7763482"/>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grpSp>
        <p:nvGrpSpPr>
          <p:cNvPr id="30" name="Group 29">
            <a:extLst>
              <a:ext uri="{FF2B5EF4-FFF2-40B4-BE49-F238E27FC236}">
                <a16:creationId xmlns:a16="http://schemas.microsoft.com/office/drawing/2014/main" id="{6ED05065-246B-28E1-7254-F578EA6A6923}"/>
              </a:ext>
            </a:extLst>
          </p:cNvPr>
          <p:cNvGrpSpPr/>
          <p:nvPr userDrawn="1"/>
        </p:nvGrpSpPr>
        <p:grpSpPr>
          <a:xfrm>
            <a:off x="3816980" y="7516257"/>
            <a:ext cx="3004943" cy="1427096"/>
            <a:chOff x="3816980" y="2594301"/>
            <a:chExt cx="3004943" cy="1427096"/>
          </a:xfrm>
        </p:grpSpPr>
        <p:cxnSp>
          <p:nvCxnSpPr>
            <p:cNvPr id="31" name="Straight Connector 30">
              <a:extLst>
                <a:ext uri="{FF2B5EF4-FFF2-40B4-BE49-F238E27FC236}">
                  <a16:creationId xmlns:a16="http://schemas.microsoft.com/office/drawing/2014/main" id="{6B4636F0-DA22-7C47-B3CF-E0B102576F9C}"/>
                </a:ext>
              </a:extLst>
            </p:cNvPr>
            <p:cNvCxnSpPr>
              <a:cxnSpLocks/>
            </p:cNvCxnSpPr>
            <p:nvPr userDrawn="1"/>
          </p:nvCxnSpPr>
          <p:spPr>
            <a:xfrm>
              <a:off x="6821923" y="2604971"/>
              <a:ext cx="0" cy="140993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7E9797-88AC-A744-A865-3A39AF8857B1}"/>
                </a:ext>
              </a:extLst>
            </p:cNvPr>
            <p:cNvCxnSpPr/>
            <p:nvPr userDrawn="1"/>
          </p:nvCxnSpPr>
          <p:spPr>
            <a:xfrm>
              <a:off x="3816980" y="4018422"/>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6BA582-2060-F36A-8354-6C3BECEC4B78}"/>
                </a:ext>
              </a:extLst>
            </p:cNvPr>
            <p:cNvCxnSpPr/>
            <p:nvPr userDrawn="1"/>
          </p:nvCxnSpPr>
          <p:spPr>
            <a:xfrm>
              <a:off x="3816980" y="2604971"/>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2C8BBF-B8E4-CAA2-EBF1-3E1CDD80F2F3}"/>
                </a:ext>
              </a:extLst>
            </p:cNvPr>
            <p:cNvCxnSpPr>
              <a:cxnSpLocks/>
            </p:cNvCxnSpPr>
            <p:nvPr userDrawn="1"/>
          </p:nvCxnSpPr>
          <p:spPr>
            <a:xfrm>
              <a:off x="3816980" y="2594301"/>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4E8B59-0FD6-F9CC-B825-F3AAC5F2ABEB}"/>
                </a:ext>
              </a:extLst>
            </p:cNvPr>
            <p:cNvCxnSpPr>
              <a:cxnSpLocks/>
            </p:cNvCxnSpPr>
            <p:nvPr userDrawn="1"/>
          </p:nvCxnSpPr>
          <p:spPr>
            <a:xfrm>
              <a:off x="3816980" y="3774172"/>
              <a:ext cx="0" cy="247225"/>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36" name="Text Placeholder 8">
            <a:extLst>
              <a:ext uri="{FF2B5EF4-FFF2-40B4-BE49-F238E27FC236}">
                <a16:creationId xmlns:a16="http://schemas.microsoft.com/office/drawing/2014/main" id="{4E6743C0-BB4D-570C-1D96-B00B335E5A0F}"/>
              </a:ext>
            </a:extLst>
          </p:cNvPr>
          <p:cNvSpPr>
            <a:spLocks noGrp="1"/>
          </p:cNvSpPr>
          <p:nvPr>
            <p:ph type="body" sz="quarter" idx="58" hasCustomPrompt="1"/>
          </p:nvPr>
        </p:nvSpPr>
        <p:spPr>
          <a:xfrm>
            <a:off x="4432827" y="1298469"/>
            <a:ext cx="2389093"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Tree>
    <p:extLst>
      <p:ext uri="{BB962C8B-B14F-4D97-AF65-F5344CB8AC3E}">
        <p14:creationId xmlns:p14="http://schemas.microsoft.com/office/powerpoint/2010/main" val="7685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3 point slide">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C683D099-3F71-2548-8547-701C805A4449}"/>
              </a:ext>
            </a:extLst>
          </p:cNvPr>
          <p:cNvSpPr/>
          <p:nvPr userDrawn="1"/>
        </p:nvSpPr>
        <p:spPr>
          <a:xfrm>
            <a:off x="2945114" y="0"/>
            <a:ext cx="1210831" cy="915799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61225" y="2792318"/>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userDrawn="1">
            <p:ph type="pic" sz="quarter" idx="41"/>
          </p:nvPr>
        </p:nvSpPr>
        <p:spPr>
          <a:xfrm>
            <a:off x="0" y="660634"/>
            <a:ext cx="3482223" cy="901399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 name="Slide Number Placeholder 5">
            <a:extLst>
              <a:ext uri="{FF2B5EF4-FFF2-40B4-BE49-F238E27FC236}">
                <a16:creationId xmlns:a16="http://schemas.microsoft.com/office/drawing/2014/main" id="{CD36E9B4-1711-B4B4-A0CE-A370CE9FD42A}"/>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8" name="Text Placeholder 8">
            <a:extLst>
              <a:ext uri="{FF2B5EF4-FFF2-40B4-BE49-F238E27FC236}">
                <a16:creationId xmlns:a16="http://schemas.microsoft.com/office/drawing/2014/main" id="{5D619924-E02B-FFFC-3B06-C63E7D04E97E}"/>
              </a:ext>
            </a:extLst>
          </p:cNvPr>
          <p:cNvSpPr>
            <a:spLocks noGrp="1"/>
          </p:cNvSpPr>
          <p:nvPr userDrawn="1">
            <p:ph type="body" sz="quarter" idx="50" hasCustomPrompt="1"/>
          </p:nvPr>
        </p:nvSpPr>
        <p:spPr>
          <a:xfrm>
            <a:off x="4461243" y="544521"/>
            <a:ext cx="2134973" cy="339415"/>
          </a:xfrm>
          <a:prstGeom prst="rect">
            <a:avLst/>
          </a:prstGeom>
        </p:spPr>
        <p:txBody>
          <a:bodyPr>
            <a:noAutofit/>
          </a:bodyPr>
          <a:lstStyle>
            <a:lvl1pPr marL="0" indent="0" algn="l">
              <a:lnSpc>
                <a:spcPct val="100000"/>
              </a:lnSpc>
              <a:buNone/>
              <a:defRPr sz="1800" b="0" i="0">
                <a:solidFill>
                  <a:schemeClr val="tx1"/>
                </a:solidFill>
                <a:latin typeface="Calibri" panose="020F0502020204030204" pitchFamily="34" charset="0"/>
                <a:cs typeface="Calibri" panose="020F0502020204030204" pitchFamily="34" charset="0"/>
              </a:defRPr>
            </a:lvl1pPr>
          </a:lstStyle>
          <a:p>
            <a:pPr lvl="0"/>
            <a:r>
              <a:rPr lang="en-US" dirty="0"/>
              <a:t>Feature Title</a:t>
            </a:r>
          </a:p>
        </p:txBody>
      </p:sp>
      <p:sp>
        <p:nvSpPr>
          <p:cNvPr id="9" name="Text Placeholder 8">
            <a:extLst>
              <a:ext uri="{FF2B5EF4-FFF2-40B4-BE49-F238E27FC236}">
                <a16:creationId xmlns:a16="http://schemas.microsoft.com/office/drawing/2014/main" id="{E61DC40D-FA0F-D0CC-FCC8-913AE2EF7035}"/>
              </a:ext>
            </a:extLst>
          </p:cNvPr>
          <p:cNvSpPr>
            <a:spLocks noGrp="1"/>
          </p:cNvSpPr>
          <p:nvPr userDrawn="1">
            <p:ph type="body" sz="quarter" idx="51" hasCustomPrompt="1"/>
          </p:nvPr>
        </p:nvSpPr>
        <p:spPr>
          <a:xfrm>
            <a:off x="4461402" y="2841526"/>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2" name="Text Placeholder 8">
            <a:extLst>
              <a:ext uri="{FF2B5EF4-FFF2-40B4-BE49-F238E27FC236}">
                <a16:creationId xmlns:a16="http://schemas.microsoft.com/office/drawing/2014/main" id="{BEAF46ED-C873-8357-372C-951488035846}"/>
              </a:ext>
            </a:extLst>
          </p:cNvPr>
          <p:cNvSpPr>
            <a:spLocks noGrp="1"/>
          </p:cNvSpPr>
          <p:nvPr>
            <p:ph type="body" sz="quarter" idx="52" hasCustomPrompt="1"/>
          </p:nvPr>
        </p:nvSpPr>
        <p:spPr>
          <a:xfrm>
            <a:off x="3461225" y="4429207"/>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sp>
        <p:nvSpPr>
          <p:cNvPr id="13" name="Text Placeholder 8">
            <a:extLst>
              <a:ext uri="{FF2B5EF4-FFF2-40B4-BE49-F238E27FC236}">
                <a16:creationId xmlns:a16="http://schemas.microsoft.com/office/drawing/2014/main" id="{A27B7355-4E9E-D62B-6949-1CBFD0C4D8D5}"/>
              </a:ext>
            </a:extLst>
          </p:cNvPr>
          <p:cNvSpPr>
            <a:spLocks noGrp="1"/>
          </p:cNvSpPr>
          <p:nvPr>
            <p:ph type="body" sz="quarter" idx="53" hasCustomPrompt="1"/>
          </p:nvPr>
        </p:nvSpPr>
        <p:spPr>
          <a:xfrm>
            <a:off x="4461402" y="4478415"/>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20" name="Text Placeholder 8">
            <a:extLst>
              <a:ext uri="{FF2B5EF4-FFF2-40B4-BE49-F238E27FC236}">
                <a16:creationId xmlns:a16="http://schemas.microsoft.com/office/drawing/2014/main" id="{93C2D425-5F1B-7E2A-24E1-4D23DEF6ED2C}"/>
              </a:ext>
            </a:extLst>
          </p:cNvPr>
          <p:cNvSpPr>
            <a:spLocks noGrp="1"/>
          </p:cNvSpPr>
          <p:nvPr>
            <p:ph type="body" sz="quarter" idx="54" hasCustomPrompt="1"/>
          </p:nvPr>
        </p:nvSpPr>
        <p:spPr>
          <a:xfrm>
            <a:off x="3461225" y="6077385"/>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8">
            <a:extLst>
              <a:ext uri="{FF2B5EF4-FFF2-40B4-BE49-F238E27FC236}">
                <a16:creationId xmlns:a16="http://schemas.microsoft.com/office/drawing/2014/main" id="{E5B4DDBB-E30F-01B5-1040-5D217F44AB4F}"/>
              </a:ext>
            </a:extLst>
          </p:cNvPr>
          <p:cNvSpPr>
            <a:spLocks noGrp="1"/>
          </p:cNvSpPr>
          <p:nvPr>
            <p:ph type="body" sz="quarter" idx="55" hasCustomPrompt="1"/>
          </p:nvPr>
        </p:nvSpPr>
        <p:spPr>
          <a:xfrm>
            <a:off x="4461402" y="6126593"/>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28" name="Text Placeholder 8">
            <a:extLst>
              <a:ext uri="{FF2B5EF4-FFF2-40B4-BE49-F238E27FC236}">
                <a16:creationId xmlns:a16="http://schemas.microsoft.com/office/drawing/2014/main" id="{2BDC078E-2E44-DC79-3118-5EB772F5D8A3}"/>
              </a:ext>
            </a:extLst>
          </p:cNvPr>
          <p:cNvSpPr>
            <a:spLocks noGrp="1"/>
          </p:cNvSpPr>
          <p:nvPr>
            <p:ph type="body" sz="quarter" idx="56" hasCustomPrompt="1"/>
          </p:nvPr>
        </p:nvSpPr>
        <p:spPr>
          <a:xfrm>
            <a:off x="3461225" y="7714274"/>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4</a:t>
            </a:r>
          </a:p>
        </p:txBody>
      </p:sp>
      <p:sp>
        <p:nvSpPr>
          <p:cNvPr id="29" name="Text Placeholder 8">
            <a:extLst>
              <a:ext uri="{FF2B5EF4-FFF2-40B4-BE49-F238E27FC236}">
                <a16:creationId xmlns:a16="http://schemas.microsoft.com/office/drawing/2014/main" id="{51E588C4-2391-A5C7-398F-6A80A70FCCB6}"/>
              </a:ext>
            </a:extLst>
          </p:cNvPr>
          <p:cNvSpPr>
            <a:spLocks noGrp="1"/>
          </p:cNvSpPr>
          <p:nvPr>
            <p:ph type="body" sz="quarter" idx="57" hasCustomPrompt="1"/>
          </p:nvPr>
        </p:nvSpPr>
        <p:spPr>
          <a:xfrm>
            <a:off x="4461402" y="7763482"/>
            <a:ext cx="2131901"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6" name="Text Placeholder 8">
            <a:extLst>
              <a:ext uri="{FF2B5EF4-FFF2-40B4-BE49-F238E27FC236}">
                <a16:creationId xmlns:a16="http://schemas.microsoft.com/office/drawing/2014/main" id="{4E6743C0-BB4D-570C-1D96-B00B335E5A0F}"/>
              </a:ext>
            </a:extLst>
          </p:cNvPr>
          <p:cNvSpPr>
            <a:spLocks noGrp="1"/>
          </p:cNvSpPr>
          <p:nvPr>
            <p:ph type="body" sz="quarter" idx="58" hasCustomPrompt="1"/>
          </p:nvPr>
        </p:nvSpPr>
        <p:spPr>
          <a:xfrm>
            <a:off x="4432827" y="1298469"/>
            <a:ext cx="2389093" cy="99305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Tree>
    <p:extLst>
      <p:ext uri="{BB962C8B-B14F-4D97-AF65-F5344CB8AC3E}">
        <p14:creationId xmlns:p14="http://schemas.microsoft.com/office/powerpoint/2010/main" val="10697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1BD466A-DBBC-46E2-DAEA-AF9B91C07692}"/>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0" y="1777998"/>
            <a:ext cx="4127500" cy="79375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Slide Number Placeholder 5">
            <a:extLst>
              <a:ext uri="{FF2B5EF4-FFF2-40B4-BE49-F238E27FC236}">
                <a16:creationId xmlns:a16="http://schemas.microsoft.com/office/drawing/2014/main" id="{F82DC471-42DD-CF5F-9CC6-7E54D6F6E31B}"/>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8" name="Text Placeholder 32">
            <a:extLst>
              <a:ext uri="{FF2B5EF4-FFF2-40B4-BE49-F238E27FC236}">
                <a16:creationId xmlns:a16="http://schemas.microsoft.com/office/drawing/2014/main" id="{1D855993-6CCE-DF62-95C7-F805F3680EEA}"/>
              </a:ext>
            </a:extLst>
          </p:cNvPr>
          <p:cNvSpPr>
            <a:spLocks noGrp="1"/>
          </p:cNvSpPr>
          <p:nvPr>
            <p:ph type="body" sz="quarter" idx="32" hasCustomPrompt="1"/>
          </p:nvPr>
        </p:nvSpPr>
        <p:spPr>
          <a:xfrm>
            <a:off x="584200" y="2396063"/>
            <a:ext cx="3195638" cy="717592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9" name="Text Placeholder 32">
            <a:extLst>
              <a:ext uri="{FF2B5EF4-FFF2-40B4-BE49-F238E27FC236}">
                <a16:creationId xmlns:a16="http://schemas.microsoft.com/office/drawing/2014/main" id="{A2C822DC-C1E6-6CE5-9264-627C04579E97}"/>
              </a:ext>
            </a:extLst>
          </p:cNvPr>
          <p:cNvSpPr>
            <a:spLocks noGrp="1"/>
          </p:cNvSpPr>
          <p:nvPr>
            <p:ph type="body" sz="quarter" idx="42" hasCustomPrompt="1"/>
          </p:nvPr>
        </p:nvSpPr>
        <p:spPr>
          <a:xfrm>
            <a:off x="584199" y="574143"/>
            <a:ext cx="6438901" cy="105145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10" name="Picture Placeholder 120">
            <a:extLst>
              <a:ext uri="{FF2B5EF4-FFF2-40B4-BE49-F238E27FC236}">
                <a16:creationId xmlns:a16="http://schemas.microsoft.com/office/drawing/2014/main" id="{3446EBB4-2B16-C371-8827-BAFEBDD1F191}"/>
              </a:ext>
            </a:extLst>
          </p:cNvPr>
          <p:cNvSpPr>
            <a:spLocks noGrp="1"/>
          </p:cNvSpPr>
          <p:nvPr>
            <p:ph type="pic" sz="quarter" idx="41"/>
          </p:nvPr>
        </p:nvSpPr>
        <p:spPr>
          <a:xfrm>
            <a:off x="4114800" y="1777998"/>
            <a:ext cx="3432175" cy="7937501"/>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
        <p:nvSpPr>
          <p:cNvPr id="12" name="Graphic 383">
            <a:extLst>
              <a:ext uri="{FF2B5EF4-FFF2-40B4-BE49-F238E27FC236}">
                <a16:creationId xmlns:a16="http://schemas.microsoft.com/office/drawing/2014/main" id="{5BD75E60-BD7C-822C-BEB6-EAB1B531BD0F}"/>
              </a:ext>
            </a:extLst>
          </p:cNvPr>
          <p:cNvSpPr/>
          <p:nvPr userDrawn="1"/>
        </p:nvSpPr>
        <p:spPr>
          <a:xfrm>
            <a:off x="-359768" y="68600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Tree>
    <p:extLst>
      <p:ext uri="{BB962C8B-B14F-4D97-AF65-F5344CB8AC3E}">
        <p14:creationId xmlns:p14="http://schemas.microsoft.com/office/powerpoint/2010/main" val="332221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01AEC-D390-268B-639A-FAFC83923FD0}"/>
              </a:ext>
            </a:extLst>
          </p:cNvPr>
          <p:cNvSpPr/>
          <p:nvPr userDrawn="1"/>
        </p:nvSpPr>
        <p:spPr>
          <a:xfrm>
            <a:off x="7134555" y="8919556"/>
            <a:ext cx="357598" cy="1180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8BE9EDB-9DB9-0F17-757D-1453F05C03F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97" name="Rectangle 296">
            <a:extLst>
              <a:ext uri="{FF2B5EF4-FFF2-40B4-BE49-F238E27FC236}">
                <a16:creationId xmlns:a16="http://schemas.microsoft.com/office/drawing/2014/main" id="{2B26CA4D-2206-644B-BD65-754E83CF460F}"/>
              </a:ext>
            </a:extLst>
          </p:cNvPr>
          <p:cNvSpPr/>
          <p:nvPr userDrawn="1"/>
        </p:nvSpPr>
        <p:spPr>
          <a:xfrm flipV="1">
            <a:off x="635000" y="2255316"/>
            <a:ext cx="6924675" cy="7524113"/>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 Placeholder 32">
            <a:extLst>
              <a:ext uri="{FF2B5EF4-FFF2-40B4-BE49-F238E27FC236}">
                <a16:creationId xmlns:a16="http://schemas.microsoft.com/office/drawing/2014/main" id="{FD5CE881-589D-48BC-8912-F86949C3B740}"/>
              </a:ext>
            </a:extLst>
          </p:cNvPr>
          <p:cNvSpPr>
            <a:spLocks noGrp="1"/>
          </p:cNvSpPr>
          <p:nvPr>
            <p:ph type="body" sz="quarter" idx="32" hasCustomPrompt="1"/>
          </p:nvPr>
        </p:nvSpPr>
        <p:spPr>
          <a:xfrm>
            <a:off x="1015999" y="2603500"/>
            <a:ext cx="6071476" cy="7175929"/>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E17A6A8A-E1A1-4769-DC74-D870537C91FA}"/>
              </a:ext>
            </a:extLst>
          </p:cNvPr>
          <p:cNvSpPr>
            <a:spLocks noGrp="1"/>
          </p:cNvSpPr>
          <p:nvPr>
            <p:ph type="body" sz="quarter" idx="42" hasCustomPrompt="1"/>
          </p:nvPr>
        </p:nvSpPr>
        <p:spPr>
          <a:xfrm>
            <a:off x="1015999" y="781579"/>
            <a:ext cx="6118555" cy="1082363"/>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Graphic 383">
            <a:extLst>
              <a:ext uri="{FF2B5EF4-FFF2-40B4-BE49-F238E27FC236}">
                <a16:creationId xmlns:a16="http://schemas.microsoft.com/office/drawing/2014/main" id="{7173D07F-05FB-0E86-85D2-66E5ACF43E70}"/>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4A44C4A8-33A6-771C-946E-DA485D5A449C}"/>
              </a:ext>
            </a:extLst>
          </p:cNvPr>
          <p:cNvSpPr/>
          <p:nvPr userDrawn="1"/>
        </p:nvSpPr>
        <p:spPr>
          <a:xfrm>
            <a:off x="948477" y="9648624"/>
            <a:ext cx="4816151" cy="261610"/>
          </a:xfrm>
          <a:prstGeom prst="rect">
            <a:avLst/>
          </a:prstGeom>
          <a:solidFill>
            <a:srgbClr val="EF8D5B"/>
          </a:solidFill>
        </p:spPr>
        <p:txBody>
          <a:bodyPr wrap="square">
            <a:spAutoFit/>
          </a:bodyPr>
          <a:lstStyle/>
          <a:p>
            <a:pPr algn="l"/>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01AEC-D390-268B-639A-FAFC83923FD0}"/>
              </a:ext>
            </a:extLst>
          </p:cNvPr>
          <p:cNvSpPr/>
          <p:nvPr userDrawn="1"/>
        </p:nvSpPr>
        <p:spPr>
          <a:xfrm>
            <a:off x="7134555" y="8919556"/>
            <a:ext cx="357598" cy="1180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8BE9EDB-9DB9-0F17-757D-1453F05C03F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97" name="Rectangle 296">
            <a:extLst>
              <a:ext uri="{FF2B5EF4-FFF2-40B4-BE49-F238E27FC236}">
                <a16:creationId xmlns:a16="http://schemas.microsoft.com/office/drawing/2014/main" id="{2B26CA4D-2206-644B-BD65-754E83CF460F}"/>
              </a:ext>
            </a:extLst>
          </p:cNvPr>
          <p:cNvSpPr/>
          <p:nvPr userDrawn="1"/>
        </p:nvSpPr>
        <p:spPr>
          <a:xfrm flipV="1">
            <a:off x="635000" y="2255316"/>
            <a:ext cx="6924675" cy="7524113"/>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 Placeholder 32">
            <a:extLst>
              <a:ext uri="{FF2B5EF4-FFF2-40B4-BE49-F238E27FC236}">
                <a16:creationId xmlns:a16="http://schemas.microsoft.com/office/drawing/2014/main" id="{FD5CE881-589D-48BC-8912-F86949C3B740}"/>
              </a:ext>
            </a:extLst>
          </p:cNvPr>
          <p:cNvSpPr>
            <a:spLocks noGrp="1"/>
          </p:cNvSpPr>
          <p:nvPr>
            <p:ph type="body" sz="quarter" idx="32" hasCustomPrompt="1"/>
          </p:nvPr>
        </p:nvSpPr>
        <p:spPr>
          <a:xfrm>
            <a:off x="1015999" y="2603500"/>
            <a:ext cx="6071476" cy="7175929"/>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E17A6A8A-E1A1-4769-DC74-D870537C91FA}"/>
              </a:ext>
            </a:extLst>
          </p:cNvPr>
          <p:cNvSpPr>
            <a:spLocks noGrp="1"/>
          </p:cNvSpPr>
          <p:nvPr>
            <p:ph type="body" sz="quarter" idx="42" hasCustomPrompt="1"/>
          </p:nvPr>
        </p:nvSpPr>
        <p:spPr>
          <a:xfrm>
            <a:off x="1015999" y="781579"/>
            <a:ext cx="6118555" cy="1082363"/>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9" name="Rectangle 8">
            <a:extLst>
              <a:ext uri="{FF2B5EF4-FFF2-40B4-BE49-F238E27FC236}">
                <a16:creationId xmlns:a16="http://schemas.microsoft.com/office/drawing/2014/main" id="{4A44C4A8-33A6-771C-946E-DA485D5A449C}"/>
              </a:ext>
            </a:extLst>
          </p:cNvPr>
          <p:cNvSpPr/>
          <p:nvPr userDrawn="1"/>
        </p:nvSpPr>
        <p:spPr>
          <a:xfrm>
            <a:off x="948477" y="9648624"/>
            <a:ext cx="4816151" cy="261610"/>
          </a:xfrm>
          <a:prstGeom prst="rect">
            <a:avLst/>
          </a:prstGeom>
          <a:solidFill>
            <a:srgbClr val="EF8D5B"/>
          </a:solidFill>
        </p:spPr>
        <p:txBody>
          <a:bodyPr wrap="square">
            <a:spAutoFit/>
          </a:bodyPr>
          <a:lstStyle/>
          <a:p>
            <a:pPr algn="l"/>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74459695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0CAE87-2611-A7AD-FE78-AF7493B97B95}"/>
              </a:ext>
            </a:extLst>
          </p:cNvPr>
          <p:cNvSpPr/>
          <p:nvPr userDrawn="1"/>
        </p:nvSpPr>
        <p:spPr>
          <a:xfrm rot="16200000">
            <a:off x="5726607" y="8425922"/>
            <a:ext cx="3173496" cy="215444"/>
          </a:xfrm>
          <a:prstGeom prst="rect">
            <a:avLst/>
          </a:prstGeom>
        </p:spPr>
        <p:txBody>
          <a:bodyPr wrap="square">
            <a:spAutoFit/>
          </a:bodyPr>
          <a:lstStyle/>
          <a:p>
            <a:r>
              <a:rPr lang="en-US"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Stärkung von Frauen im Baugewerbe</a:t>
            </a:r>
            <a:endParaRPr lang="en-IE"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8A82F88-D1B7-8571-8494-5A841C70FAC0}"/>
              </a:ext>
            </a:extLst>
          </p:cNvPr>
          <p:cNvCxnSpPr>
            <a:cxnSpLocks/>
          </p:cNvCxnSpPr>
          <p:nvPr userDrawn="1"/>
        </p:nvCxnSpPr>
        <p:spPr>
          <a:xfrm flipH="1">
            <a:off x="7204622" y="10183258"/>
            <a:ext cx="224149" cy="0"/>
          </a:xfrm>
          <a:prstGeom prst="line">
            <a:avLst/>
          </a:prstGeom>
          <a:noFill/>
          <a:ln w="12700" cap="flat">
            <a:solidFill>
              <a:srgbClr val="EF8D5B"/>
            </a:solidFill>
            <a:prstDash val="solid"/>
            <a:miter lim="400000"/>
          </a:ln>
          <a:effectLst/>
          <a:sp3d/>
        </p:spPr>
        <p:style>
          <a:lnRef idx="0">
            <a:scrgbClr r="0" g="0" b="0"/>
          </a:lnRef>
          <a:fillRef idx="0">
            <a:scrgbClr r="0" g="0" b="0"/>
          </a:fillRef>
          <a:effectRef idx="0">
            <a:scrgbClr r="0" g="0" b="0"/>
          </a:effectRef>
          <a:fontRef idx="none"/>
        </p:style>
      </p:cxnSp>
      <p:sp>
        <p:nvSpPr>
          <p:cNvPr id="7" name="Slide Number Placeholder 5">
            <a:extLst>
              <a:ext uri="{FF2B5EF4-FFF2-40B4-BE49-F238E27FC236}">
                <a16:creationId xmlns:a16="http://schemas.microsoft.com/office/drawing/2014/main" id="{6D7A5F0B-FFEB-58C6-392C-133C9C81525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4" r:id="rId3"/>
    <p:sldLayoutId id="2147483683" r:id="rId4"/>
    <p:sldLayoutId id="2147483712" r:id="rId5"/>
    <p:sldLayoutId id="2147483716" r:id="rId6"/>
    <p:sldLayoutId id="2147483682" r:id="rId7"/>
    <p:sldLayoutId id="2147483681" r:id="rId8"/>
    <p:sldLayoutId id="2147483717" r:id="rId9"/>
    <p:sldLayoutId id="2147483662" r:id="rId10"/>
    <p:sldLayoutId id="2147483663" r:id="rId11"/>
    <p:sldLayoutId id="2147483664" r:id="rId12"/>
    <p:sldLayoutId id="2147483685" r:id="rId13"/>
    <p:sldLayoutId id="2147483718" r:id="rId14"/>
    <p:sldLayoutId id="2147483686" r:id="rId15"/>
    <p:sldLayoutId id="2147483713" r:id="rId16"/>
    <p:sldLayoutId id="2147483665" r:id="rId17"/>
    <p:sldLayoutId id="2147483711" r:id="rId18"/>
    <p:sldLayoutId id="2147483714" r:id="rId19"/>
    <p:sldLayoutId id="2147483715" r:id="rId20"/>
    <p:sldLayoutId id="2147483719" r:id="rId21"/>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4445" userDrawn="1">
          <p15:clr>
            <a:srgbClr val="F26B43"/>
          </p15:clr>
        </p15:guide>
        <p15:guide id="3" pos="2381" userDrawn="1">
          <p15:clr>
            <a:srgbClr val="F26B43"/>
          </p15:clr>
        </p15:guide>
        <p15:guide id="4" orient="horz" pos="3367" userDrawn="1">
          <p15:clr>
            <a:srgbClr val="F26B43"/>
          </p15:clr>
        </p15:guide>
        <p15:guide id="5" orient="horz" pos="3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25922"/>
            <a:ext cx="3173496" cy="215444"/>
          </a:xfrm>
          <a:prstGeom prst="rect">
            <a:avLst/>
          </a:prstGeom>
        </p:spPr>
        <p:txBody>
          <a:bodyPr wrap="square">
            <a:spAutoFit/>
          </a:bodyPr>
          <a:lstStyle/>
          <a:p>
            <a:r>
              <a:rPr lang="en-US"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Stärkung von Frauen im Baugewerbe</a:t>
            </a:r>
            <a:endParaRPr lang="en-IE"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12700" cap="flat">
            <a:solidFill>
              <a:srgbClr val="EF8D5B"/>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408088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695" r:id="rId3"/>
    <p:sldLayoutId id="2147483707" r:id="rId4"/>
    <p:sldLayoutId id="2147483693" r:id="rId5"/>
    <p:sldLayoutId id="2147483703" r:id="rId6"/>
    <p:sldLayoutId id="2147483710" r:id="rId7"/>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struzioniitalia.it/servizi/superbonus-110/#:~:text=''Casa%20a%20zero%20o%20zero,2020%20al%2031%20dicembre%202021" TargetMode="External"/><Relationship Id="rId2" Type="http://schemas.openxmlformats.org/officeDocument/2006/relationships/hyperlink" Target="https://itec.es/servicios/estudios-mercado/euroconstruct-sumario-ultimo-informe/" TargetMode="External"/><Relationship Id="rId1" Type="http://schemas.openxmlformats.org/officeDocument/2006/relationships/slideLayout" Target="../slideLayouts/slideLayout27.xml"/><Relationship Id="rId4" Type="http://schemas.openxmlformats.org/officeDocument/2006/relationships/hyperlink" Target="https://ec.europa.eu/eurostat/cache/digpub/housing/bloc-3a.html?lang=en#:~:text=Gross%20value%20added%20of%20the,the%20period%202010%20to%20202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eurostat"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image" Target="../media/image7.png"/><Relationship Id="rId11" Type="http://schemas.openxmlformats.org/officeDocument/2006/relationships/customXml" Target="../ink/ink2.xml"/><Relationship Id="rId5" Type="http://schemas.openxmlformats.org/officeDocument/2006/relationships/image" Target="../media/image6.png"/><Relationship Id="rId15" Type="http://schemas.openxmlformats.org/officeDocument/2006/relationships/customXml" Target="../ink/ink4.xml"/><Relationship Id="rId10" Type="http://schemas.openxmlformats.org/officeDocument/2006/relationships/image" Target="../media/image90.png"/><Relationship Id="rId4" Type="http://schemas.openxmlformats.org/officeDocument/2006/relationships/image" Target="../media/image5.png"/><Relationship Id="rId9" Type="http://schemas.openxmlformats.org/officeDocument/2006/relationships/customXml" Target="../ink/ink1.xm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eurostat/documents/2995521/10474926/3-0603202%200-AP-EN.pdf/763901be-81b7-ecd6-534e-8a2b83e82934"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observatoriodelaconstruccion.com/informes/detalle/mujeres-en-el-sector-de-la-construccion-2022#:~:text=En%20la%20edici%C3%B3n%202022%20del,este%20y%20otros%20datos%20de"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eddeutsche.de/geld/berufswahl-frau-am-bau-1.5033545" TargetMode="External"/><Relationship Id="rId2" Type="http://schemas.openxmlformats.org/officeDocument/2006/relationships/hyperlink" Target="https://www.observatoriodelaconstruccion.com/informes/detalle/mujeres-en-el-sector-de-la-construccion-2022#:~:text=En%20la%20edici%C3%B3n%202022%20del,este%20y%20otros%20datos%20de" TargetMode="External"/><Relationship Id="rId1" Type="http://schemas.openxmlformats.org/officeDocument/2006/relationships/slideLayout" Target="../slideLayouts/slideLayout11.xml"/><Relationship Id="rId4" Type="http://schemas.openxmlformats.org/officeDocument/2006/relationships/hyperlink" Target="http://bauhandwerkerinnen.de/geschichte/geschichte.ht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https://www.cedefop.europa.eu/en/tools/skills-intelligence/self-employment?year=2020&amp;country=EU#6"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9.xml"/><Relationship Id="rId7" Type="http://schemas.openxmlformats.org/officeDocument/2006/relationships/slide" Target="slide75.xml"/><Relationship Id="rId2" Type="http://schemas.openxmlformats.org/officeDocument/2006/relationships/slide" Target="slide11.xml"/><Relationship Id="rId1" Type="http://schemas.openxmlformats.org/officeDocument/2006/relationships/slideLayout" Target="../slideLayouts/slideLayout25.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4.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https://eige.europa.eu/gender-mainstreaming/tools-methods/gender-planning?language_content_entity=en#:~:text=The%20European%20Commission%20defines%20gender,or%20action'%20%5B1%5D" TargetMode="External"/><Relationship Id="rId2" Type="http://schemas.openxmlformats.org/officeDocument/2006/relationships/image" Target="../media/image52.jpeg"/><Relationship Id="rId1" Type="http://schemas.openxmlformats.org/officeDocument/2006/relationships/slideLayout" Target="../slideLayouts/slideLayout10.xml"/><Relationship Id="rId4" Type="http://schemas.openxmlformats.org/officeDocument/2006/relationships/hyperlink" Target="http://www.europarl.europa.eu/sides/getDoc.do?pubRef=-//EP//TEXT+RE-PORT+A5-2002-0066+0+DOC+XML+V0//EN"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54.xml"/><Relationship Id="rId7" Type="http://schemas.openxmlformats.org/officeDocument/2006/relationships/slide" Target="slide65.xml"/><Relationship Id="rId2" Type="http://schemas.openxmlformats.org/officeDocument/2006/relationships/slide" Target="slide48.xml"/><Relationship Id="rId1" Type="http://schemas.openxmlformats.org/officeDocument/2006/relationships/slideLayout" Target="../slideLayouts/slideLayout25.xml"/><Relationship Id="rId6" Type="http://schemas.openxmlformats.org/officeDocument/2006/relationships/slide" Target="slide61.xml"/><Relationship Id="rId5" Type="http://schemas.openxmlformats.org/officeDocument/2006/relationships/slide" Target="slide60.xml"/><Relationship Id="rId10" Type="http://schemas.openxmlformats.org/officeDocument/2006/relationships/slide" Target="slide74.xml"/><Relationship Id="rId4" Type="http://schemas.openxmlformats.org/officeDocument/2006/relationships/slide" Target="slide75.xml"/><Relationship Id="rId9" Type="http://schemas.openxmlformats.org/officeDocument/2006/relationships/slide" Target="slide7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hyperlink" Target="https://www.teagasc.ie/media/website/publications/2022/Teagasc-Gender-Equality-Report-2021.pdf" TargetMode="External"/><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hyperlink" Target="https://hea.ie/assets/uploads/2022/03/Report-of-the-Expert-Group-2nd-HEA-National-Review-of-Gender-Equality-in-Irish-Higher-Education-Institutions-1.pdf" TargetMode="External"/><Relationship Id="rId5" Type="http://schemas.openxmlformats.org/officeDocument/2006/relationships/hyperlink" Target="https://www.womencanbuild.eu/wp-content/uploads/2021/01/IO4_Action-Plan_WCB-160x200_EN.pdf" TargetMode="Externa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hyperlink" Target="https://femalesinconstruction.e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femalesinconstruction.eu/resources/femcon-inclusion-reach-teach-toolkit-de/" TargetMode="External"/><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hyperlink" Target="https://eige.europa.eu/sites/default/files/mh0319273enn_002_0.pdf" TargetMode="External"/><Relationship Id="rId13" Type="http://schemas.openxmlformats.org/officeDocument/2006/relationships/hyperlink" Target="https://www.womencanbuild.eu/wp-content/uploads/2021/01/IO4_Action-Plan_WCB-160x200_EN.pdf" TargetMode="External"/><Relationship Id="rId3" Type="http://schemas.openxmlformats.org/officeDocument/2006/relationships/hyperlink" Target="https://www.piib.org.pl/" TargetMode="External"/><Relationship Id="rId7" Type="http://schemas.openxmlformats.org/officeDocument/2006/relationships/hyperlink" Target="https://www.cedefop.europa.eu/en/tools/skillsintelligence/self-employment?year=2020&amp;country=EU#6" TargetMode="External"/><Relationship Id="rId12" Type="http://schemas.openxmlformats.org/officeDocument/2006/relationships/hyperlink" Target="https://www.arbeitsagentur.de/en" TargetMode="External"/><Relationship Id="rId2" Type="http://schemas.openxmlformats.org/officeDocument/2006/relationships/hyperlink" Target="https://chadwicksgroup.ie/lack-of-female-role-models-and-representation-is-the-key-barrier/" TargetMode="External"/><Relationship Id="rId1" Type="http://schemas.openxmlformats.org/officeDocument/2006/relationships/slideLayout" Target="../slideLayouts/slideLayout19.xml"/><Relationship Id="rId6" Type="http://schemas.openxmlformats.org/officeDocument/2006/relationships/hyperlink" Target="https://itec.es/servicios/estudios-mercado/euroconstruct-sumario-ultimo-informe/" TargetMode="External"/><Relationship Id="rId11" Type="http://schemas.openxmlformats.org/officeDocument/2006/relationships/hyperlink" Target="https://ec.europa.eu/eurostat/cache/digpub/housing/bloc-3a.html?lang=en#:~:text=Gross%20value%20added%20of%20the,the%20period%202010%20to%202021" TargetMode="External"/><Relationship Id="rId5" Type="http://schemas.openxmlformats.org/officeDocument/2006/relationships/hyperlink" Target="https://www.costruzioniitalia.it/servizi/superbonus110/#:~:text=''Casa%20a%20zero%20o%20zero,2020%20al%2031%20dicembre%202021" TargetMode="External"/><Relationship Id="rId10" Type="http://schemas.openxmlformats.org/officeDocument/2006/relationships/hyperlink" Target="https://eige.europa.eu/gender-mainstreaming/tools-methods/gender" TargetMode="External"/><Relationship Id="rId4" Type="http://schemas.openxmlformats.org/officeDocument/2006/relationships/hyperlink" Target="https://www.cece.eu/news/cece-annual-economic-report-2023" TargetMode="External"/><Relationship Id="rId9" Type="http://schemas.openxmlformats.org/officeDocument/2006/relationships/hyperlink" Target="http://www.europarl.europa.eu/sides/getDoc.do?pubRef=-//EP//TEXT+RE-PORT+A5-2002-0066+0+DOC+XML+V0//EN" TargetMode="External"/><Relationship Id="rId14" Type="http://schemas.openxmlformats.org/officeDocument/2006/relationships/hyperlink" Target="https://www.destatis.de/EN/Home/_node.html"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teagasc.ie/media/website/publications/2022/Teagasc-Gender-Equality-Report-2021.pdf" TargetMode="External"/><Relationship Id="rId3" Type="http://schemas.openxmlformats.org/officeDocument/2006/relationships/hyperlink" Target="https://www.ilo.org/wcmsp5/groups/public/---ed_emp/---emp_ent/---multi/documents/publication/wcms_756721.pdf" TargetMode="External"/><Relationship Id="rId7" Type="http://schemas.openxmlformats.org/officeDocument/2006/relationships/hyperlink" Target="http://stages.csmcd.ro/index.php%20Accessed%20in%20April%202023" TargetMode="External"/><Relationship Id="rId2" Type="http://schemas.openxmlformats.org/officeDocument/2006/relationships/hyperlink" Target="https://www.ilo.org/wcmsp5/groups/public/---ed_emp/documents/publication/wcms_190234.pdf" TargetMode="External"/><Relationship Id="rId1" Type="http://schemas.openxmlformats.org/officeDocument/2006/relationships/slideLayout" Target="../slideLayouts/slideLayout19.xml"/><Relationship Id="rId6" Type="http://schemas.openxmlformats.org/officeDocument/2006/relationships/hyperlink" Target="https://www.observatoriodelaconstruccion.com/informes/detalle/mujeres-en-el-sector-de-la-construccion2022#:~:text=En%20la%20edici%C3%B3n%202022%20del,este%20y%20otros%20datos%20de" TargetMode="External"/><Relationship Id="rId5" Type="http://schemas.openxmlformats.org/officeDocument/2006/relationships/hyperlink" Target="https://www.planradar.com/de/frauen-am-bau/" TargetMode="External"/><Relationship Id="rId10" Type="http://schemas.openxmlformats.org/officeDocument/2006/relationships/hyperlink" Target="https://www.familyhandyman.com/article/women-in-construction-history/" TargetMode="External"/><Relationship Id="rId4" Type="http://schemas.openxmlformats.org/officeDocument/2006/relationships/hyperlink" Target="file:///C:\Users\momen\AppData\Local\Microsoft\Windows\INetCache\Content.Outlook\CMIUYDP9\Available%20at:%20%20https:\www.ilo.org\wcmsp5\groups\public\---dgreports\---dcomm\---publ\documents\publication\wcms_316450.pdf" TargetMode="External"/><Relationship Id="rId9" Type="http://schemas.openxmlformats.org/officeDocument/2006/relationships/hyperlink" Target="https://www.women-into-construction.org/wp-content/uploads/2019/08/building-the-future-women-in-construction.pdf" TargetMode="External"/></Relationships>
</file>

<file path=ppt/slides/_rels/slide7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8.xml"/><Relationship Id="rId7" Type="http://schemas.openxmlformats.org/officeDocument/2006/relationships/slide" Target="slide34.xml"/><Relationship Id="rId2" Type="http://schemas.openxmlformats.org/officeDocument/2006/relationships/slide" Target="slide16.xml"/><Relationship Id="rId1" Type="http://schemas.openxmlformats.org/officeDocument/2006/relationships/slideLayout" Target="../slideLayouts/slideLayout21.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63.xml"/></Relationships>
</file>

<file path=ppt/slides/_rels/slide73.xml.rels><?xml version="1.0" encoding="UTF-8" standalone="yes"?>
<Relationships xmlns="http://schemas.openxmlformats.org/package/2006/relationships"><Relationship Id="rId3" Type="http://schemas.openxmlformats.org/officeDocument/2006/relationships/hyperlink" Target="https://www.dataprotection.ie/" TargetMode="External"/><Relationship Id="rId2" Type="http://schemas.openxmlformats.org/officeDocument/2006/relationships/hyperlink" Target="https://gdpr-info.eu/" TargetMode="Externa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1.jpeg"/><Relationship Id="rId1" Type="http://schemas.openxmlformats.org/officeDocument/2006/relationships/slideLayout" Target="../slideLayouts/slideLayout18.xml"/><Relationship Id="rId5" Type="http://schemas.openxmlformats.org/officeDocument/2006/relationships/hyperlink" Target="https://femalesinconstruction.eu/"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womencanbuild.eu/en/inicio-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6">
            <a:extLst>
              <a:ext uri="{FF2B5EF4-FFF2-40B4-BE49-F238E27FC236}">
                <a16:creationId xmlns:a16="http://schemas.microsoft.com/office/drawing/2014/main" id="{6F9DE7B6-83D4-EEF9-6E53-6AE27161135D}"/>
              </a:ext>
            </a:extLst>
          </p:cNvPr>
          <p:cNvSpPr/>
          <p:nvPr/>
        </p:nvSpPr>
        <p:spPr>
          <a:xfrm rot="5400000">
            <a:off x="5347122" y="7157548"/>
            <a:ext cx="476911" cy="3948194"/>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2" name="Text Placeholder 31">
            <a:extLst>
              <a:ext uri="{FF2B5EF4-FFF2-40B4-BE49-F238E27FC236}">
                <a16:creationId xmlns:a16="http://schemas.microsoft.com/office/drawing/2014/main" id="{3B09C8E3-4D56-4544-6C42-D5849B5F24E2}"/>
              </a:ext>
            </a:extLst>
          </p:cNvPr>
          <p:cNvSpPr>
            <a:spLocks noGrp="1"/>
          </p:cNvSpPr>
          <p:nvPr>
            <p:ph type="body" sz="quarter" idx="11"/>
          </p:nvPr>
        </p:nvSpPr>
        <p:spPr>
          <a:xfrm>
            <a:off x="3228066" y="5397501"/>
            <a:ext cx="4204609" cy="1076378"/>
          </a:xfrm>
        </p:spPr>
        <p:txBody>
          <a:bodyPr/>
          <a:lstStyle/>
          <a:p>
            <a:pPr>
              <a:lnSpc>
                <a:spcPts val="2600"/>
              </a:lnSpc>
            </a:pPr>
            <a:r>
              <a:rPr lang="en-US" sz="4400" dirty="0">
                <a:solidFill>
                  <a:srgbClr val="EF8D5B"/>
                </a:solidFill>
              </a:rPr>
              <a:t>TOOLKIT</a:t>
            </a:r>
          </a:p>
          <a:p>
            <a:r>
              <a:rPr lang="en-US" dirty="0"/>
              <a:t>Ihr Leitfaden zur Förderung von Frauen in der </a:t>
            </a:r>
            <a:r>
              <a:rPr lang="de-DE" dirty="0"/>
              <a:t>Baubranche</a:t>
            </a:r>
          </a:p>
        </p:txBody>
      </p:sp>
      <p:sp>
        <p:nvSpPr>
          <p:cNvPr id="30" name="Text Placeholder 29">
            <a:extLst>
              <a:ext uri="{FF2B5EF4-FFF2-40B4-BE49-F238E27FC236}">
                <a16:creationId xmlns:a16="http://schemas.microsoft.com/office/drawing/2014/main" id="{FC4B330D-922A-AEA6-9943-6204CDED52C8}"/>
              </a:ext>
            </a:extLst>
          </p:cNvPr>
          <p:cNvSpPr>
            <a:spLocks noGrp="1"/>
          </p:cNvSpPr>
          <p:nvPr>
            <p:ph type="body" sz="quarter" idx="16"/>
          </p:nvPr>
        </p:nvSpPr>
        <p:spPr>
          <a:xfrm>
            <a:off x="3228066" y="4896240"/>
            <a:ext cx="2980605" cy="751695"/>
          </a:xfrm>
        </p:spPr>
        <p:txBody>
          <a:bodyPr/>
          <a:lstStyle/>
          <a:p>
            <a:r>
              <a:rPr lang="en-US" dirty="0" err="1"/>
              <a:t>Inklusion</a:t>
            </a:r>
            <a:r>
              <a:rPr lang="en-US" dirty="0"/>
              <a:t> Reach &amp; Teach</a:t>
            </a:r>
          </a:p>
        </p:txBody>
      </p:sp>
      <p:sp>
        <p:nvSpPr>
          <p:cNvPr id="44" name="Text Placeholder 43">
            <a:extLst>
              <a:ext uri="{FF2B5EF4-FFF2-40B4-BE49-F238E27FC236}">
                <a16:creationId xmlns:a16="http://schemas.microsoft.com/office/drawing/2014/main" id="{DDF34655-7457-C94A-DFC4-7CCC73049444}"/>
              </a:ext>
            </a:extLst>
          </p:cNvPr>
          <p:cNvSpPr>
            <a:spLocks noGrp="1"/>
          </p:cNvSpPr>
          <p:nvPr>
            <p:ph type="body" sz="quarter" idx="17"/>
          </p:nvPr>
        </p:nvSpPr>
        <p:spPr>
          <a:xfrm>
            <a:off x="634856" y="9353824"/>
            <a:ext cx="2032143" cy="419205"/>
          </a:xfrm>
        </p:spPr>
        <p:txBody>
          <a:bodyPr/>
          <a:lstStyle/>
          <a:p>
            <a:pPr lvl="0"/>
            <a:r>
              <a:rPr lang="en-US" dirty="0"/>
              <a:t>2023</a:t>
            </a:r>
          </a:p>
          <a:p>
            <a:pPr lvl="0"/>
            <a:r>
              <a:rPr lang="en-US" dirty="0"/>
              <a:t>Inklusion Reach &amp; Teach Toolkit</a:t>
            </a:r>
          </a:p>
          <a:p>
            <a:endParaRPr lang="en-US" dirty="0"/>
          </a:p>
        </p:txBody>
      </p:sp>
      <p:sp>
        <p:nvSpPr>
          <p:cNvPr id="45" name="Text Placeholder 44">
            <a:extLst>
              <a:ext uri="{FF2B5EF4-FFF2-40B4-BE49-F238E27FC236}">
                <a16:creationId xmlns:a16="http://schemas.microsoft.com/office/drawing/2014/main" id="{6BCB7364-0383-CA60-ED7F-7421D0ADDC1B}"/>
              </a:ext>
            </a:extLst>
          </p:cNvPr>
          <p:cNvSpPr>
            <a:spLocks noGrp="1"/>
          </p:cNvSpPr>
          <p:nvPr>
            <p:ph type="body" sz="quarter" idx="18"/>
          </p:nvPr>
        </p:nvSpPr>
        <p:spPr>
          <a:xfrm>
            <a:off x="2482941" y="9353824"/>
            <a:ext cx="1779692" cy="419205"/>
          </a:xfrm>
        </p:spPr>
        <p:txBody>
          <a:bodyPr/>
          <a:lstStyle/>
          <a:p>
            <a:r>
              <a:rPr lang="en-US" dirty="0"/>
              <a:t>Projekt zur Identifizierung </a:t>
            </a:r>
          </a:p>
          <a:p>
            <a:r>
              <a:rPr lang="en-US" dirty="0"/>
              <a:t>KA220-VET-8BD6FFB9 </a:t>
            </a:r>
          </a:p>
        </p:txBody>
      </p:sp>
      <p:sp>
        <p:nvSpPr>
          <p:cNvPr id="19" name="Text Placeholder 18">
            <a:extLst>
              <a:ext uri="{FF2B5EF4-FFF2-40B4-BE49-F238E27FC236}">
                <a16:creationId xmlns:a16="http://schemas.microsoft.com/office/drawing/2014/main" id="{ED036B68-F5E0-71AD-304D-DF74BE0BE8B1}"/>
              </a:ext>
            </a:extLst>
          </p:cNvPr>
          <p:cNvSpPr>
            <a:spLocks noGrp="1"/>
          </p:cNvSpPr>
          <p:nvPr>
            <p:ph type="body" sz="quarter" idx="42"/>
          </p:nvPr>
        </p:nvSpPr>
        <p:spPr>
          <a:xfrm>
            <a:off x="3372787" y="8920244"/>
            <a:ext cx="3948193" cy="476907"/>
          </a:xfrm>
        </p:spPr>
        <p:txBody>
          <a:bodyPr/>
          <a:lstStyle/>
          <a:p>
            <a:r>
              <a:rPr lang="en-US" b="1" dirty="0" err="1"/>
              <a:t>www.femalesinconstruction.eu</a:t>
            </a:r>
            <a:endParaRPr lang="en-US" dirty="0"/>
          </a:p>
        </p:txBody>
      </p:sp>
      <p:pic>
        <p:nvPicPr>
          <p:cNvPr id="69" name="Picture Placeholder 68">
            <a:extLst>
              <a:ext uri="{FF2B5EF4-FFF2-40B4-BE49-F238E27FC236}">
                <a16:creationId xmlns:a16="http://schemas.microsoft.com/office/drawing/2014/main" id="{79BD2B4B-DE4A-3F82-6674-A5471FAA0C86}"/>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a:fillRect/>
          </a:stretch>
        </p:blipFill>
        <p:spPr/>
      </p:pic>
      <p:sp>
        <p:nvSpPr>
          <p:cNvPr id="3" name="Freeform 2">
            <a:extLst>
              <a:ext uri="{FF2B5EF4-FFF2-40B4-BE49-F238E27FC236}">
                <a16:creationId xmlns:a16="http://schemas.microsoft.com/office/drawing/2014/main" id="{141D86A5-009F-D3B6-CEA7-3FF46CF92097}"/>
              </a:ext>
            </a:extLst>
          </p:cNvPr>
          <p:cNvSpPr/>
          <p:nvPr/>
        </p:nvSpPr>
        <p:spPr>
          <a:xfrm>
            <a:off x="-1" y="2622550"/>
            <a:ext cx="7553325" cy="2992438"/>
          </a:xfrm>
          <a:custGeom>
            <a:avLst/>
            <a:gdLst>
              <a:gd name="connsiteX0" fmla="*/ 0 w 7553325"/>
              <a:gd name="connsiteY0" fmla="*/ 0 h 2992438"/>
              <a:gd name="connsiteX1" fmla="*/ 7553325 w 7553325"/>
              <a:gd name="connsiteY1" fmla="*/ 0 h 2992438"/>
              <a:gd name="connsiteX2" fmla="*/ 7553325 w 7553325"/>
              <a:gd name="connsiteY2" fmla="*/ 1683982 h 2992438"/>
              <a:gd name="connsiteX3" fmla="*/ 2802421 w 7553325"/>
              <a:gd name="connsiteY3" fmla="*/ 1683982 h 2992438"/>
              <a:gd name="connsiteX4" fmla="*/ 2802421 w 7553325"/>
              <a:gd name="connsiteY4" fmla="*/ 2348056 h 2992438"/>
              <a:gd name="connsiteX5" fmla="*/ 2692570 w 7553325"/>
              <a:gd name="connsiteY5" fmla="*/ 2348056 h 2992438"/>
              <a:gd name="connsiteX6" fmla="*/ 2692570 w 7553325"/>
              <a:gd name="connsiteY6" fmla="*/ 2992438 h 2992438"/>
              <a:gd name="connsiteX7" fmla="*/ 0 w 7553325"/>
              <a:gd name="connsiteY7" fmla="*/ 2992438 h 29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325" h="2992438">
                <a:moveTo>
                  <a:pt x="0" y="0"/>
                </a:moveTo>
                <a:lnTo>
                  <a:pt x="7553325" y="0"/>
                </a:lnTo>
                <a:lnTo>
                  <a:pt x="7553325" y="1683982"/>
                </a:lnTo>
                <a:lnTo>
                  <a:pt x="2802421" y="1683982"/>
                </a:lnTo>
                <a:lnTo>
                  <a:pt x="2802421" y="2348056"/>
                </a:lnTo>
                <a:lnTo>
                  <a:pt x="2692570" y="2348056"/>
                </a:lnTo>
                <a:lnTo>
                  <a:pt x="2692570" y="2992438"/>
                </a:lnTo>
                <a:lnTo>
                  <a:pt x="0" y="2992438"/>
                </a:lnTo>
                <a:close/>
              </a:path>
            </a:pathLst>
          </a:custGeom>
          <a:gradFill>
            <a:gsLst>
              <a:gs pos="29000">
                <a:srgbClr val="EF8D5B">
                  <a:alpha val="0"/>
                </a:srgbClr>
              </a:gs>
              <a:gs pos="61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Table 4">
            <a:extLst>
              <a:ext uri="{FF2B5EF4-FFF2-40B4-BE49-F238E27FC236}">
                <a16:creationId xmlns:a16="http://schemas.microsoft.com/office/drawing/2014/main" id="{DBC8056A-7CB1-1801-C7AC-7EF87483A95D}"/>
              </a:ext>
            </a:extLst>
          </p:cNvPr>
          <p:cNvGraphicFramePr>
            <a:graphicFrameLocks noGrp="1"/>
          </p:cNvGraphicFramePr>
          <p:nvPr>
            <p:extLst>
              <p:ext uri="{D42A27DB-BD31-4B8C-83A1-F6EECF244321}">
                <p14:modId xmlns:p14="http://schemas.microsoft.com/office/powerpoint/2010/main" val="3213985027"/>
              </p:ext>
            </p:extLst>
          </p:nvPr>
        </p:nvGraphicFramePr>
        <p:xfrm>
          <a:off x="467431" y="9745284"/>
          <a:ext cx="5289426" cy="737900"/>
        </p:xfrm>
        <a:graphic>
          <a:graphicData uri="http://schemas.openxmlformats.org/drawingml/2006/table">
            <a:tbl>
              <a:tblPr/>
              <a:tblGrid>
                <a:gridCol w="5289426">
                  <a:extLst>
                    <a:ext uri="{9D8B030D-6E8A-4147-A177-3AD203B41FA5}">
                      <a16:colId xmlns:a16="http://schemas.microsoft.com/office/drawing/2014/main" val="122998384"/>
                    </a:ext>
                  </a:extLst>
                </a:gridCol>
              </a:tblGrid>
              <a:tr h="705100">
                <a:tc>
                  <a:txBody>
                    <a:bodyPr/>
                    <a:lstStyle/>
                    <a:p>
                      <a:pPr algn="just"/>
                      <a:br>
                        <a:rPr lang="en-US" sz="900" dirty="0">
                          <a:solidFill>
                            <a:schemeClr val="tx1"/>
                          </a:solidFill>
                          <a:effectLst/>
                          <a:latin typeface="Calibri" panose="020F0502020204030204" pitchFamily="34" charset="0"/>
                          <a:cs typeface="Calibri" panose="020F0502020204030204" pitchFamily="34" charset="0"/>
                        </a:rPr>
                      </a:br>
                      <a:r>
                        <a:rPr lang="en-US" sz="900" dirty="0">
                          <a:solidFill>
                            <a:schemeClr val="tx1"/>
                          </a:solidFill>
                          <a:effectLst/>
                          <a:latin typeface="Calibri" panose="020F0502020204030204" pitchFamily="34" charset="0"/>
                          <a:cs typeface="Calibri" panose="020F0502020204030204" pitchFamily="34" charset="0"/>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txBody>
                  <a:tcPr marL="52100" marR="52100" marT="26050" marB="26050" anchor="ctr">
                    <a:lnL>
                      <a:noFill/>
                    </a:lnL>
                    <a:lnR>
                      <a:noFill/>
                    </a:lnR>
                    <a:lnT>
                      <a:noFill/>
                    </a:lnT>
                    <a:lnB w="635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776768827"/>
                  </a:ext>
                </a:extLst>
              </a:tr>
            </a:tbl>
          </a:graphicData>
        </a:graphic>
      </p:graphicFrame>
      <p:pic>
        <p:nvPicPr>
          <p:cNvPr id="1026" name="Picture 2">
            <a:extLst>
              <a:ext uri="{FF2B5EF4-FFF2-40B4-BE49-F238E27FC236}">
                <a16:creationId xmlns:a16="http://schemas.microsoft.com/office/drawing/2014/main" id="{83360A14-7F2C-33F7-D82D-6D04A14B6A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7825" y="10420552"/>
            <a:ext cx="668837" cy="23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4E3F96E1-7AB3-D835-B196-06246D5BA501}"/>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10</a:t>
            </a:fld>
            <a:endParaRPr lang="en-US" dirty="0"/>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prstGeom prst="rect">
            <a:avLst/>
          </a:prstGeom>
        </p:spPr>
        <p:txBody>
          <a:bodyPr/>
          <a:lstStyle/>
          <a:p>
            <a:r>
              <a:rPr lang="en-US" dirty="0"/>
              <a:t>Frauen in der Branche können eine solide Grundlage für diejenigen schaffen, die eine Karriere im Baugewerbe anstreben. </a:t>
            </a:r>
          </a:p>
        </p:txBody>
      </p:sp>
      <p:sp>
        <p:nvSpPr>
          <p:cNvPr id="2" name="Freeform 1">
            <a:extLst>
              <a:ext uri="{FF2B5EF4-FFF2-40B4-BE49-F238E27FC236}">
                <a16:creationId xmlns:a16="http://schemas.microsoft.com/office/drawing/2014/main" id="{A02C4488-B35F-9574-3CA4-90624C12B39D}"/>
              </a:ext>
            </a:extLst>
          </p:cNvPr>
          <p:cNvSpPr/>
          <p:nvPr/>
        </p:nvSpPr>
        <p:spPr>
          <a:xfrm>
            <a:off x="455483" y="472748"/>
            <a:ext cx="6496308" cy="9245409"/>
          </a:xfrm>
          <a:custGeom>
            <a:avLst/>
            <a:gdLst>
              <a:gd name="connsiteX0" fmla="*/ 0 w 6496308"/>
              <a:gd name="connsiteY0" fmla="*/ 0 h 9245409"/>
              <a:gd name="connsiteX1" fmla="*/ 6492981 w 6496308"/>
              <a:gd name="connsiteY1" fmla="*/ 0 h 9245409"/>
              <a:gd name="connsiteX2" fmla="*/ 6492981 w 6496308"/>
              <a:gd name="connsiteY2" fmla="*/ 3536672 h 9245409"/>
              <a:gd name="connsiteX3" fmla="*/ 6496308 w 6496308"/>
              <a:gd name="connsiteY3" fmla="*/ 3536672 h 9245409"/>
              <a:gd name="connsiteX4" fmla="*/ 6496308 w 6496308"/>
              <a:gd name="connsiteY4" fmla="*/ 8904912 h 9245409"/>
              <a:gd name="connsiteX5" fmla="*/ 6492981 w 6496308"/>
              <a:gd name="connsiteY5" fmla="*/ 8904912 h 9245409"/>
              <a:gd name="connsiteX6" fmla="*/ 6492981 w 6496308"/>
              <a:gd name="connsiteY6" fmla="*/ 9245409 h 9245409"/>
              <a:gd name="connsiteX7" fmla="*/ 0 w 6496308"/>
              <a:gd name="connsiteY7" fmla="*/ 9245409 h 9245409"/>
              <a:gd name="connsiteX8" fmla="*/ 0 w 6496308"/>
              <a:gd name="connsiteY8" fmla="*/ 4503680 h 9245409"/>
              <a:gd name="connsiteX9" fmla="*/ 3636280 w 6496308"/>
              <a:gd name="connsiteY9" fmla="*/ 4503680 h 9245409"/>
              <a:gd name="connsiteX10" fmla="*/ 3636280 w 6496308"/>
              <a:gd name="connsiteY10" fmla="*/ 806309 h 9245409"/>
              <a:gd name="connsiteX11" fmla="*/ 0 w 6496308"/>
              <a:gd name="connsiteY11" fmla="*/ 806309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6308" h="9245409">
                <a:moveTo>
                  <a:pt x="0" y="0"/>
                </a:moveTo>
                <a:lnTo>
                  <a:pt x="6492981" y="0"/>
                </a:lnTo>
                <a:lnTo>
                  <a:pt x="6492981" y="3536672"/>
                </a:lnTo>
                <a:lnTo>
                  <a:pt x="6496308" y="3536672"/>
                </a:lnTo>
                <a:lnTo>
                  <a:pt x="6496308" y="8904912"/>
                </a:lnTo>
                <a:lnTo>
                  <a:pt x="6492981" y="8904912"/>
                </a:lnTo>
                <a:lnTo>
                  <a:pt x="6492981" y="9245409"/>
                </a:lnTo>
                <a:lnTo>
                  <a:pt x="0" y="9245409"/>
                </a:lnTo>
                <a:lnTo>
                  <a:pt x="0" y="4503680"/>
                </a:lnTo>
                <a:lnTo>
                  <a:pt x="3636280" y="4503680"/>
                </a:lnTo>
                <a:lnTo>
                  <a:pt x="3636280" y="806309"/>
                </a:lnTo>
                <a:lnTo>
                  <a:pt x="0" y="806309"/>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Graphic 383">
            <a:extLst>
              <a:ext uri="{FF2B5EF4-FFF2-40B4-BE49-F238E27FC236}">
                <a16:creationId xmlns:a16="http://schemas.microsoft.com/office/drawing/2014/main" id="{83188073-ABFF-4C59-D8F6-7E9E8FC4F71B}"/>
              </a:ext>
            </a:extLst>
          </p:cNvPr>
          <p:cNvSpPr/>
          <p:nvPr/>
        </p:nvSpPr>
        <p:spPr>
          <a:xfrm>
            <a:off x="822115" y="6178398"/>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EE3EEAE-D4F3-FD91-A699-AB9C58093BC7}"/>
              </a:ext>
            </a:extLst>
          </p:cNvPr>
          <p:cNvGrpSpPr/>
          <p:nvPr/>
        </p:nvGrpSpPr>
        <p:grpSpPr>
          <a:xfrm>
            <a:off x="1429542" y="755374"/>
            <a:ext cx="1487826" cy="1083162"/>
            <a:chOff x="3400450" y="986392"/>
            <a:chExt cx="1487826" cy="1083162"/>
          </a:xfrm>
        </p:grpSpPr>
        <p:sp>
          <p:nvSpPr>
            <p:cNvPr id="5" name="Freeform 4">
              <a:extLst>
                <a:ext uri="{FF2B5EF4-FFF2-40B4-BE49-F238E27FC236}">
                  <a16:creationId xmlns:a16="http://schemas.microsoft.com/office/drawing/2014/main" id="{B4F64AE4-FB81-1653-E1A2-1DB1AE443E1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EE5E64-048B-ED56-72ED-3DF99AA1EE8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18002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2CBBE6C-6B0F-693C-301B-073D93D0E802}"/>
              </a:ext>
            </a:extLst>
          </p:cNvPr>
          <p:cNvSpPr>
            <a:spLocks noGrp="1"/>
          </p:cNvSpPr>
          <p:nvPr>
            <p:ph type="body" sz="quarter" idx="13"/>
          </p:nvPr>
        </p:nvSpPr>
        <p:spPr/>
        <p:txBody>
          <a:bodyPr/>
          <a:lstStyle/>
          <a:p>
            <a:r>
              <a:rPr lang="en-US" dirty="0"/>
              <a:t>01</a:t>
            </a: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p:txBody>
          <a:bodyPr/>
          <a:lstStyle/>
          <a:p>
            <a:r>
              <a:rPr lang="en-US" dirty="0"/>
              <a:t>Wissen über die </a:t>
            </a:r>
            <a:r>
              <a:rPr lang="en-US" dirty="0" err="1"/>
              <a:t>Zusammensetzung</a:t>
            </a:r>
            <a:r>
              <a:rPr lang="en-US" dirty="0"/>
              <a:t> der </a:t>
            </a:r>
            <a:r>
              <a:rPr lang="en-US" dirty="0" err="1"/>
              <a:t>Bauindustrie</a:t>
            </a:r>
            <a:r>
              <a:rPr lang="en-US" dirty="0"/>
              <a:t> </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11</a:t>
            </a:fld>
            <a:endParaRPr lang="en-US" dirty="0"/>
          </a:p>
        </p:txBody>
      </p:sp>
    </p:spTree>
    <p:extLst>
      <p:ext uri="{BB962C8B-B14F-4D97-AF65-F5344CB8AC3E}">
        <p14:creationId xmlns:p14="http://schemas.microsoft.com/office/powerpoint/2010/main" val="10135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C408AB-7555-339B-3055-61938D52AF7E}"/>
              </a:ext>
            </a:extLst>
          </p:cNvPr>
          <p:cNvSpPr>
            <a:spLocks noGrp="1"/>
          </p:cNvSpPr>
          <p:nvPr>
            <p:ph type="body" sz="quarter" idx="32"/>
          </p:nvPr>
        </p:nvSpPr>
        <p:spPr>
          <a:xfrm>
            <a:off x="538294" y="590590"/>
            <a:ext cx="6526988" cy="2618776"/>
          </a:xfrm>
        </p:spPr>
        <p:txBody>
          <a:bodyPr/>
          <a:lstStyle/>
          <a:p>
            <a:r>
              <a:rPr lang="en-US" dirty="0"/>
              <a:t>Die Zukunft der EU-Bauindustrie ist durch einen chronischen Arbeitskräftemangel gefährdet - die europäische Bauproduktion kann mit der Nachfrage nicht Schritt halten. Vor COVID-19 herrschte im Baugewerbe ein Arbeitskräftemangel. Jetzt steht die Branche vor einem noch größeren Arbeitskräftemangel, </a:t>
            </a:r>
            <a:r>
              <a:rPr lang="de-DE" dirty="0"/>
              <a:t>gerade als das Wachstum am Horizont erscheint</a:t>
            </a:r>
            <a:r>
              <a:rPr lang="en-US" dirty="0"/>
              <a:t>. </a:t>
            </a:r>
            <a:r>
              <a:rPr lang="de-DE" dirty="0"/>
              <a:t>Frauen machen nur 9 % der Arbeitskräfte in der Bauindustrie in Europa aus, </a:t>
            </a:r>
            <a:r>
              <a:rPr lang="en-US" dirty="0"/>
              <a:t>so dass ein riesiger Talentpool ungenutzt bleibt. Es wird erwartet, dass sich der Arbeitskräftemangel im Baugewerbe in der EU in Zukunft </a:t>
            </a:r>
            <a:r>
              <a:rPr lang="en-US" dirty="0" err="1"/>
              <a:t>noch</a:t>
            </a:r>
            <a:r>
              <a:rPr lang="en-US" dirty="0"/>
              <a:t> </a:t>
            </a:r>
            <a:r>
              <a:rPr lang="en-US" dirty="0" err="1"/>
              <a:t>verschlechtern</a:t>
            </a:r>
            <a:r>
              <a:rPr lang="en-US" dirty="0"/>
              <a:t> wird, da die Bevölkerung schrumpft und die Arbeitskräfte altern. Während der Pandemie ist die Zahl der Frauen im Baugewerbe noch weiter zurückgegangen, heißt es in dem Forschungsartikel. </a:t>
            </a:r>
          </a:p>
          <a:p>
            <a:endParaRPr lang="en-US" dirty="0"/>
          </a:p>
          <a:p>
            <a:r>
              <a:rPr lang="en-US" dirty="0"/>
              <a:t>Das EU-Baugewerbe muss mehr Frauen beschäftigen, wenn es eine nachhaltige Zukunft haben soll. Deshalb </a:t>
            </a:r>
            <a:r>
              <a:rPr lang="en-US" dirty="0" err="1"/>
              <a:t>stellen</a:t>
            </a:r>
            <a:r>
              <a:rPr lang="en-US" dirty="0"/>
              <a:t> </a:t>
            </a:r>
            <a:r>
              <a:rPr lang="en-US" dirty="0" err="1"/>
              <a:t>wir</a:t>
            </a:r>
            <a:r>
              <a:rPr lang="en-US" dirty="0"/>
              <a:t> </a:t>
            </a:r>
            <a:r>
              <a:rPr lang="en-US" dirty="0" err="1"/>
              <a:t>unser</a:t>
            </a:r>
            <a:r>
              <a:rPr lang="en-US" dirty="0"/>
              <a:t> Projekt vor.</a:t>
            </a:r>
          </a:p>
          <a:p>
            <a:endParaRPr lang="en-US" dirty="0"/>
          </a:p>
        </p:txBody>
      </p:sp>
      <p:sp>
        <p:nvSpPr>
          <p:cNvPr id="5" name="Text Placeholder 4">
            <a:extLst>
              <a:ext uri="{FF2B5EF4-FFF2-40B4-BE49-F238E27FC236}">
                <a16:creationId xmlns:a16="http://schemas.microsoft.com/office/drawing/2014/main" id="{A2AE1554-5B49-C388-BEA7-1688543B5A57}"/>
              </a:ext>
            </a:extLst>
          </p:cNvPr>
          <p:cNvSpPr>
            <a:spLocks noGrp="1"/>
          </p:cNvSpPr>
          <p:nvPr>
            <p:ph type="body" sz="quarter" idx="13"/>
          </p:nvPr>
        </p:nvSpPr>
        <p:spPr>
          <a:xfrm>
            <a:off x="3779837" y="6541477"/>
            <a:ext cx="3286605" cy="2379369"/>
          </a:xfrm>
        </p:spPr>
        <p:txBody>
          <a:bodyPr>
            <a:noAutofit/>
          </a:bodyPr>
          <a:lstStyle/>
          <a:p>
            <a:r>
              <a:rPr lang="en-US" dirty="0"/>
              <a:t>"Obwohl 83 % der Führungskräfte im Bausektor der Meinung sind, dass ihre Branche unter einem Fachkräftemangel leidet, wird nur wenig getan, um eine </a:t>
            </a:r>
            <a:r>
              <a:rPr lang="en-US" dirty="0" err="1"/>
              <a:t>vielfältigere</a:t>
            </a:r>
            <a:r>
              <a:rPr lang="en-US" dirty="0"/>
              <a:t> </a:t>
            </a:r>
            <a:r>
              <a:rPr lang="en-US" dirty="0" err="1"/>
              <a:t>Arbeitskraft</a:t>
            </a:r>
            <a:r>
              <a:rPr lang="en-US" dirty="0"/>
              <a:t> zu fördern und damit den verfügbaren Talentpool zu erweitern.”</a:t>
            </a:r>
            <a:r>
              <a:rPr lang="en-US" baseline="30000" dirty="0"/>
              <a:t>1</a:t>
            </a:r>
          </a:p>
        </p:txBody>
      </p:sp>
      <p:sp>
        <p:nvSpPr>
          <p:cNvPr id="3" name="Slide Number Placeholder 2">
            <a:extLst>
              <a:ext uri="{FF2B5EF4-FFF2-40B4-BE49-F238E27FC236}">
                <a16:creationId xmlns:a16="http://schemas.microsoft.com/office/drawing/2014/main" id="{11D743D5-A545-C5EC-386D-B3248B979E89}"/>
              </a:ext>
            </a:extLst>
          </p:cNvPr>
          <p:cNvSpPr>
            <a:spLocks noGrp="1"/>
          </p:cNvSpPr>
          <p:nvPr>
            <p:ph type="sldNum" sz="quarter" idx="4"/>
          </p:nvPr>
        </p:nvSpPr>
        <p:spPr/>
        <p:txBody>
          <a:bodyPr/>
          <a:lstStyle/>
          <a:p>
            <a:fld id="{CB2079F2-58AF-ED44-82D7-E04B2F6FD686}" type="slidenum">
              <a:rPr lang="en-US" smtClean="0"/>
              <a:t>12</a:t>
            </a:fld>
            <a:endParaRPr lang="en-US" dirty="0"/>
          </a:p>
        </p:txBody>
      </p:sp>
      <p:grpSp>
        <p:nvGrpSpPr>
          <p:cNvPr id="11" name="Group 10">
            <a:extLst>
              <a:ext uri="{FF2B5EF4-FFF2-40B4-BE49-F238E27FC236}">
                <a16:creationId xmlns:a16="http://schemas.microsoft.com/office/drawing/2014/main" id="{1B2A2347-FF4C-1A4D-2FF7-D48AB5F67CF4}"/>
              </a:ext>
            </a:extLst>
          </p:cNvPr>
          <p:cNvGrpSpPr/>
          <p:nvPr/>
        </p:nvGrpSpPr>
        <p:grpSpPr>
          <a:xfrm>
            <a:off x="4377379" y="9103726"/>
            <a:ext cx="1487826" cy="1083162"/>
            <a:chOff x="3400450" y="986392"/>
            <a:chExt cx="1487826" cy="1083162"/>
          </a:xfrm>
        </p:grpSpPr>
        <p:sp>
          <p:nvSpPr>
            <p:cNvPr id="12" name="Freeform 11">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9" name="Picture Placeholder 18">
            <a:extLst>
              <a:ext uri="{FF2B5EF4-FFF2-40B4-BE49-F238E27FC236}">
                <a16:creationId xmlns:a16="http://schemas.microsoft.com/office/drawing/2014/main" id="{9C79B4B0-98FD-3157-17EC-F9C64B135351}"/>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rot="10800000" flipV="1">
            <a:off x="3137897" y="3381498"/>
            <a:ext cx="3966791" cy="2987845"/>
          </a:xfrm>
        </p:spPr>
      </p:pic>
      <p:sp>
        <p:nvSpPr>
          <p:cNvPr id="2" name="Rectangle 1">
            <a:extLst>
              <a:ext uri="{FF2B5EF4-FFF2-40B4-BE49-F238E27FC236}">
                <a16:creationId xmlns:a16="http://schemas.microsoft.com/office/drawing/2014/main" id="{56ED9313-B164-EABA-1875-FD85F051F7D5}"/>
              </a:ext>
            </a:extLst>
          </p:cNvPr>
          <p:cNvSpPr/>
          <p:nvPr/>
        </p:nvSpPr>
        <p:spPr>
          <a:xfrm>
            <a:off x="3089646" y="3381498"/>
            <a:ext cx="3966792" cy="298784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F972F297-874A-1B94-801A-577BCF70BA15}"/>
              </a:ext>
            </a:extLst>
          </p:cNvPr>
          <p:cNvSpPr txBox="1">
            <a:spLocks/>
          </p:cNvSpPr>
          <p:nvPr/>
        </p:nvSpPr>
        <p:spPr>
          <a:xfrm>
            <a:off x="717452" y="9797143"/>
            <a:ext cx="3539927" cy="91030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latin typeface="Calibri" panose="020F0502020204030204" pitchFamily="34" charset="0"/>
                <a:ea typeface="Calibri" panose="020F0502020204030204" pitchFamily="34" charset="0"/>
                <a:cs typeface="Times New Roman" panose="02020603050405020304" pitchFamily="18" charset="0"/>
              </a:rPr>
              <a:t>1 </a:t>
            </a:r>
            <a:r>
              <a:rPr lang="en-IE" sz="900">
                <a:effectLst/>
                <a:latin typeface="Calibri" panose="020F0502020204030204" pitchFamily="34" charset="0"/>
                <a:ea typeface="Calibri" panose="020F0502020204030204" pitchFamily="34" charset="0"/>
                <a:cs typeface="Times New Roman" panose="02020603050405020304" pitchFamily="18" charset="0"/>
              </a:rPr>
              <a:t>Förderung der Nachfrage nach qualifizierten Arbeitskräften im Baugewerbe. Europäische Kommission (November 2022)</a:t>
            </a:r>
          </a:p>
          <a:p>
            <a:r>
              <a:rPr lang="en-IE" sz="900" b="1">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https://build-up.ec.europa.eu/en/resources-and-tools/articles/overview-article-fostering-demand-skilled-labour-force-construction. </a:t>
            </a:r>
            <a:r>
              <a:rPr lang="en-IE" sz="900">
                <a:effectLst/>
                <a:latin typeface="Calibri" panose="020F0502020204030204" pitchFamily="34" charset="0"/>
                <a:ea typeface="Calibri" panose="020F0502020204030204" pitchFamily="34" charset="0"/>
                <a:cs typeface="Times New Roman" panose="02020603050405020304" pitchFamily="18" charset="0"/>
              </a:rPr>
              <a:t>Abgerufen im Mai 2023</a:t>
            </a:r>
            <a:endParaRPr lang="en-LB" sz="9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311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0D33F0-900A-F4DC-81E7-7357C697C6E0}"/>
              </a:ext>
            </a:extLst>
          </p:cNvPr>
          <p:cNvSpPr/>
          <p:nvPr/>
        </p:nvSpPr>
        <p:spPr>
          <a:xfrm>
            <a:off x="-41951" y="0"/>
            <a:ext cx="5269125"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540059"/>
            <a:ext cx="3801849" cy="2130367"/>
          </a:xfrm>
        </p:spPr>
        <p:txBody>
          <a:bodyPr>
            <a:noAutofit/>
          </a:bodyPr>
          <a:lstStyle/>
          <a:p>
            <a:r>
              <a:rPr lang="en-US" dirty="0"/>
              <a:t>FEMCON hat es sich zur Aufgabe gemacht, innovative Berufsbildungs- und Ausbildungsinstrumente zu entwickeln, um Frauen, die </a:t>
            </a:r>
            <a:r>
              <a:rPr lang="en-US" dirty="0" err="1"/>
              <a:t>im</a:t>
            </a:r>
            <a:r>
              <a:rPr lang="en-US" dirty="0"/>
              <a:t> </a:t>
            </a:r>
            <a:r>
              <a:rPr lang="en-US" dirty="0" err="1"/>
              <a:t>Bau</a:t>
            </a:r>
            <a:r>
              <a:rPr lang="en-US" dirty="0"/>
              <a:t> arbeiten oder eine Karriere in Erwägung ziehen, dabei zu helfen, sichtbare Positionen in der </a:t>
            </a:r>
            <a:r>
              <a:rPr lang="en-US" dirty="0" err="1"/>
              <a:t>Industrie</a:t>
            </a:r>
            <a:r>
              <a:rPr lang="en-US" dirty="0"/>
              <a:t> zu erreichen. Ziel des Projekts ist es, die </a:t>
            </a:r>
            <a:r>
              <a:rPr lang="en-US" dirty="0" err="1"/>
              <a:t>Industrie</a:t>
            </a:r>
            <a:r>
              <a:rPr lang="en-US" dirty="0"/>
              <a:t> für Frauen attraktiver zu machen, so dass sich mehr Frauen für diesen Sektor entscheiden, die Voraussetzungen für einen positiven Wandel zu schaffen und die geschlechtsspezifischen Perspektiven und die Lebensqualität in dem von Männern dominierten Sektor zu verbessern.</a:t>
            </a:r>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13</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4601482"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7" name="Picture Placeholder 6">
            <a:extLst>
              <a:ext uri="{FF2B5EF4-FFF2-40B4-BE49-F238E27FC236}">
                <a16:creationId xmlns:a16="http://schemas.microsoft.com/office/drawing/2014/main" id="{90AEEA06-0D95-C22A-99CA-2DB641CA8A9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1952" y="4939429"/>
            <a:ext cx="6476465" cy="5218044"/>
          </a:xfrm>
        </p:spPr>
      </p:pic>
      <p:sp>
        <p:nvSpPr>
          <p:cNvPr id="2" name="Freeform 1">
            <a:extLst>
              <a:ext uri="{FF2B5EF4-FFF2-40B4-BE49-F238E27FC236}">
                <a16:creationId xmlns:a16="http://schemas.microsoft.com/office/drawing/2014/main" id="{E7B3D0F0-7116-EC7A-FBAC-D1A3BEEB764A}"/>
              </a:ext>
            </a:extLst>
          </p:cNvPr>
          <p:cNvSpPr/>
          <p:nvPr/>
        </p:nvSpPr>
        <p:spPr>
          <a:xfrm>
            <a:off x="-41952" y="4940269"/>
            <a:ext cx="6476465" cy="521804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3668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A7666B-DB2B-0BE5-9E32-F771E9FC2460}"/>
              </a:ext>
            </a:extLst>
          </p:cNvPr>
          <p:cNvSpPr>
            <a:spLocks noGrp="1"/>
          </p:cNvSpPr>
          <p:nvPr>
            <p:ph type="body" sz="quarter" idx="32"/>
          </p:nvPr>
        </p:nvSpPr>
        <p:spPr>
          <a:xfrm>
            <a:off x="559613" y="1864992"/>
            <a:ext cx="6526988" cy="6968112"/>
          </a:xfrm>
        </p:spPr>
        <p:txBody>
          <a:bodyPr/>
          <a:lstStyle/>
          <a:p>
            <a:r>
              <a:rPr lang="en-GB" dirty="0"/>
              <a:t>Der </a:t>
            </a:r>
            <a:r>
              <a:rPr lang="en-GB" dirty="0" err="1"/>
              <a:t>Bausektor</a:t>
            </a:r>
            <a:r>
              <a:rPr lang="en-GB" dirty="0"/>
              <a:t> </a:t>
            </a:r>
            <a:r>
              <a:rPr lang="en-GB" dirty="0" err="1"/>
              <a:t>wurde</a:t>
            </a:r>
            <a:r>
              <a:rPr lang="en-GB" dirty="0"/>
              <a:t> </a:t>
            </a:r>
            <a:r>
              <a:rPr lang="en-GB" dirty="0" err="1"/>
              <a:t>im</a:t>
            </a:r>
            <a:r>
              <a:rPr lang="en-GB" dirty="0"/>
              <a:t> </a:t>
            </a:r>
            <a:r>
              <a:rPr lang="en-GB" dirty="0" err="1"/>
              <a:t>Jahr</a:t>
            </a:r>
            <a:r>
              <a:rPr lang="en-GB" dirty="0"/>
              <a:t> 2022 von </a:t>
            </a:r>
            <a:r>
              <a:rPr lang="en-GB" dirty="0" err="1"/>
              <a:t>globalen</a:t>
            </a:r>
            <a:r>
              <a:rPr lang="en-GB" dirty="0"/>
              <a:t> </a:t>
            </a:r>
            <a:r>
              <a:rPr lang="en-GB" dirty="0" err="1"/>
              <a:t>Ereignissen</a:t>
            </a:r>
            <a:r>
              <a:rPr lang="en-GB" dirty="0"/>
              <a:t> </a:t>
            </a:r>
            <a:r>
              <a:rPr lang="en-GB" dirty="0" err="1"/>
              <a:t>beeinflusst</a:t>
            </a:r>
            <a:r>
              <a:rPr lang="en-GB" dirty="0"/>
              <a:t>: </a:t>
            </a:r>
            <a:r>
              <a:rPr lang="en-GB" dirty="0" err="1"/>
              <a:t>Einerseits</a:t>
            </a:r>
            <a:r>
              <a:rPr lang="en-GB" dirty="0"/>
              <a:t> hat der Krieg in der Ukraine </a:t>
            </a:r>
            <a:r>
              <a:rPr lang="en-GB" dirty="0" err="1"/>
              <a:t>ganz</a:t>
            </a:r>
            <a:r>
              <a:rPr lang="en-GB" dirty="0"/>
              <a:t> Europa in </a:t>
            </a:r>
            <a:r>
              <a:rPr lang="en-GB" dirty="0" err="1"/>
              <a:t>beeinflusst</a:t>
            </a:r>
            <a:r>
              <a:rPr lang="en-GB" dirty="0"/>
              <a:t>, </a:t>
            </a:r>
            <a:r>
              <a:rPr lang="en-GB" dirty="0" err="1"/>
              <a:t>andererseits</a:t>
            </a:r>
            <a:r>
              <a:rPr lang="en-GB" dirty="0"/>
              <a:t> </a:t>
            </a:r>
            <a:r>
              <a:rPr lang="en-GB" dirty="0" err="1"/>
              <a:t>haben</a:t>
            </a:r>
            <a:r>
              <a:rPr lang="en-GB" dirty="0"/>
              <a:t> die </a:t>
            </a:r>
            <a:r>
              <a:rPr lang="en-GB" dirty="0" err="1"/>
              <a:t>Folgen</a:t>
            </a:r>
            <a:r>
              <a:rPr lang="en-GB" dirty="0"/>
              <a:t> der </a:t>
            </a:r>
            <a:r>
              <a:rPr lang="en-GB" dirty="0" err="1"/>
              <a:t>globalen</a:t>
            </a:r>
            <a:r>
              <a:rPr lang="en-GB" dirty="0"/>
              <a:t> </a:t>
            </a:r>
            <a:r>
              <a:rPr lang="en-GB" dirty="0" err="1"/>
              <a:t>Pandemie</a:t>
            </a:r>
            <a:r>
              <a:rPr lang="en-GB" dirty="0"/>
              <a:t> und das </a:t>
            </a:r>
            <a:r>
              <a:rPr lang="en-GB" dirty="0" err="1"/>
              <a:t>Erbe</a:t>
            </a:r>
            <a:r>
              <a:rPr lang="en-GB" dirty="0"/>
              <a:t> von Covid-19 alle </a:t>
            </a:r>
            <a:r>
              <a:rPr lang="en-GB" dirty="0" err="1"/>
              <a:t>Bereiche</a:t>
            </a:r>
            <a:r>
              <a:rPr lang="en-GB" dirty="0"/>
              <a:t> des </a:t>
            </a:r>
            <a:r>
              <a:rPr lang="en-GB" dirty="0" err="1"/>
              <a:t>sozialen</a:t>
            </a:r>
            <a:r>
              <a:rPr lang="en-GB" dirty="0"/>
              <a:t> und </a:t>
            </a:r>
            <a:r>
              <a:rPr lang="en-GB" dirty="0" err="1"/>
              <a:t>wirtschaftlichen</a:t>
            </a:r>
            <a:r>
              <a:rPr lang="en-GB" dirty="0"/>
              <a:t> Lebens </a:t>
            </a:r>
            <a:r>
              <a:rPr lang="en-GB" dirty="0" err="1"/>
              <a:t>beeinträchtigt</a:t>
            </a:r>
            <a:r>
              <a:rPr lang="en-GB" dirty="0"/>
              <a:t>.  Die </a:t>
            </a:r>
            <a:r>
              <a:rPr lang="en-GB" dirty="0" err="1"/>
              <a:t>anhaltenden</a:t>
            </a:r>
            <a:r>
              <a:rPr lang="en-GB" dirty="0"/>
              <a:t> </a:t>
            </a:r>
            <a:r>
              <a:rPr lang="en-GB" dirty="0" err="1"/>
              <a:t>Auswirkungen</a:t>
            </a:r>
            <a:r>
              <a:rPr lang="en-GB" dirty="0"/>
              <a:t> </a:t>
            </a:r>
            <a:r>
              <a:rPr lang="en-GB" dirty="0" err="1"/>
              <a:t>zeigen</a:t>
            </a:r>
            <a:r>
              <a:rPr lang="en-GB" dirty="0"/>
              <a:t> </a:t>
            </a:r>
            <a:r>
              <a:rPr lang="en-GB" dirty="0" err="1"/>
              <a:t>sich</a:t>
            </a:r>
            <a:r>
              <a:rPr lang="en-GB" dirty="0"/>
              <a:t> in der </a:t>
            </a:r>
            <a:r>
              <a:rPr lang="en-GB" dirty="0" err="1"/>
              <a:t>Preisinflation</a:t>
            </a:r>
            <a:r>
              <a:rPr lang="en-GB" dirty="0"/>
              <a:t>, die </a:t>
            </a:r>
            <a:r>
              <a:rPr lang="en-GB" dirty="0" err="1"/>
              <a:t>sich</a:t>
            </a:r>
            <a:r>
              <a:rPr lang="en-GB" dirty="0"/>
              <a:t> </a:t>
            </a:r>
            <a:r>
              <a:rPr lang="en-GB" dirty="0" err="1"/>
              <a:t>durch</a:t>
            </a:r>
            <a:r>
              <a:rPr lang="en-GB" dirty="0"/>
              <a:t> </a:t>
            </a:r>
            <a:r>
              <a:rPr lang="en-GB" dirty="0" err="1"/>
              <a:t>steigende</a:t>
            </a:r>
            <a:r>
              <a:rPr lang="en-GB" dirty="0"/>
              <a:t> Material- und </a:t>
            </a:r>
            <a:r>
              <a:rPr lang="en-GB" dirty="0" err="1"/>
              <a:t>Energiepreise</a:t>
            </a:r>
            <a:r>
              <a:rPr lang="en-GB" dirty="0"/>
              <a:t> </a:t>
            </a:r>
            <a:r>
              <a:rPr lang="en-GB" dirty="0" err="1"/>
              <a:t>direkt</a:t>
            </a:r>
            <a:r>
              <a:rPr lang="en-GB" dirty="0"/>
              <a:t> auf den </a:t>
            </a:r>
            <a:r>
              <a:rPr lang="en-GB" dirty="0" err="1"/>
              <a:t>Bausektor</a:t>
            </a:r>
            <a:r>
              <a:rPr lang="en-GB" dirty="0"/>
              <a:t> </a:t>
            </a:r>
            <a:r>
              <a:rPr lang="en-GB" dirty="0" err="1"/>
              <a:t>auswirkt</a:t>
            </a:r>
            <a:r>
              <a:rPr lang="en-GB" dirty="0"/>
              <a:t>.</a:t>
            </a:r>
          </a:p>
          <a:p>
            <a:r>
              <a:rPr lang="en-GB" dirty="0"/>
              <a:t> </a:t>
            </a:r>
          </a:p>
          <a:p>
            <a:r>
              <a:rPr lang="en-GB" dirty="0"/>
              <a:t>Der </a:t>
            </a:r>
            <a:r>
              <a:rPr lang="en-GB" dirty="0" err="1"/>
              <a:t>Bausektor</a:t>
            </a:r>
            <a:r>
              <a:rPr lang="en-GB" dirty="0"/>
              <a:t> </a:t>
            </a:r>
            <a:r>
              <a:rPr lang="en-GB" dirty="0" err="1"/>
              <a:t>befindet</a:t>
            </a:r>
            <a:r>
              <a:rPr lang="en-GB" dirty="0"/>
              <a:t> </a:t>
            </a:r>
            <a:r>
              <a:rPr lang="en-GB" dirty="0" err="1"/>
              <a:t>sich</a:t>
            </a:r>
            <a:r>
              <a:rPr lang="en-GB" dirty="0"/>
              <a:t> </a:t>
            </a:r>
            <a:r>
              <a:rPr lang="en-GB" dirty="0" err="1"/>
              <a:t>derzeit</a:t>
            </a:r>
            <a:r>
              <a:rPr lang="en-GB" dirty="0"/>
              <a:t> in </a:t>
            </a:r>
            <a:r>
              <a:rPr lang="en-GB" dirty="0" err="1"/>
              <a:t>einer</a:t>
            </a:r>
            <a:r>
              <a:rPr lang="en-GB" dirty="0"/>
              <a:t> Phase der Stagnation, was das </a:t>
            </a:r>
            <a:r>
              <a:rPr lang="en-GB" dirty="0" err="1"/>
              <a:t>Wachstum</a:t>
            </a:r>
            <a:r>
              <a:rPr lang="en-GB" dirty="0"/>
              <a:t> </a:t>
            </a:r>
            <a:r>
              <a:rPr lang="en-GB" dirty="0" err="1"/>
              <a:t>betrifft</a:t>
            </a:r>
            <a:r>
              <a:rPr lang="en-GB" dirty="0"/>
              <a:t>, </a:t>
            </a:r>
            <a:r>
              <a:rPr lang="en-GB" dirty="0" err="1"/>
              <a:t>hält</a:t>
            </a:r>
            <a:r>
              <a:rPr lang="en-GB" dirty="0"/>
              <a:t> </a:t>
            </a:r>
            <a:r>
              <a:rPr lang="en-GB" dirty="0" err="1"/>
              <a:t>aber</a:t>
            </a:r>
            <a:r>
              <a:rPr lang="en-GB" dirty="0"/>
              <a:t> </a:t>
            </a:r>
            <a:r>
              <a:rPr lang="en-GB" dirty="0" err="1"/>
              <a:t>nach</a:t>
            </a:r>
            <a:r>
              <a:rPr lang="en-GB" dirty="0"/>
              <a:t> der Inflation und der COVID-19-Krise </a:t>
            </a:r>
            <a:r>
              <a:rPr lang="en-GB" dirty="0" err="1"/>
              <a:t>ein</a:t>
            </a:r>
            <a:r>
              <a:rPr lang="en-GB" dirty="0"/>
              <a:t> </a:t>
            </a:r>
            <a:r>
              <a:rPr lang="en-GB" dirty="0" err="1"/>
              <a:t>gutes</a:t>
            </a:r>
            <a:r>
              <a:rPr lang="en-GB" dirty="0"/>
              <a:t> </a:t>
            </a:r>
            <a:r>
              <a:rPr lang="en-GB" dirty="0" err="1"/>
              <a:t>Produktionsniveau</a:t>
            </a:r>
            <a:r>
              <a:rPr lang="en-GB" dirty="0"/>
              <a:t> </a:t>
            </a:r>
            <a:r>
              <a:rPr lang="en-GB" dirty="0" err="1"/>
              <a:t>aufrecht</a:t>
            </a:r>
            <a:r>
              <a:rPr lang="en-GB" dirty="0"/>
              <a:t> und </a:t>
            </a:r>
            <a:r>
              <a:rPr lang="en-GB" dirty="0" err="1"/>
              <a:t>schließt</a:t>
            </a:r>
            <a:r>
              <a:rPr lang="en-GB" dirty="0"/>
              <a:t> das </a:t>
            </a:r>
            <a:r>
              <a:rPr lang="en-GB" dirty="0" err="1"/>
              <a:t>Jahr</a:t>
            </a:r>
            <a:r>
              <a:rPr lang="en-GB" dirty="0"/>
              <a:t> 2022 </a:t>
            </a:r>
            <a:r>
              <a:rPr lang="en-GB" dirty="0" err="1"/>
              <a:t>mit</a:t>
            </a:r>
            <a:r>
              <a:rPr lang="en-GB" dirty="0"/>
              <a:t> </a:t>
            </a:r>
            <a:r>
              <a:rPr lang="en-GB" dirty="0" err="1"/>
              <a:t>einem</a:t>
            </a:r>
            <a:r>
              <a:rPr lang="en-GB" dirty="0"/>
              <a:t> </a:t>
            </a:r>
            <a:r>
              <a:rPr lang="en-GB" dirty="0" err="1"/>
              <a:t>Wachstum</a:t>
            </a:r>
            <a:r>
              <a:rPr lang="en-GB" dirty="0"/>
              <a:t> von 3 % ab, was </a:t>
            </a:r>
            <a:r>
              <a:rPr lang="en-GB" dirty="0" err="1"/>
              <a:t>mit</a:t>
            </a:r>
            <a:r>
              <a:rPr lang="en-GB" dirty="0"/>
              <a:t> den </a:t>
            </a:r>
            <a:r>
              <a:rPr lang="en-GB" dirty="0" err="1"/>
              <a:t>Prognosen</a:t>
            </a:r>
            <a:r>
              <a:rPr lang="en-GB" dirty="0"/>
              <a:t> von Eurconstruct</a:t>
            </a:r>
            <a:r>
              <a:rPr lang="en-GB" baseline="30000" dirty="0"/>
              <a:t>2</a:t>
            </a:r>
            <a:r>
              <a:rPr lang="en-GB" dirty="0"/>
              <a:t> </a:t>
            </a:r>
            <a:r>
              <a:rPr lang="en-GB" dirty="0" err="1"/>
              <a:t>übereinstimmt</a:t>
            </a:r>
            <a:r>
              <a:rPr lang="en-GB" dirty="0"/>
              <a:t>, die für 2022 </a:t>
            </a:r>
            <a:r>
              <a:rPr lang="en-GB" dirty="0" err="1"/>
              <a:t>ein</a:t>
            </a:r>
            <a:r>
              <a:rPr lang="en-GB" dirty="0"/>
              <a:t> </a:t>
            </a:r>
            <a:r>
              <a:rPr lang="en-GB" dirty="0" err="1"/>
              <a:t>Wachstum</a:t>
            </a:r>
            <a:r>
              <a:rPr lang="en-GB" dirty="0"/>
              <a:t> von 3,6 % </a:t>
            </a:r>
            <a:r>
              <a:rPr lang="en-GB" dirty="0" err="1"/>
              <a:t>vorhergesagt</a:t>
            </a:r>
            <a:r>
              <a:rPr lang="en-GB" dirty="0"/>
              <a:t> </a:t>
            </a:r>
            <a:r>
              <a:rPr lang="en-GB" dirty="0" err="1"/>
              <a:t>haben</a:t>
            </a:r>
            <a:r>
              <a:rPr lang="en-GB" dirty="0"/>
              <a:t>. </a:t>
            </a:r>
            <a:r>
              <a:rPr lang="en-GB" dirty="0" err="1"/>
              <a:t>Dennoch</a:t>
            </a:r>
            <a:r>
              <a:rPr lang="en-GB" dirty="0"/>
              <a:t> </a:t>
            </a:r>
            <a:r>
              <a:rPr lang="en-GB" dirty="0" err="1"/>
              <a:t>wird</a:t>
            </a:r>
            <a:r>
              <a:rPr lang="en-GB" dirty="0"/>
              <a:t> </a:t>
            </a:r>
            <a:r>
              <a:rPr lang="en-GB" dirty="0" err="1"/>
              <a:t>sich</a:t>
            </a:r>
            <a:r>
              <a:rPr lang="en-GB" dirty="0"/>
              <a:t> die </a:t>
            </a:r>
            <a:r>
              <a:rPr lang="en-GB" dirty="0" err="1"/>
              <a:t>derzeitige</a:t>
            </a:r>
            <a:r>
              <a:rPr lang="en-GB" dirty="0"/>
              <a:t> Situation in Europa </a:t>
            </a:r>
            <a:r>
              <a:rPr lang="en-GB" dirty="0" err="1"/>
              <a:t>direkt</a:t>
            </a:r>
            <a:r>
              <a:rPr lang="en-GB" dirty="0"/>
              <a:t> auf den </a:t>
            </a:r>
            <a:r>
              <a:rPr lang="en-GB" dirty="0" err="1"/>
              <a:t>Bausektor</a:t>
            </a:r>
            <a:r>
              <a:rPr lang="en-GB" dirty="0"/>
              <a:t> </a:t>
            </a:r>
            <a:r>
              <a:rPr lang="en-GB" dirty="0" err="1"/>
              <a:t>auswirken</a:t>
            </a:r>
            <a:r>
              <a:rPr lang="en-GB" dirty="0"/>
              <a:t>, </a:t>
            </a:r>
            <a:r>
              <a:rPr lang="en-GB" dirty="0" err="1"/>
              <a:t>denn</a:t>
            </a:r>
            <a:r>
              <a:rPr lang="en-GB" dirty="0"/>
              <a:t> es </a:t>
            </a:r>
            <a:r>
              <a:rPr lang="en-GB" dirty="0" err="1"/>
              <a:t>wird</a:t>
            </a:r>
            <a:r>
              <a:rPr lang="en-GB" dirty="0"/>
              <a:t> </a:t>
            </a:r>
            <a:r>
              <a:rPr lang="en-GB" dirty="0" err="1"/>
              <a:t>erwartet</a:t>
            </a:r>
            <a:r>
              <a:rPr lang="en-GB" dirty="0"/>
              <a:t>, </a:t>
            </a:r>
            <a:r>
              <a:rPr lang="en-GB" dirty="0" err="1"/>
              <a:t>dass</a:t>
            </a:r>
            <a:r>
              <a:rPr lang="en-GB" dirty="0"/>
              <a:t> der Sektor um </a:t>
            </a:r>
            <a:r>
              <a:rPr lang="en-GB" dirty="0" err="1"/>
              <a:t>weitere</a:t>
            </a:r>
            <a:r>
              <a:rPr lang="en-GB" dirty="0"/>
              <a:t> 0,2 % </a:t>
            </a:r>
            <a:r>
              <a:rPr lang="en-GB" dirty="0" err="1"/>
              <a:t>stagnieren</a:t>
            </a:r>
            <a:r>
              <a:rPr lang="en-GB" dirty="0"/>
              <a:t> </a:t>
            </a:r>
            <a:r>
              <a:rPr lang="en-GB" dirty="0" err="1"/>
              <a:t>wird</a:t>
            </a:r>
            <a:r>
              <a:rPr lang="en-GB" dirty="0"/>
              <a:t>, und die </a:t>
            </a:r>
            <a:r>
              <a:rPr lang="en-GB" dirty="0" err="1"/>
              <a:t>Prognosen</a:t>
            </a:r>
            <a:r>
              <a:rPr lang="en-GB" dirty="0"/>
              <a:t> für 2024 </a:t>
            </a:r>
            <a:r>
              <a:rPr lang="en-GB" dirty="0" err="1"/>
              <a:t>sagen</a:t>
            </a:r>
            <a:r>
              <a:rPr lang="en-GB" dirty="0"/>
              <a:t> </a:t>
            </a:r>
            <a:r>
              <a:rPr lang="en-GB" dirty="0" err="1"/>
              <a:t>eine</a:t>
            </a:r>
            <a:r>
              <a:rPr lang="en-GB" dirty="0"/>
              <a:t> </a:t>
            </a:r>
            <a:r>
              <a:rPr lang="en-GB" dirty="0" err="1"/>
              <a:t>weitere</a:t>
            </a:r>
            <a:r>
              <a:rPr lang="en-GB" dirty="0"/>
              <a:t> Stagnation des </a:t>
            </a:r>
            <a:r>
              <a:rPr lang="en-GB" dirty="0" err="1"/>
              <a:t>Sektors</a:t>
            </a:r>
            <a:r>
              <a:rPr lang="en-GB" dirty="0"/>
              <a:t> </a:t>
            </a:r>
            <a:r>
              <a:rPr lang="en-GB" dirty="0" err="1"/>
              <a:t>voraus</a:t>
            </a:r>
            <a:r>
              <a:rPr lang="en-GB" dirty="0"/>
              <a:t>.</a:t>
            </a:r>
          </a:p>
          <a:p>
            <a:r>
              <a:rPr lang="en-GB" dirty="0"/>
              <a:t> </a:t>
            </a:r>
          </a:p>
          <a:p>
            <a:r>
              <a:rPr lang="en-GB" dirty="0" err="1"/>
              <a:t>Betrachtet</a:t>
            </a:r>
            <a:r>
              <a:rPr lang="en-GB" dirty="0"/>
              <a:t> man die </a:t>
            </a:r>
            <a:r>
              <a:rPr lang="en-GB" dirty="0" err="1"/>
              <a:t>Teilsektoren</a:t>
            </a:r>
            <a:r>
              <a:rPr lang="en-GB" dirty="0"/>
              <a:t> des </a:t>
            </a:r>
            <a:r>
              <a:rPr lang="en-GB" dirty="0" err="1"/>
              <a:t>Baus</a:t>
            </a:r>
            <a:r>
              <a:rPr lang="en-GB" dirty="0"/>
              <a:t>, so hat der </a:t>
            </a:r>
            <a:r>
              <a:rPr lang="en-GB" dirty="0" err="1"/>
              <a:t>Neubau</a:t>
            </a:r>
            <a:r>
              <a:rPr lang="en-GB" dirty="0"/>
              <a:t> die </a:t>
            </a:r>
            <a:r>
              <a:rPr lang="en-GB" dirty="0" err="1"/>
              <a:t>schlechtesten</a:t>
            </a:r>
            <a:r>
              <a:rPr lang="en-GB" dirty="0"/>
              <a:t> </a:t>
            </a:r>
            <a:r>
              <a:rPr lang="en-GB" dirty="0" err="1"/>
              <a:t>Prognosen</a:t>
            </a:r>
            <a:r>
              <a:rPr lang="en-GB" dirty="0"/>
              <a:t>. </a:t>
            </a:r>
            <a:r>
              <a:rPr lang="en-GB" dirty="0" err="1"/>
              <a:t>Im</a:t>
            </a:r>
            <a:r>
              <a:rPr lang="en-GB" dirty="0"/>
              <a:t> </a:t>
            </a:r>
            <a:r>
              <a:rPr lang="en-GB" dirty="0" err="1"/>
              <a:t>Wohnungsbau</a:t>
            </a:r>
            <a:r>
              <a:rPr lang="en-GB" dirty="0"/>
              <a:t> </a:t>
            </a:r>
            <a:r>
              <a:rPr lang="en-GB" dirty="0" err="1"/>
              <a:t>führt</a:t>
            </a:r>
            <a:r>
              <a:rPr lang="en-GB" dirty="0"/>
              <a:t> der </a:t>
            </a:r>
            <a:r>
              <a:rPr lang="en-GB" dirty="0" err="1"/>
              <a:t>Überbestand</a:t>
            </a:r>
            <a:r>
              <a:rPr lang="en-GB" dirty="0"/>
              <a:t> in </a:t>
            </a:r>
            <a:r>
              <a:rPr lang="en-GB" dirty="0" err="1"/>
              <a:t>einigen</a:t>
            </a:r>
            <a:r>
              <a:rPr lang="en-GB" dirty="0"/>
              <a:t> EU-</a:t>
            </a:r>
            <a:r>
              <a:rPr lang="en-GB" dirty="0" err="1"/>
              <a:t>Ländern</a:t>
            </a:r>
            <a:r>
              <a:rPr lang="en-GB" dirty="0"/>
              <a:t> </a:t>
            </a:r>
            <a:r>
              <a:rPr lang="en-GB" dirty="0" err="1"/>
              <a:t>aufgrund</a:t>
            </a:r>
            <a:r>
              <a:rPr lang="en-GB" dirty="0"/>
              <a:t> </a:t>
            </a:r>
            <a:r>
              <a:rPr lang="en-GB" dirty="0" err="1"/>
              <a:t>mangelnder</a:t>
            </a:r>
            <a:r>
              <a:rPr lang="en-GB" dirty="0"/>
              <a:t> </a:t>
            </a:r>
            <a:r>
              <a:rPr lang="en-GB" dirty="0" err="1"/>
              <a:t>Verkäufe</a:t>
            </a:r>
            <a:r>
              <a:rPr lang="en-GB" dirty="0"/>
              <a:t> </a:t>
            </a:r>
            <a:r>
              <a:rPr lang="en-GB" dirty="0" err="1"/>
              <a:t>dazu</a:t>
            </a:r>
            <a:r>
              <a:rPr lang="en-GB" dirty="0"/>
              <a:t>, </a:t>
            </a:r>
            <a:r>
              <a:rPr lang="en-GB" dirty="0" err="1"/>
              <a:t>dass</a:t>
            </a:r>
            <a:r>
              <a:rPr lang="en-GB" dirty="0"/>
              <a:t> die </a:t>
            </a:r>
            <a:r>
              <a:rPr lang="en-GB" dirty="0" err="1"/>
              <a:t>Entwicklung</a:t>
            </a:r>
            <a:r>
              <a:rPr lang="en-GB" dirty="0"/>
              <a:t> </a:t>
            </a:r>
            <a:r>
              <a:rPr lang="en-GB" dirty="0" err="1"/>
              <a:t>neuer</a:t>
            </a:r>
            <a:r>
              <a:rPr lang="en-GB" dirty="0"/>
              <a:t> </a:t>
            </a:r>
            <a:r>
              <a:rPr lang="en-GB" dirty="0" err="1"/>
              <a:t>Projekte</a:t>
            </a:r>
            <a:r>
              <a:rPr lang="en-GB" dirty="0"/>
              <a:t> </a:t>
            </a:r>
            <a:r>
              <a:rPr lang="en-GB" dirty="0" err="1"/>
              <a:t>gestoppt</a:t>
            </a:r>
            <a:r>
              <a:rPr lang="en-GB" dirty="0"/>
              <a:t> </a:t>
            </a:r>
            <a:r>
              <a:rPr lang="en-GB" dirty="0" err="1"/>
              <a:t>wird</a:t>
            </a:r>
            <a:r>
              <a:rPr lang="en-GB" dirty="0"/>
              <a:t>, was </a:t>
            </a:r>
            <a:r>
              <a:rPr lang="en-GB" dirty="0" err="1"/>
              <a:t>zu</a:t>
            </a:r>
            <a:r>
              <a:rPr lang="en-GB" dirty="0"/>
              <a:t> </a:t>
            </a:r>
            <a:r>
              <a:rPr lang="en-GB" dirty="0" err="1"/>
              <a:t>einem</a:t>
            </a:r>
            <a:r>
              <a:rPr lang="en-GB" dirty="0"/>
              <a:t> </a:t>
            </a:r>
            <a:r>
              <a:rPr lang="en-GB" dirty="0" err="1"/>
              <a:t>Preisverfall</a:t>
            </a:r>
            <a:r>
              <a:rPr lang="en-GB" dirty="0"/>
              <a:t> </a:t>
            </a:r>
            <a:r>
              <a:rPr lang="en-GB" dirty="0" err="1"/>
              <a:t>führt</a:t>
            </a:r>
            <a:r>
              <a:rPr lang="en-GB" dirty="0"/>
              <a:t>.  </a:t>
            </a:r>
            <a:r>
              <a:rPr lang="en-GB" dirty="0" err="1"/>
              <a:t>Infolgedessen</a:t>
            </a:r>
            <a:r>
              <a:rPr lang="en-GB" dirty="0"/>
              <a:t> </a:t>
            </a:r>
            <a:r>
              <a:rPr lang="en-GB" dirty="0" err="1"/>
              <a:t>wird</a:t>
            </a:r>
            <a:r>
              <a:rPr lang="en-GB" dirty="0"/>
              <a:t> </a:t>
            </a:r>
            <a:r>
              <a:rPr lang="en-GB" dirty="0" err="1"/>
              <a:t>erwartet</a:t>
            </a:r>
            <a:r>
              <a:rPr lang="en-GB" dirty="0"/>
              <a:t>, </a:t>
            </a:r>
            <a:r>
              <a:rPr lang="en-GB" dirty="0" err="1"/>
              <a:t>dass</a:t>
            </a:r>
            <a:r>
              <a:rPr lang="en-GB" dirty="0"/>
              <a:t> der Sektor in den Jahren 2023 und 2024 </a:t>
            </a:r>
            <a:r>
              <a:rPr lang="en-GB" dirty="0" err="1"/>
              <a:t>schrumpfen</a:t>
            </a:r>
            <a:r>
              <a:rPr lang="en-GB" dirty="0"/>
              <a:t> wird.</a:t>
            </a:r>
            <a:r>
              <a:rPr lang="en-GB" baseline="30000" dirty="0"/>
              <a:t>3</a:t>
            </a:r>
          </a:p>
          <a:p>
            <a:endParaRPr lang="en-GB" baseline="30000" dirty="0"/>
          </a:p>
          <a:p>
            <a:pPr algn="just">
              <a:spcBef>
                <a:spcPts val="195"/>
              </a:spcBef>
              <a:tabLst>
                <a:tab pos="450215" algn="l"/>
              </a:tabLst>
            </a:pPr>
            <a:r>
              <a:rPr lang="en-IE" dirty="0" err="1">
                <a:effectLst/>
                <a:ea typeface="Calibri" panose="020F0502020204030204" pitchFamily="34" charset="0"/>
              </a:rPr>
              <a:t>Andererseits</a:t>
            </a:r>
            <a:r>
              <a:rPr lang="en-IE" dirty="0">
                <a:effectLst/>
                <a:ea typeface="Calibri" panose="020F0502020204030204" pitchFamily="34" charset="0"/>
              </a:rPr>
              <a:t> hat </a:t>
            </a:r>
            <a:r>
              <a:rPr lang="en-IE" dirty="0" err="1">
                <a:effectLst/>
                <a:ea typeface="Calibri" panose="020F0502020204030204" pitchFamily="34" charset="0"/>
              </a:rPr>
              <a:t>sich</a:t>
            </a:r>
            <a:r>
              <a:rPr lang="en-IE" dirty="0">
                <a:effectLst/>
                <a:ea typeface="Calibri" panose="020F0502020204030204" pitchFamily="34" charset="0"/>
              </a:rPr>
              <a:t> die </a:t>
            </a:r>
            <a:r>
              <a:rPr lang="en-IE" dirty="0" err="1">
                <a:effectLst/>
                <a:ea typeface="Calibri" panose="020F0502020204030204" pitchFamily="34" charset="0"/>
              </a:rPr>
              <a:t>Neuproduktion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Nichtwohnungsbau</a:t>
            </a:r>
            <a:r>
              <a:rPr lang="en-IE" dirty="0">
                <a:effectLst/>
                <a:ea typeface="Calibri" panose="020F0502020204030204" pitchFamily="34" charset="0"/>
              </a:rPr>
              <a:t> </a:t>
            </a:r>
            <a:r>
              <a:rPr lang="en-IE" dirty="0" err="1">
                <a:effectLst/>
                <a:ea typeface="Calibri" panose="020F0502020204030204" pitchFamily="34" charset="0"/>
              </a:rPr>
              <a:t>noch</a:t>
            </a:r>
            <a:r>
              <a:rPr lang="en-IE" dirty="0">
                <a:effectLst/>
                <a:ea typeface="Calibri" panose="020F0502020204030204" pitchFamily="34" charset="0"/>
              </a:rPr>
              <a:t> </a:t>
            </a:r>
            <a:r>
              <a:rPr lang="en-IE" dirty="0" err="1">
                <a:effectLst/>
                <a:ea typeface="Calibri" panose="020F0502020204030204" pitchFamily="34" charset="0"/>
              </a:rPr>
              <a:t>immer</a:t>
            </a:r>
            <a:r>
              <a:rPr lang="en-IE" dirty="0">
                <a:effectLst/>
                <a:ea typeface="Calibri" panose="020F0502020204030204" pitchFamily="34" charset="0"/>
              </a:rPr>
              <a:t> </a:t>
            </a:r>
            <a:r>
              <a:rPr lang="en-IE" dirty="0" err="1">
                <a:effectLst/>
                <a:ea typeface="Calibri" panose="020F0502020204030204" pitchFamily="34" charset="0"/>
              </a:rPr>
              <a:t>nicht</a:t>
            </a:r>
            <a:r>
              <a:rPr lang="en-IE" dirty="0">
                <a:effectLst/>
                <a:ea typeface="Calibri" panose="020F0502020204030204" pitchFamily="34" charset="0"/>
              </a:rPr>
              <a:t> auf das </a:t>
            </a:r>
            <a:r>
              <a:rPr lang="en-IE" dirty="0" err="1">
                <a:effectLst/>
                <a:ea typeface="Calibri" panose="020F0502020204030204" pitchFamily="34" charset="0"/>
              </a:rPr>
              <a:t>Niveau</a:t>
            </a:r>
            <a:r>
              <a:rPr lang="en-IE" dirty="0">
                <a:effectLst/>
                <a:ea typeface="Calibri" panose="020F0502020204030204" pitchFamily="34" charset="0"/>
              </a:rPr>
              <a:t> </a:t>
            </a:r>
            <a:r>
              <a:rPr lang="en-IE" dirty="0" err="1">
                <a:effectLst/>
                <a:ea typeface="Calibri" panose="020F0502020204030204" pitchFamily="34" charset="0"/>
              </a:rPr>
              <a:t>vor</a:t>
            </a:r>
            <a:r>
              <a:rPr lang="en-IE" dirty="0">
                <a:effectLst/>
                <a:ea typeface="Calibri" panose="020F0502020204030204" pitchFamily="34" charset="0"/>
              </a:rPr>
              <a:t> der </a:t>
            </a:r>
            <a:r>
              <a:rPr lang="en-IE" dirty="0" err="1">
                <a:effectLst/>
                <a:ea typeface="Calibri" panose="020F0502020204030204" pitchFamily="34" charset="0"/>
              </a:rPr>
              <a:t>Pandemie</a:t>
            </a:r>
            <a:r>
              <a:rPr lang="en-IE" dirty="0">
                <a:effectLst/>
                <a:ea typeface="Calibri" panose="020F0502020204030204" pitchFamily="34" charset="0"/>
              </a:rPr>
              <a:t> </a:t>
            </a:r>
            <a:r>
              <a:rPr lang="en-IE" dirty="0" err="1">
                <a:effectLst/>
                <a:ea typeface="Calibri" panose="020F0502020204030204" pitchFamily="34" charset="0"/>
              </a:rPr>
              <a:t>erholt</a:t>
            </a:r>
            <a:r>
              <a:rPr lang="en-IE" dirty="0">
                <a:effectLst/>
                <a:ea typeface="Calibri" panose="020F0502020204030204" pitchFamily="34" charset="0"/>
              </a:rPr>
              <a:t> und </a:t>
            </a:r>
            <a:r>
              <a:rPr lang="en-IE" dirty="0" err="1">
                <a:effectLst/>
                <a:ea typeface="Calibri" panose="020F0502020204030204" pitchFamily="34" charset="0"/>
              </a:rPr>
              <a:t>ist</a:t>
            </a:r>
            <a:r>
              <a:rPr lang="en-IE" dirty="0">
                <a:effectLst/>
                <a:ea typeface="Calibri" panose="020F0502020204030204" pitchFamily="34" charset="0"/>
              </a:rPr>
              <a:t> der </a:t>
            </a:r>
            <a:r>
              <a:rPr lang="en-IE" dirty="0" err="1">
                <a:effectLst/>
                <a:ea typeface="Calibri" panose="020F0502020204030204" pitchFamily="34" charset="0"/>
              </a:rPr>
              <a:t>Teilsektor</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der </a:t>
            </a:r>
            <a:r>
              <a:rPr lang="en-IE" dirty="0" err="1">
                <a:effectLst/>
                <a:ea typeface="Calibri" panose="020F0502020204030204" pitchFamily="34" charset="0"/>
              </a:rPr>
              <a:t>schlechtesten</a:t>
            </a:r>
            <a:r>
              <a:rPr lang="en-IE" dirty="0">
                <a:effectLst/>
                <a:ea typeface="Calibri" panose="020F0502020204030204" pitchFamily="34" charset="0"/>
              </a:rPr>
              <a:t> </a:t>
            </a:r>
            <a:r>
              <a:rPr lang="en-IE" dirty="0" err="1">
                <a:effectLst/>
                <a:ea typeface="Calibri" panose="020F0502020204030204" pitchFamily="34" charset="0"/>
              </a:rPr>
              <a:t>Erholungsprognose</a:t>
            </a:r>
            <a:r>
              <a:rPr lang="en-IE" dirty="0">
                <a:effectLst/>
                <a:ea typeface="Calibri" panose="020F0502020204030204" pitchFamily="34" charset="0"/>
              </a:rPr>
              <a:t> </a:t>
            </a:r>
            <a:r>
              <a:rPr lang="en-IE" dirty="0" err="1">
                <a:effectLst/>
                <a:ea typeface="Calibri" panose="020F0502020204030204" pitchFamily="34" charset="0"/>
              </a:rPr>
              <a:t>innerhalb</a:t>
            </a:r>
            <a:r>
              <a:rPr lang="en-IE" dirty="0">
                <a:effectLst/>
                <a:ea typeface="Calibri" panose="020F0502020204030204" pitchFamily="34" charset="0"/>
              </a:rPr>
              <a:t> des </a:t>
            </a:r>
            <a:r>
              <a:rPr lang="en-IE" dirty="0" err="1">
                <a:effectLst/>
                <a:ea typeface="Calibri" panose="020F0502020204030204" pitchFamily="34" charset="0"/>
              </a:rPr>
              <a:t>Sektors</a:t>
            </a:r>
            <a:r>
              <a:rPr lang="en-IE" dirty="0">
                <a:effectLst/>
                <a:ea typeface="Calibri" panose="020F0502020204030204" pitchFamily="34" charset="0"/>
              </a:rPr>
              <a:t>. Dies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Problem, </a:t>
            </a:r>
            <a:r>
              <a:rPr lang="en-IE" dirty="0" err="1">
                <a:effectLst/>
                <a:ea typeface="Calibri" panose="020F0502020204030204" pitchFamily="34" charset="0"/>
              </a:rPr>
              <a:t>wenn</a:t>
            </a:r>
            <a:r>
              <a:rPr lang="en-IE" dirty="0">
                <a:effectLst/>
                <a:ea typeface="Calibri" panose="020F0502020204030204" pitchFamily="34" charset="0"/>
              </a:rPr>
              <a:t> man </a:t>
            </a:r>
            <a:r>
              <a:rPr lang="en-GB" dirty="0" err="1">
                <a:effectLst/>
                <a:ea typeface="Calibri" panose="020F0502020204030204" pitchFamily="34" charset="0"/>
              </a:rPr>
              <a:t>bedenkt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a:t>
            </a:r>
            <a:r>
              <a:rPr lang="en-GB" dirty="0" err="1">
                <a:effectLst/>
                <a:ea typeface="Calibri" panose="020F0502020204030204" pitchFamily="34" charset="0"/>
              </a:rPr>
              <a:t>Teilsektor</a:t>
            </a:r>
            <a:r>
              <a:rPr lang="en-GB" dirty="0">
                <a:effectLst/>
                <a:ea typeface="Calibri" panose="020F0502020204030204" pitchFamily="34" charset="0"/>
              </a:rPr>
              <a:t> für 17 % der </a:t>
            </a:r>
            <a:r>
              <a:rPr lang="en-GB" dirty="0" err="1">
                <a:effectLst/>
                <a:ea typeface="Calibri" panose="020F0502020204030204" pitchFamily="34" charset="0"/>
              </a:rPr>
              <a:t>Nichtwohnungsbau-Produktion</a:t>
            </a:r>
            <a:r>
              <a:rPr lang="en-GB" dirty="0">
                <a:effectLst/>
                <a:ea typeface="Calibri" panose="020F0502020204030204" pitchFamily="34" charset="0"/>
              </a:rPr>
              <a:t> </a:t>
            </a:r>
            <a:r>
              <a:rPr lang="en-GB" dirty="0" err="1">
                <a:effectLst/>
                <a:ea typeface="Calibri" panose="020F0502020204030204" pitchFamily="34" charset="0"/>
              </a:rPr>
              <a:t>verantwortlich</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ebd</a:t>
            </a: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Der </a:t>
            </a:r>
            <a:r>
              <a:rPr lang="en-GB" dirty="0" err="1">
                <a:effectLst/>
                <a:ea typeface="Calibri" panose="020F0502020204030204" pitchFamily="34" charset="0"/>
              </a:rPr>
              <a:t>Teilsektor</a:t>
            </a:r>
            <a:r>
              <a:rPr lang="en-GB" dirty="0">
                <a:effectLst/>
                <a:ea typeface="Calibri" panose="020F0502020204030204" pitchFamily="34" charset="0"/>
              </a:rPr>
              <a:t> </a:t>
            </a:r>
            <a:r>
              <a:rPr lang="en-GB" dirty="0" err="1">
                <a:effectLst/>
                <a:ea typeface="Calibri" panose="020F0502020204030204" pitchFamily="34" charset="0"/>
              </a:rPr>
              <a:t>Renovierung</a:t>
            </a:r>
            <a:r>
              <a:rPr lang="en-GB" dirty="0">
                <a:effectLst/>
                <a:ea typeface="Calibri" panose="020F0502020204030204" pitchFamily="34" charset="0"/>
              </a:rPr>
              <a:t> schloss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Jahr</a:t>
            </a:r>
            <a:r>
              <a:rPr lang="en-GB" dirty="0">
                <a:effectLst/>
                <a:ea typeface="Calibri" panose="020F0502020204030204" pitchFamily="34" charset="0"/>
              </a:rPr>
              <a:t> 2022 </a:t>
            </a:r>
            <a:r>
              <a:rPr lang="en-GB" dirty="0" err="1">
                <a:effectLst/>
                <a:ea typeface="Calibri" panose="020F0502020204030204" pitchFamily="34" charset="0"/>
              </a:rPr>
              <a:t>mit</a:t>
            </a:r>
            <a:r>
              <a:rPr lang="en-GB" dirty="0">
                <a:effectLst/>
                <a:ea typeface="Calibri" panose="020F0502020204030204" pitchFamily="34" charset="0"/>
              </a:rPr>
              <a:t> 4,5 % ab. Dieses </a:t>
            </a:r>
            <a:r>
              <a:rPr lang="en-GB" dirty="0" err="1">
                <a:effectLst/>
                <a:ea typeface="Calibri" panose="020F0502020204030204" pitchFamily="34" charset="0"/>
              </a:rPr>
              <a:t>Wachstum</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zum</a:t>
            </a:r>
            <a:r>
              <a:rPr lang="en-GB" dirty="0">
                <a:effectLst/>
                <a:ea typeface="Calibri" panose="020F0502020204030204" pitchFamily="34" charset="0"/>
              </a:rPr>
              <a:t> Teil auf </a:t>
            </a:r>
            <a:r>
              <a:rPr lang="en-GB" dirty="0" err="1">
                <a:effectLst/>
                <a:ea typeface="Calibri" panose="020F0502020204030204" pitchFamily="34" charset="0"/>
              </a:rPr>
              <a:t>einige</a:t>
            </a:r>
            <a:r>
              <a:rPr lang="en-GB" dirty="0">
                <a:effectLst/>
                <a:ea typeface="Calibri" panose="020F0502020204030204" pitchFamily="34" charset="0"/>
              </a:rPr>
              <a:t> </a:t>
            </a:r>
            <a:r>
              <a:rPr lang="en-GB" dirty="0" err="1">
                <a:effectLst/>
                <a:ea typeface="Calibri" panose="020F0502020204030204" pitchFamily="34" charset="0"/>
              </a:rPr>
              <a:t>Finanzierungsprogramme</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den 110%igen "SuperBonus"</a:t>
            </a:r>
            <a:r>
              <a:rPr lang="en-GB" baseline="30000" dirty="0">
                <a:effectLst/>
                <a:ea typeface="Calibri" panose="020F0502020204030204" pitchFamily="34" charset="0"/>
              </a:rPr>
              <a:t>4</a:t>
            </a:r>
            <a:r>
              <a:rPr lang="en-GB" dirty="0">
                <a:effectLst/>
                <a:ea typeface="Calibri" panose="020F0502020204030204" pitchFamily="34" charset="0"/>
              </a:rPr>
              <a:t> in </a:t>
            </a:r>
            <a:r>
              <a:rPr lang="en-GB" dirty="0" err="1">
                <a:effectLst/>
                <a:ea typeface="Calibri" panose="020F0502020204030204" pitchFamily="34" charset="0"/>
              </a:rPr>
              <a:t>Italien</a:t>
            </a:r>
            <a:r>
              <a:rPr lang="en-GB" dirty="0">
                <a:effectLst/>
                <a:ea typeface="Calibri" panose="020F0502020204030204" pitchFamily="34" charset="0"/>
              </a:rPr>
              <a:t> </a:t>
            </a:r>
            <a:r>
              <a:rPr lang="en-GB" dirty="0" err="1">
                <a:effectLst/>
                <a:ea typeface="Calibri" panose="020F0502020204030204" pitchFamily="34" charset="0"/>
              </a:rPr>
              <a:t>zurückzuführen</a:t>
            </a:r>
            <a:r>
              <a:rPr lang="en-GB" dirty="0">
                <a:effectLst/>
                <a:ea typeface="Calibri" panose="020F0502020204030204" pitchFamily="34" charset="0"/>
              </a:rPr>
              <a:t>, der </a:t>
            </a:r>
            <a:r>
              <a:rPr lang="en-GB" dirty="0" err="1">
                <a:effectLst/>
                <a:ea typeface="Calibri" panose="020F0502020204030204" pitchFamily="34" charset="0"/>
              </a:rPr>
              <a:t>sich</a:t>
            </a:r>
            <a:r>
              <a:rPr lang="en-GB" dirty="0">
                <a:effectLst/>
                <a:ea typeface="Calibri" panose="020F0502020204030204" pitchFamily="34" charset="0"/>
              </a:rPr>
              <a:t> auf </a:t>
            </a:r>
            <a:r>
              <a:rPr lang="en-GB" dirty="0" err="1">
                <a:effectLst/>
                <a:ea typeface="Calibri" panose="020F0502020204030204" pitchFamily="34" charset="0"/>
              </a:rPr>
              <a:t>Energieeffizienzmaßnahmen</a:t>
            </a:r>
            <a:r>
              <a:rPr lang="en-GB" dirty="0">
                <a:effectLst/>
                <a:ea typeface="Calibri" panose="020F0502020204030204" pitchFamily="34" charset="0"/>
              </a:rPr>
              <a:t>, </a:t>
            </a:r>
            <a:r>
              <a:rPr lang="en-GB" dirty="0" err="1">
                <a:effectLst/>
                <a:ea typeface="Calibri" panose="020F0502020204030204" pitchFamily="34" charset="0"/>
              </a:rPr>
              <a:t>Abriss</a:t>
            </a:r>
            <a:r>
              <a:rPr lang="en-GB" dirty="0">
                <a:effectLst/>
                <a:ea typeface="Calibri" panose="020F0502020204030204" pitchFamily="34" charset="0"/>
              </a:rPr>
              <a:t> und </a:t>
            </a:r>
            <a:r>
              <a:rPr lang="en-GB" dirty="0" err="1">
                <a:effectLst/>
                <a:ea typeface="Calibri" panose="020F0502020204030204" pitchFamily="34" charset="0"/>
              </a:rPr>
              <a:t>Wiederaufbau</a:t>
            </a:r>
            <a:r>
              <a:rPr lang="en-GB" dirty="0">
                <a:effectLst/>
                <a:ea typeface="Calibri" panose="020F0502020204030204" pitchFamily="34" charset="0"/>
              </a:rPr>
              <a:t> von </a:t>
            </a:r>
            <a:r>
              <a:rPr lang="en-GB" dirty="0" err="1">
                <a:effectLst/>
                <a:ea typeface="Calibri" panose="020F0502020204030204" pitchFamily="34" charset="0"/>
              </a:rPr>
              <a:t>alten</a:t>
            </a:r>
            <a:r>
              <a:rPr lang="en-GB" dirty="0">
                <a:effectLst/>
                <a:ea typeface="Calibri" panose="020F0502020204030204" pitchFamily="34" charset="0"/>
              </a:rPr>
              <a:t> </a:t>
            </a:r>
            <a:r>
              <a:rPr lang="en-GB" dirty="0" err="1">
                <a:effectLst/>
                <a:ea typeface="Calibri" panose="020F0502020204030204" pitchFamily="34" charset="0"/>
              </a:rPr>
              <a:t>Gebäuden</a:t>
            </a:r>
            <a:r>
              <a:rPr lang="en-GB" dirty="0">
                <a:effectLst/>
                <a:ea typeface="Calibri" panose="020F0502020204030204" pitchFamily="34" charset="0"/>
              </a:rPr>
              <a:t> </a:t>
            </a:r>
            <a:r>
              <a:rPr lang="en-GB" dirty="0" err="1">
                <a:effectLst/>
                <a:ea typeface="Calibri" panose="020F0502020204030204" pitchFamily="34" charset="0"/>
              </a:rPr>
              <a:t>konzentriert</a:t>
            </a:r>
            <a:r>
              <a:rPr lang="en-GB" dirty="0">
                <a:effectLst/>
                <a:ea typeface="Calibri" panose="020F0502020204030204" pitchFamily="34" charset="0"/>
              </a:rPr>
              <a:t>.  Und </a:t>
            </a:r>
            <a:r>
              <a:rPr lang="en-GB" dirty="0" err="1">
                <a:effectLst/>
                <a:ea typeface="Calibri" panose="020F0502020204030204" pitchFamily="34" charset="0"/>
              </a:rPr>
              <a:t>wenn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uns</a:t>
            </a:r>
            <a:r>
              <a:rPr lang="en-GB" dirty="0">
                <a:effectLst/>
                <a:ea typeface="Calibri" panose="020F0502020204030204" pitchFamily="34" charset="0"/>
              </a:rPr>
              <a:t> auf den </a:t>
            </a:r>
            <a:r>
              <a:rPr lang="en-GB" dirty="0" err="1">
                <a:effectLst/>
                <a:ea typeface="Calibri" panose="020F0502020204030204" pitchFamily="34" charset="0"/>
              </a:rPr>
              <a:t>Teilsektor</a:t>
            </a:r>
            <a:r>
              <a:rPr lang="en-GB" dirty="0">
                <a:effectLst/>
                <a:ea typeface="Calibri" panose="020F0502020204030204" pitchFamily="34" charset="0"/>
              </a:rPr>
              <a:t> </a:t>
            </a:r>
            <a:r>
              <a:rPr lang="en-GB" dirty="0" err="1">
                <a:effectLst/>
                <a:ea typeface="Calibri" panose="020F0502020204030204" pitchFamily="34" charset="0"/>
              </a:rPr>
              <a:t>Bauingenieurwesen</a:t>
            </a:r>
            <a:r>
              <a:rPr lang="en-GB" dirty="0">
                <a:effectLst/>
                <a:ea typeface="Calibri" panose="020F0502020204030204" pitchFamily="34" charset="0"/>
              </a:rPr>
              <a:t> </a:t>
            </a:r>
            <a:r>
              <a:rPr lang="en-GB" dirty="0" err="1">
                <a:effectLst/>
                <a:ea typeface="Calibri" panose="020F0502020204030204" pitchFamily="34" charset="0"/>
              </a:rPr>
              <a:t>konzentrieren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es </a:t>
            </a:r>
            <a:r>
              <a:rPr lang="en-GB" dirty="0" err="1">
                <a:effectLst/>
                <a:ea typeface="Calibri" panose="020F0502020204030204" pitchFamily="34" charset="0"/>
              </a:rPr>
              <a:t>derjenige</a:t>
            </a:r>
            <a:r>
              <a:rPr lang="en-GB" dirty="0">
                <a:effectLst/>
                <a:ea typeface="Calibri" panose="020F0502020204030204" pitchFamily="34" charset="0"/>
              </a:rPr>
              <a:t>, der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Wachstum</a:t>
            </a:r>
            <a:r>
              <a:rPr lang="en-GB" dirty="0">
                <a:effectLst/>
                <a:ea typeface="Calibri" panose="020F0502020204030204" pitchFamily="34" charset="0"/>
              </a:rPr>
              <a:t> von 0,6 % </a:t>
            </a:r>
            <a:r>
              <a:rPr lang="en-GB" dirty="0" err="1">
                <a:effectLst/>
                <a:ea typeface="Calibri" panose="020F0502020204030204" pitchFamily="34" charset="0"/>
              </a:rPr>
              <a:t>hatte</a:t>
            </a:r>
            <a:r>
              <a:rPr lang="en-GB" dirty="0">
                <a:effectLst/>
                <a:ea typeface="Calibri" panose="020F0502020204030204" pitchFamily="34" charset="0"/>
              </a:rPr>
              <a:t>, </a:t>
            </a:r>
            <a:r>
              <a:rPr lang="en-GB" dirty="0" err="1">
                <a:effectLst/>
                <a:ea typeface="Calibri" panose="020F0502020204030204" pitchFamily="34" charset="0"/>
              </a:rPr>
              <a:t>aber</a:t>
            </a:r>
            <a:r>
              <a:rPr lang="en-GB" dirty="0">
                <a:effectLst/>
                <a:ea typeface="Calibri" panose="020F0502020204030204" pitchFamily="34" charset="0"/>
              </a:rPr>
              <a:t> </a:t>
            </a:r>
            <a:r>
              <a:rPr lang="en-GB" dirty="0" err="1">
                <a:effectLst/>
                <a:ea typeface="Calibri" panose="020F0502020204030204" pitchFamily="34" charset="0"/>
              </a:rPr>
              <a:t>trotz</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a:t>
            </a:r>
            <a:r>
              <a:rPr lang="en-GB" dirty="0" err="1">
                <a:effectLst/>
                <a:ea typeface="Calibri" panose="020F0502020204030204" pitchFamily="34" charset="0"/>
              </a:rPr>
              <a:t>diskreten</a:t>
            </a:r>
            <a:r>
              <a:rPr lang="en-GB" dirty="0">
                <a:effectLst/>
                <a:ea typeface="Calibri" panose="020F0502020204030204" pitchFamily="34" charset="0"/>
              </a:rPr>
              <a:t> </a:t>
            </a:r>
            <a:r>
              <a:rPr lang="en-GB" dirty="0" err="1">
                <a:effectLst/>
                <a:ea typeface="Calibri" panose="020F0502020204030204" pitchFamily="34" charset="0"/>
              </a:rPr>
              <a:t>Daten</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a:t>
            </a:r>
            <a:r>
              <a:rPr lang="en-GB" dirty="0" err="1">
                <a:effectLst/>
                <a:ea typeface="Calibri" panose="020F0502020204030204" pitchFamily="34" charset="0"/>
              </a:rPr>
              <a:t>erwartet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dies der </a:t>
            </a:r>
            <a:r>
              <a:rPr lang="en-GB" dirty="0" err="1">
                <a:effectLst/>
                <a:ea typeface="Calibri" panose="020F0502020204030204" pitchFamily="34" charset="0"/>
              </a:rPr>
              <a:t>Teilsektor</a:t>
            </a:r>
            <a:r>
              <a:rPr lang="en-GB" dirty="0">
                <a:effectLst/>
                <a:ea typeface="Calibri" panose="020F0502020204030204" pitchFamily="34" charset="0"/>
              </a:rPr>
              <a:t> sein </a:t>
            </a:r>
            <a:r>
              <a:rPr lang="en-GB" dirty="0" err="1">
                <a:effectLst/>
                <a:ea typeface="Calibri" panose="020F0502020204030204" pitchFamily="34" charset="0"/>
              </a:rPr>
              <a:t>wird</a:t>
            </a:r>
            <a:r>
              <a:rPr lang="en-GB" dirty="0">
                <a:effectLst/>
                <a:ea typeface="Calibri" panose="020F0502020204030204" pitchFamily="34" charset="0"/>
              </a:rPr>
              <a:t>, der am </a:t>
            </a:r>
            <a:r>
              <a:rPr lang="en-GB" dirty="0" err="1">
                <a:effectLst/>
                <a:ea typeface="Calibri" panose="020F0502020204030204" pitchFamily="34" charset="0"/>
              </a:rPr>
              <a:t>meisten</a:t>
            </a:r>
            <a:r>
              <a:rPr lang="en-GB" dirty="0">
                <a:effectLst/>
                <a:ea typeface="Calibri" panose="020F0502020204030204" pitchFamily="34" charset="0"/>
              </a:rPr>
              <a:t> von </a:t>
            </a:r>
            <a:r>
              <a:rPr lang="en-GB" dirty="0" err="1">
                <a:effectLst/>
                <a:ea typeface="Calibri" panose="020F0502020204030204" pitchFamily="34" charset="0"/>
              </a:rPr>
              <a:t>Hilfen</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den NextGeneration EU-Fonds </a:t>
            </a:r>
            <a:r>
              <a:rPr lang="en-GB" dirty="0" err="1">
                <a:effectLst/>
                <a:ea typeface="Calibri" panose="020F0502020204030204" pitchFamily="34" charset="0"/>
              </a:rPr>
              <a:t>profitiert</a:t>
            </a:r>
            <a:r>
              <a:rPr lang="en-GB" dirty="0">
                <a:effectLst/>
                <a:ea typeface="Calibri" panose="020F0502020204030204" pitchFamily="34" charset="0"/>
              </a:rPr>
              <a:t> und in der Lage </a:t>
            </a:r>
            <a:r>
              <a:rPr lang="en-GB" dirty="0" err="1">
                <a:effectLst/>
                <a:ea typeface="Calibri" panose="020F0502020204030204" pitchFamily="34" charset="0"/>
              </a:rPr>
              <a:t>ist</a:t>
            </a:r>
            <a:r>
              <a:rPr lang="en-GB" dirty="0">
                <a:effectLst/>
                <a:ea typeface="Calibri" panose="020F0502020204030204" pitchFamily="34" charset="0"/>
              </a:rPr>
              <a:t>, die Stagnation, die </a:t>
            </a:r>
            <a:r>
              <a:rPr lang="en-GB" dirty="0" err="1">
                <a:effectLst/>
                <a:ea typeface="Calibri" panose="020F0502020204030204" pitchFamily="34" charset="0"/>
              </a:rPr>
              <a:t>wir</a:t>
            </a:r>
            <a:r>
              <a:rPr lang="en-GB" dirty="0">
                <a:effectLst/>
                <a:ea typeface="Calibri" panose="020F0502020204030204" pitchFamily="34" charset="0"/>
              </a:rPr>
              <a:t> in </a:t>
            </a:r>
            <a:r>
              <a:rPr lang="en-GB" dirty="0" err="1">
                <a:effectLst/>
                <a:ea typeface="Calibri" panose="020F0502020204030204" pitchFamily="34" charset="0"/>
              </a:rPr>
              <a:t>anderen</a:t>
            </a:r>
            <a:r>
              <a:rPr lang="en-GB" dirty="0">
                <a:effectLst/>
                <a:ea typeface="Calibri" panose="020F0502020204030204" pitchFamily="34" charset="0"/>
              </a:rPr>
              <a:t> </a:t>
            </a:r>
            <a:r>
              <a:rPr lang="en-GB" dirty="0" err="1">
                <a:effectLst/>
                <a:ea typeface="Calibri" panose="020F0502020204030204" pitchFamily="34" charset="0"/>
              </a:rPr>
              <a:t>Teilsektoren</a:t>
            </a:r>
            <a:r>
              <a:rPr lang="en-GB" dirty="0">
                <a:effectLst/>
                <a:ea typeface="Calibri" panose="020F0502020204030204" pitchFamily="34" charset="0"/>
              </a:rPr>
              <a:t> des </a:t>
            </a:r>
            <a:r>
              <a:rPr lang="en-GB" dirty="0" err="1">
                <a:effectLst/>
                <a:ea typeface="Calibri" panose="020F0502020204030204" pitchFamily="34" charset="0"/>
              </a:rPr>
              <a:t>Bauwesens</a:t>
            </a:r>
            <a:r>
              <a:rPr lang="en-GB" dirty="0">
                <a:effectLst/>
                <a:ea typeface="Calibri" panose="020F0502020204030204" pitchFamily="34" charset="0"/>
              </a:rPr>
              <a:t> </a:t>
            </a:r>
            <a:r>
              <a:rPr lang="en-GB" dirty="0" err="1">
                <a:effectLst/>
                <a:ea typeface="Calibri" panose="020F0502020204030204" pitchFamily="34" charset="0"/>
              </a:rPr>
              <a:t>finden</a:t>
            </a:r>
            <a:r>
              <a:rPr lang="en-GB" dirty="0">
                <a:effectLst/>
                <a:ea typeface="Calibri" panose="020F0502020204030204" pitchFamily="34" charset="0"/>
              </a:rPr>
              <a:t>, </a:t>
            </a:r>
            <a:r>
              <a:rPr lang="en-GB" dirty="0" err="1">
                <a:effectLst/>
                <a:ea typeface="Calibri" panose="020F0502020204030204" pitchFamily="34" charset="0"/>
              </a:rPr>
              <a:t>relativ</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vermeiden</a:t>
            </a:r>
            <a:r>
              <a:rPr lang="en-GB" dirty="0">
                <a:effectLst/>
                <a:ea typeface="Calibri" panose="020F0502020204030204" pitchFamily="34" charset="0"/>
              </a:rPr>
              <a:t>.</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IE" dirty="0" err="1">
                <a:effectLst/>
                <a:ea typeface="Calibri" panose="020F0502020204030204" pitchFamily="34" charset="0"/>
              </a:rPr>
              <a:t>Unter</a:t>
            </a:r>
            <a:r>
              <a:rPr lang="en-IE" dirty="0">
                <a:effectLst/>
                <a:ea typeface="Calibri" panose="020F0502020204030204" pitchFamily="34" charset="0"/>
              </a:rPr>
              <a:t> </a:t>
            </a:r>
            <a:r>
              <a:rPr lang="en-IE" dirty="0" err="1">
                <a:effectLst/>
                <a:ea typeface="Calibri" panose="020F0502020204030204" pitchFamily="34" charset="0"/>
              </a:rPr>
              <a:t>Berücksichtigung</a:t>
            </a:r>
            <a:r>
              <a:rPr lang="en-IE" dirty="0">
                <a:effectLst/>
                <a:ea typeface="Calibri" panose="020F0502020204030204" pitchFamily="34" charset="0"/>
              </a:rPr>
              <a:t> der </a:t>
            </a:r>
            <a:r>
              <a:rPr lang="en-IE" dirty="0" err="1">
                <a:effectLst/>
                <a:ea typeface="Calibri" panose="020F0502020204030204" pitchFamily="34" charset="0"/>
              </a:rPr>
              <a:t>neuesten</a:t>
            </a:r>
            <a:r>
              <a:rPr lang="en-IE" dirty="0">
                <a:effectLst/>
                <a:ea typeface="Calibri" panose="020F0502020204030204" pitchFamily="34" charset="0"/>
              </a:rPr>
              <a:t> </a:t>
            </a:r>
            <a:r>
              <a:rPr lang="en-IE" dirty="0" err="1">
                <a:effectLst/>
                <a:ea typeface="Calibri" panose="020F0502020204030204" pitchFamily="34" charset="0"/>
              </a:rPr>
              <a:t>Daten</a:t>
            </a:r>
            <a:r>
              <a:rPr lang="en-IE" dirty="0">
                <a:effectLst/>
                <a:ea typeface="Calibri" panose="020F0502020204030204" pitchFamily="34" charset="0"/>
              </a:rPr>
              <a:t>, die von der </a:t>
            </a:r>
            <a:r>
              <a:rPr lang="en-IE" dirty="0" err="1">
                <a:effectLst/>
                <a:ea typeface="Calibri" panose="020F0502020204030204" pitchFamily="34" charset="0"/>
              </a:rPr>
              <a:t>Europäischen</a:t>
            </a:r>
            <a:r>
              <a:rPr lang="en-IE" dirty="0">
                <a:effectLst/>
                <a:ea typeface="Calibri" panose="020F0502020204030204" pitchFamily="34" charset="0"/>
              </a:rPr>
              <a:t> Union </a:t>
            </a:r>
            <a:r>
              <a:rPr lang="en-IE" dirty="0" err="1">
                <a:effectLst/>
                <a:ea typeface="Calibri" panose="020F0502020204030204" pitchFamily="34" charset="0"/>
              </a:rPr>
              <a:t>über</a:t>
            </a:r>
            <a:r>
              <a:rPr lang="en-IE" dirty="0">
                <a:effectLst/>
                <a:ea typeface="Calibri" panose="020F0502020204030204" pitchFamily="34" charset="0"/>
              </a:rPr>
              <a:t> Eurostat</a:t>
            </a:r>
            <a:r>
              <a:rPr lang="en-IE" baseline="30000" dirty="0">
                <a:effectLst/>
                <a:ea typeface="Calibri" panose="020F0502020204030204" pitchFamily="34" charset="0"/>
              </a:rPr>
              <a:t>5</a:t>
            </a:r>
            <a:r>
              <a:rPr lang="en-IE" dirty="0">
                <a:effectLst/>
                <a:ea typeface="Calibri" panose="020F0502020204030204" pitchFamily="34" charset="0"/>
              </a:rPr>
              <a:t> </a:t>
            </a:r>
            <a:r>
              <a:rPr lang="en-IE" dirty="0" err="1">
                <a:effectLst/>
                <a:ea typeface="Calibri" panose="020F0502020204030204" pitchFamily="34" charset="0"/>
              </a:rPr>
              <a:t>zur</a:t>
            </a:r>
            <a:r>
              <a:rPr lang="en-IE" dirty="0">
                <a:effectLst/>
                <a:ea typeface="Calibri" panose="020F0502020204030204" pitchFamily="34" charset="0"/>
              </a:rPr>
              <a:t> </a:t>
            </a:r>
            <a:r>
              <a:rPr lang="en-IE" dirty="0" err="1">
                <a:effectLst/>
                <a:ea typeface="Calibri" panose="020F0502020204030204" pitchFamily="34" charset="0"/>
              </a:rPr>
              <a:t>Verfügung</a:t>
            </a:r>
            <a:r>
              <a:rPr lang="en-IE" dirty="0">
                <a:effectLst/>
                <a:ea typeface="Calibri" panose="020F0502020204030204" pitchFamily="34" charset="0"/>
              </a:rPr>
              <a:t> </a:t>
            </a:r>
            <a:r>
              <a:rPr lang="en-IE" dirty="0" err="1">
                <a:effectLst/>
                <a:ea typeface="Calibri" panose="020F0502020204030204" pitchFamily="34" charset="0"/>
              </a:rPr>
              <a:t>gestellt</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a:t>
            </a:r>
            <a:r>
              <a:rPr lang="en-IE" dirty="0" err="1">
                <a:effectLst/>
                <a:ea typeface="Calibri" panose="020F0502020204030204" pitchFamily="34" charset="0"/>
              </a:rPr>
              <a:t>beträgt</a:t>
            </a:r>
            <a:r>
              <a:rPr lang="en-IE" dirty="0">
                <a:effectLst/>
                <a:ea typeface="Calibri" panose="020F0502020204030204" pitchFamily="34" charset="0"/>
              </a:rPr>
              <a:t> der </a:t>
            </a:r>
            <a:r>
              <a:rPr lang="en-IE" dirty="0" err="1">
                <a:effectLst/>
                <a:ea typeface="Calibri" panose="020F0502020204030204" pitchFamily="34" charset="0"/>
              </a:rPr>
              <a:t>Anteil</a:t>
            </a:r>
            <a:r>
              <a:rPr lang="en-IE" dirty="0">
                <a:effectLst/>
                <a:ea typeface="Calibri" panose="020F0502020204030204" pitchFamily="34" charset="0"/>
              </a:rPr>
              <a:t> des </a:t>
            </a:r>
            <a:r>
              <a:rPr lang="en-IE" dirty="0" err="1">
                <a:effectLst/>
                <a:ea typeface="Calibri" panose="020F0502020204030204" pitchFamily="34" charset="0"/>
              </a:rPr>
              <a:t>Bausektors</a:t>
            </a:r>
            <a:r>
              <a:rPr lang="en-IE" dirty="0">
                <a:effectLst/>
                <a:ea typeface="Calibri" panose="020F0502020204030204" pitchFamily="34" charset="0"/>
              </a:rPr>
              <a:t> am BIP in der EU 5,5 %. Eine </a:t>
            </a:r>
            <a:r>
              <a:rPr lang="en-IE" dirty="0" err="1">
                <a:effectLst/>
                <a:ea typeface="Calibri" panose="020F0502020204030204" pitchFamily="34" charset="0"/>
              </a:rPr>
              <a:t>weitere</a:t>
            </a:r>
            <a:r>
              <a:rPr lang="en-IE" dirty="0">
                <a:effectLst/>
                <a:ea typeface="Calibri" panose="020F0502020204030204" pitchFamily="34" charset="0"/>
              </a:rPr>
              <a:t> </a:t>
            </a:r>
            <a:r>
              <a:rPr lang="en-IE" dirty="0" err="1">
                <a:effectLst/>
                <a:ea typeface="Calibri" panose="020F0502020204030204" pitchFamily="34" charset="0"/>
              </a:rPr>
              <a:t>Möglichkeit</a:t>
            </a:r>
            <a:r>
              <a:rPr lang="en-IE" dirty="0">
                <a:effectLst/>
                <a:ea typeface="Calibri" panose="020F0502020204030204" pitchFamily="34" charset="0"/>
              </a:rPr>
              <a:t>, die </a:t>
            </a:r>
            <a:r>
              <a:rPr lang="en-IE" dirty="0" err="1">
                <a:effectLst/>
                <a:ea typeface="Calibri" panose="020F0502020204030204" pitchFamily="34" charset="0"/>
              </a:rPr>
              <a:t>Größe</a:t>
            </a:r>
            <a:r>
              <a:rPr lang="en-IE" dirty="0">
                <a:effectLst/>
                <a:ea typeface="Calibri" panose="020F0502020204030204" pitchFamily="34" charset="0"/>
              </a:rPr>
              <a:t> des </a:t>
            </a:r>
            <a:r>
              <a:rPr lang="en-IE" dirty="0" err="1">
                <a:effectLst/>
                <a:ea typeface="Calibri" panose="020F0502020204030204" pitchFamily="34" charset="0"/>
              </a:rPr>
              <a:t>Sektors</a:t>
            </a:r>
            <a:r>
              <a:rPr lang="en-IE" dirty="0">
                <a:effectLst/>
                <a:ea typeface="Calibri" panose="020F0502020204030204" pitchFamily="34" charset="0"/>
              </a:rPr>
              <a:t> in der EU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messen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das </a:t>
            </a:r>
            <a:r>
              <a:rPr lang="en-IE" dirty="0" err="1">
                <a:effectLst/>
                <a:ea typeface="Calibri" panose="020F0502020204030204" pitchFamily="34" charset="0"/>
              </a:rPr>
              <a:t>Bruttoinlandsprodukt</a:t>
            </a:r>
            <a:r>
              <a:rPr lang="en-IE" dirty="0">
                <a:effectLst/>
                <a:ea typeface="Calibri" panose="020F0502020204030204" pitchFamily="34" charset="0"/>
              </a:rPr>
              <a:t> (BIP), das in den </a:t>
            </a:r>
            <a:r>
              <a:rPr lang="en-IE" dirty="0" err="1">
                <a:effectLst/>
                <a:ea typeface="Calibri" panose="020F0502020204030204" pitchFamily="34" charset="0"/>
              </a:rPr>
              <a:t>letzten</a:t>
            </a:r>
            <a:r>
              <a:rPr lang="en-IE" dirty="0">
                <a:effectLst/>
                <a:ea typeface="Calibri" panose="020F0502020204030204" pitchFamily="34" charset="0"/>
              </a:rPr>
              <a:t> 13 Jahren </a:t>
            </a:r>
            <a:r>
              <a:rPr lang="en-IE" dirty="0" err="1">
                <a:effectLst/>
                <a:ea typeface="Calibri" panose="020F0502020204030204" pitchFamily="34" charset="0"/>
              </a:rPr>
              <a:t>schwankte</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Zeitraum</a:t>
            </a:r>
            <a:r>
              <a:rPr lang="en-IE" dirty="0">
                <a:effectLst/>
                <a:ea typeface="Calibri" panose="020F0502020204030204" pitchFamily="34" charset="0"/>
              </a:rPr>
              <a:t> 2014-2017 </a:t>
            </a:r>
            <a:r>
              <a:rPr lang="en-IE" dirty="0" err="1">
                <a:effectLst/>
                <a:ea typeface="Calibri" panose="020F0502020204030204" pitchFamily="34" charset="0"/>
              </a:rPr>
              <a:t>wieder</a:t>
            </a:r>
            <a:r>
              <a:rPr lang="en-IE" dirty="0">
                <a:effectLst/>
                <a:ea typeface="Calibri" panose="020F0502020204030204" pitchFamily="34" charset="0"/>
              </a:rPr>
              <a:t> </a:t>
            </a:r>
            <a:r>
              <a:rPr lang="en-IE" dirty="0" err="1">
                <a:effectLst/>
                <a:ea typeface="Calibri" panose="020F0502020204030204" pitchFamily="34" charset="0"/>
              </a:rPr>
              <a:t>anstieg</a:t>
            </a:r>
            <a:r>
              <a:rPr lang="en-IE" dirty="0">
                <a:effectLst/>
                <a:ea typeface="Calibri" panose="020F0502020204030204" pitchFamily="34" charset="0"/>
              </a:rPr>
              <a:t>, </a:t>
            </a:r>
            <a:r>
              <a:rPr lang="en-IE" dirty="0" err="1">
                <a:effectLst/>
                <a:ea typeface="Calibri" panose="020F0502020204030204" pitchFamily="34" charset="0"/>
              </a:rPr>
              <a:t>einen</a:t>
            </a:r>
            <a:r>
              <a:rPr lang="en-IE" dirty="0">
                <a:effectLst/>
                <a:ea typeface="Calibri" panose="020F0502020204030204" pitchFamily="34" charset="0"/>
              </a:rPr>
              <a:t> </a:t>
            </a:r>
            <a:r>
              <a:rPr lang="en-IE" dirty="0" err="1">
                <a:effectLst/>
                <a:ea typeface="Calibri" panose="020F0502020204030204" pitchFamily="34" charset="0"/>
              </a:rPr>
              <a:t>Rückgang</a:t>
            </a:r>
            <a:r>
              <a:rPr lang="en-IE" dirty="0">
                <a:effectLst/>
                <a:ea typeface="Calibri" panose="020F0502020204030204" pitchFamily="34" charset="0"/>
              </a:rPr>
              <a:t> von 5,1 % </a:t>
            </a:r>
            <a:r>
              <a:rPr lang="en-IE" dirty="0" err="1">
                <a:effectLst/>
                <a:ea typeface="Calibri" panose="020F0502020204030204" pitchFamily="34" charset="0"/>
              </a:rPr>
              <a:t>verzeichnete</a:t>
            </a:r>
            <a:r>
              <a:rPr lang="en-IE" dirty="0">
                <a:effectLst/>
                <a:ea typeface="Calibri" panose="020F0502020204030204" pitchFamily="34" charset="0"/>
              </a:rPr>
              <a:t> und in den Jahren 2020 und 2021 </a:t>
            </a:r>
            <a:r>
              <a:rPr lang="en-IE" dirty="0" err="1">
                <a:effectLst/>
                <a:ea typeface="Calibri" panose="020F0502020204030204" pitchFamily="34" charset="0"/>
              </a:rPr>
              <a:t>wieder</a:t>
            </a:r>
            <a:r>
              <a:rPr lang="en-IE" dirty="0">
                <a:effectLst/>
                <a:ea typeface="Calibri" panose="020F0502020204030204" pitchFamily="34" charset="0"/>
              </a:rPr>
              <a:t> auf 5,5 % </a:t>
            </a:r>
            <a:r>
              <a:rPr lang="en-IE" dirty="0" err="1">
                <a:effectLst/>
                <a:ea typeface="Calibri" panose="020F0502020204030204" pitchFamily="34" charset="0"/>
              </a:rPr>
              <a:t>anstieg</a:t>
            </a:r>
            <a:r>
              <a:rPr lang="en-IE" dirty="0">
                <a:effectLst/>
                <a:ea typeface="Calibri" panose="020F0502020204030204" pitchFamily="34" charset="0"/>
              </a:rPr>
              <a:t>.</a:t>
            </a:r>
            <a:endParaRPr lang="en-LB" dirty="0">
              <a:effectLst/>
              <a:ea typeface="Calibri" panose="020F0502020204030204" pitchFamily="34" charset="0"/>
            </a:endParaRPr>
          </a:p>
          <a:p>
            <a:pPr algn="just">
              <a:spcBef>
                <a:spcPts val="195"/>
              </a:spcBef>
              <a:tabLst>
                <a:tab pos="450215" algn="l"/>
              </a:tabLst>
            </a:pPr>
            <a:r>
              <a:rPr lang="en-IE"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IE" dirty="0">
                <a:effectLst/>
                <a:ea typeface="Calibri" panose="020F0502020204030204" pitchFamily="34" charset="0"/>
              </a:rPr>
              <a:t>Zu den EU-</a:t>
            </a:r>
            <a:r>
              <a:rPr lang="en-IE" dirty="0" err="1">
                <a:effectLst/>
                <a:ea typeface="Calibri" panose="020F0502020204030204" pitchFamily="34" charset="0"/>
              </a:rPr>
              <a:t>Ländern</a:t>
            </a:r>
            <a:r>
              <a:rPr lang="en-IE" dirty="0">
                <a:effectLst/>
                <a:ea typeface="Calibri" panose="020F0502020204030204" pitchFamily="34" charset="0"/>
              </a:rPr>
              <a:t>, in </a:t>
            </a:r>
            <a:r>
              <a:rPr lang="en-IE" dirty="0" err="1">
                <a:effectLst/>
                <a:ea typeface="Calibri" panose="020F0502020204030204" pitchFamily="34" charset="0"/>
              </a:rPr>
              <a:t>denen</a:t>
            </a:r>
            <a:r>
              <a:rPr lang="en-IE" dirty="0">
                <a:effectLst/>
                <a:ea typeface="Calibri" panose="020F0502020204030204" pitchFamily="34" charset="0"/>
              </a:rPr>
              <a:t> das BIP </a:t>
            </a:r>
            <a:r>
              <a:rPr lang="en-IE" dirty="0" err="1">
                <a:effectLst/>
                <a:ea typeface="Calibri" panose="020F0502020204030204" pitchFamily="34" charset="0"/>
              </a:rPr>
              <a:t>zwischen</a:t>
            </a:r>
            <a:r>
              <a:rPr lang="en-IE" dirty="0">
                <a:effectLst/>
                <a:ea typeface="Calibri" panose="020F0502020204030204" pitchFamily="34" charset="0"/>
              </a:rPr>
              <a:t> 2010 und 2021 am </a:t>
            </a:r>
            <a:r>
              <a:rPr lang="en-IE" dirty="0" err="1">
                <a:effectLst/>
                <a:ea typeface="Calibri" panose="020F0502020204030204" pitchFamily="34" charset="0"/>
              </a:rPr>
              <a:t>stärksten</a:t>
            </a:r>
            <a:r>
              <a:rPr lang="en-IE" dirty="0">
                <a:effectLst/>
                <a:ea typeface="Calibri" panose="020F0502020204030204" pitchFamily="34" charset="0"/>
              </a:rPr>
              <a:t> </a:t>
            </a:r>
            <a:r>
              <a:rPr lang="en-IE" dirty="0" err="1">
                <a:effectLst/>
                <a:ea typeface="Calibri" panose="020F0502020204030204" pitchFamily="34" charset="0"/>
              </a:rPr>
              <a:t>gesunken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gehören</a:t>
            </a:r>
            <a:r>
              <a:rPr lang="en-IE" dirty="0">
                <a:effectLst/>
                <a:ea typeface="Calibri" panose="020F0502020204030204" pitchFamily="34" charset="0"/>
              </a:rPr>
              <a:t> </a:t>
            </a:r>
            <a:r>
              <a:rPr lang="en-IE" dirty="0" err="1">
                <a:effectLst/>
                <a:ea typeface="Calibri" panose="020F0502020204030204" pitchFamily="34" charset="0"/>
              </a:rPr>
              <a:t>Spanien</a:t>
            </a:r>
            <a:r>
              <a:rPr lang="en-IE" dirty="0">
                <a:effectLst/>
                <a:ea typeface="Calibri" panose="020F0502020204030204" pitchFamily="34" charset="0"/>
              </a:rPr>
              <a:t>, </a:t>
            </a:r>
            <a:r>
              <a:rPr lang="en-IE" dirty="0" err="1">
                <a:effectLst/>
                <a:ea typeface="Calibri" panose="020F0502020204030204" pitchFamily="34" charset="0"/>
              </a:rPr>
              <a:t>Bulgarien</a:t>
            </a:r>
            <a:r>
              <a:rPr lang="en-IE" dirty="0">
                <a:effectLst/>
                <a:ea typeface="Calibri" panose="020F0502020204030204" pitchFamily="34" charset="0"/>
              </a:rPr>
              <a:t>, </a:t>
            </a:r>
            <a:r>
              <a:rPr lang="en-IE" dirty="0" err="1">
                <a:effectLst/>
                <a:ea typeface="Calibri" panose="020F0502020204030204" pitchFamily="34" charset="0"/>
              </a:rPr>
              <a:t>Griechenland</a:t>
            </a:r>
            <a:r>
              <a:rPr lang="en-IE" dirty="0">
                <a:effectLst/>
                <a:ea typeface="Calibri" panose="020F0502020204030204" pitchFamily="34" charset="0"/>
              </a:rPr>
              <a:t> und die </a:t>
            </a:r>
            <a:r>
              <a:rPr lang="en-IE" dirty="0" err="1">
                <a:effectLst/>
                <a:ea typeface="Calibri" panose="020F0502020204030204" pitchFamily="34" charset="0"/>
              </a:rPr>
              <a:t>Slowakei</a:t>
            </a:r>
            <a:r>
              <a:rPr lang="en-IE" dirty="0">
                <a:effectLst/>
                <a:ea typeface="Calibri" panose="020F0502020204030204" pitchFamily="34" charset="0"/>
              </a:rPr>
              <a:t>, </a:t>
            </a:r>
            <a:r>
              <a:rPr lang="en-IE" dirty="0" err="1">
                <a:effectLst/>
                <a:ea typeface="Calibri" panose="020F0502020204030204" pitchFamily="34" charset="0"/>
              </a:rPr>
              <a:t>während</a:t>
            </a:r>
            <a:r>
              <a:rPr lang="en-IE" dirty="0">
                <a:effectLst/>
                <a:ea typeface="Calibri" panose="020F0502020204030204" pitchFamily="34" charset="0"/>
              </a:rPr>
              <a:t> das </a:t>
            </a:r>
            <a:r>
              <a:rPr lang="en-IE" dirty="0" err="1">
                <a:effectLst/>
                <a:ea typeface="Calibri" panose="020F0502020204030204" pitchFamily="34" charset="0"/>
              </a:rPr>
              <a:t>höchste</a:t>
            </a:r>
            <a:r>
              <a:rPr lang="en-IE" dirty="0">
                <a:effectLst/>
                <a:ea typeface="Calibri" panose="020F0502020204030204" pitchFamily="34" charset="0"/>
              </a:rPr>
              <a:t> </a:t>
            </a:r>
            <a:r>
              <a:rPr lang="en-IE" dirty="0" err="1">
                <a:effectLst/>
                <a:ea typeface="Calibri" panose="020F0502020204030204" pitchFamily="34" charset="0"/>
              </a:rPr>
              <a:t>Wachstum</a:t>
            </a:r>
            <a:r>
              <a:rPr lang="en-IE" dirty="0">
                <a:effectLst/>
                <a:ea typeface="Calibri" panose="020F0502020204030204" pitchFamily="34" charset="0"/>
              </a:rPr>
              <a:t> in </a:t>
            </a:r>
            <a:r>
              <a:rPr lang="en-IE" dirty="0" err="1">
                <a:effectLst/>
                <a:ea typeface="Calibri" panose="020F0502020204030204" pitchFamily="34" charset="0"/>
              </a:rPr>
              <a:t>Ungarn</a:t>
            </a:r>
            <a:r>
              <a:rPr lang="en-IE" dirty="0">
                <a:effectLst/>
                <a:ea typeface="Calibri" panose="020F0502020204030204" pitchFamily="34" charset="0"/>
              </a:rPr>
              <a:t>, </a:t>
            </a:r>
            <a:r>
              <a:rPr lang="en-IE" dirty="0" err="1">
                <a:effectLst/>
                <a:ea typeface="Calibri" panose="020F0502020204030204" pitchFamily="34" charset="0"/>
              </a:rPr>
              <a:t>Litauen</a:t>
            </a:r>
            <a:r>
              <a:rPr lang="en-IE" dirty="0">
                <a:effectLst/>
                <a:ea typeface="Calibri" panose="020F0502020204030204" pitchFamily="34" charset="0"/>
              </a:rPr>
              <a:t>, </a:t>
            </a:r>
            <a:r>
              <a:rPr lang="en-IE" dirty="0" err="1">
                <a:effectLst/>
                <a:ea typeface="Calibri" panose="020F0502020204030204" pitchFamily="34" charset="0"/>
              </a:rPr>
              <a:t>Dänemark</a:t>
            </a:r>
            <a:r>
              <a:rPr lang="en-IE" dirty="0">
                <a:effectLst/>
                <a:ea typeface="Calibri" panose="020F0502020204030204" pitchFamily="34" charset="0"/>
              </a:rPr>
              <a:t>, Deutschland und </a:t>
            </a:r>
            <a:r>
              <a:rPr lang="en-IE" dirty="0" err="1">
                <a:effectLst/>
                <a:ea typeface="Calibri" panose="020F0502020204030204" pitchFamily="34" charset="0"/>
              </a:rPr>
              <a:t>Finnland</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verzeichnen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wobei</a:t>
            </a:r>
            <a:r>
              <a:rPr lang="en-IE" dirty="0">
                <a:effectLst/>
                <a:ea typeface="Calibri" panose="020F0502020204030204" pitchFamily="34" charset="0"/>
              </a:rPr>
              <a:t> </a:t>
            </a:r>
            <a:r>
              <a:rPr lang="en-IE" dirty="0" err="1">
                <a:effectLst/>
                <a:ea typeface="Calibri" panose="020F0502020204030204" pitchFamily="34" charset="0"/>
              </a:rPr>
              <a:t>letzteres</a:t>
            </a:r>
            <a:r>
              <a:rPr lang="en-IE" dirty="0">
                <a:effectLst/>
                <a:ea typeface="Calibri" panose="020F0502020204030204" pitchFamily="34" charset="0"/>
              </a:rPr>
              <a:t> Land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einem</a:t>
            </a:r>
            <a:r>
              <a:rPr lang="en-IE" dirty="0">
                <a:effectLst/>
                <a:ea typeface="Calibri" panose="020F0502020204030204" pitchFamily="34" charset="0"/>
              </a:rPr>
              <a:t> </a:t>
            </a:r>
            <a:r>
              <a:rPr lang="en-IE" dirty="0" err="1">
                <a:effectLst/>
                <a:ea typeface="Calibri" panose="020F0502020204030204" pitchFamily="34" charset="0"/>
              </a:rPr>
              <a:t>Wachstum</a:t>
            </a:r>
            <a:r>
              <a:rPr lang="en-IE" dirty="0">
                <a:effectLst/>
                <a:ea typeface="Calibri" panose="020F0502020204030204" pitchFamily="34" charset="0"/>
              </a:rPr>
              <a:t> von 7 %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Jahr</a:t>
            </a:r>
            <a:r>
              <a:rPr lang="en-IE" dirty="0">
                <a:effectLst/>
                <a:ea typeface="Calibri" panose="020F0502020204030204" pitchFamily="34" charset="0"/>
              </a:rPr>
              <a:t> 2021 am </a:t>
            </a:r>
            <a:r>
              <a:rPr lang="en-IE" dirty="0" err="1">
                <a:effectLst/>
                <a:ea typeface="Calibri" panose="020F0502020204030204" pitchFamily="34" charset="0"/>
              </a:rPr>
              <a:t>stärksten</a:t>
            </a:r>
            <a:r>
              <a:rPr lang="en-IE" dirty="0">
                <a:effectLst/>
                <a:ea typeface="Calibri" panose="020F0502020204030204" pitchFamily="34" charset="0"/>
              </a:rPr>
              <a:t> </a:t>
            </a:r>
            <a:r>
              <a:rPr lang="en-IE" dirty="0" err="1">
                <a:effectLst/>
                <a:ea typeface="Calibri" panose="020F0502020204030204" pitchFamily="34" charset="0"/>
              </a:rPr>
              <a:t>zulegegt</a:t>
            </a:r>
            <a:r>
              <a:rPr lang="en-IE" dirty="0">
                <a:effectLst/>
                <a:ea typeface="Calibri" panose="020F0502020204030204" pitchFamily="34" charset="0"/>
              </a:rPr>
              <a:t> hat(</a:t>
            </a:r>
            <a:r>
              <a:rPr lang="en-IE" dirty="0" err="1">
                <a:effectLst/>
                <a:ea typeface="Calibri" panose="020F0502020204030204" pitchFamily="34" charset="0"/>
              </a:rPr>
              <a:t>ebd</a:t>
            </a:r>
            <a:r>
              <a:rPr lang="en-IE" dirty="0">
                <a:effectLst/>
                <a:ea typeface="Calibri" panose="020F0502020204030204" pitchFamily="34" charset="0"/>
              </a:rPr>
              <a:t>.).</a:t>
            </a:r>
            <a:endParaRPr lang="en-GB" dirty="0"/>
          </a:p>
        </p:txBody>
      </p:sp>
      <p:sp>
        <p:nvSpPr>
          <p:cNvPr id="3" name="Text Placeholder 2">
            <a:extLst>
              <a:ext uri="{FF2B5EF4-FFF2-40B4-BE49-F238E27FC236}">
                <a16:creationId xmlns:a16="http://schemas.microsoft.com/office/drawing/2014/main" id="{0B3A146D-F456-2273-9853-B6DD2D299A85}"/>
              </a:ext>
            </a:extLst>
          </p:cNvPr>
          <p:cNvSpPr>
            <a:spLocks noGrp="1"/>
          </p:cNvSpPr>
          <p:nvPr>
            <p:ph type="body" sz="quarter" idx="30"/>
          </p:nvPr>
        </p:nvSpPr>
        <p:spPr>
          <a:xfrm>
            <a:off x="718912" y="660136"/>
            <a:ext cx="6570888" cy="372689"/>
          </a:xfrm>
          <a:prstGeom prst="rect">
            <a:avLst/>
          </a:prstGeom>
        </p:spPr>
        <p:txBody>
          <a:bodyPr/>
          <a:lstStyle/>
          <a:p>
            <a:r>
              <a:rPr lang="en-US" dirty="0"/>
              <a:t>1.1. Bauwirtschaft in Europa</a:t>
            </a:r>
          </a:p>
        </p:txBody>
      </p:sp>
      <p:sp>
        <p:nvSpPr>
          <p:cNvPr id="4" name="Slide Number Placeholder 3">
            <a:extLst>
              <a:ext uri="{FF2B5EF4-FFF2-40B4-BE49-F238E27FC236}">
                <a16:creationId xmlns:a16="http://schemas.microsoft.com/office/drawing/2014/main" id="{FD747058-FFB1-85E0-B527-7FE0AB4E09F4}"/>
              </a:ext>
            </a:extLst>
          </p:cNvPr>
          <p:cNvSpPr>
            <a:spLocks noGrp="1"/>
          </p:cNvSpPr>
          <p:nvPr>
            <p:ph type="sldNum" sz="quarter" idx="4"/>
          </p:nvPr>
        </p:nvSpPr>
        <p:spPr/>
        <p:txBody>
          <a:bodyPr/>
          <a:lstStyle/>
          <a:p>
            <a:fld id="{CB2079F2-58AF-ED44-82D7-E04B2F6FD686}" type="slidenum">
              <a:rPr lang="en-US" smtClean="0"/>
              <a:t>14</a:t>
            </a:fld>
            <a:endParaRPr lang="en-US" dirty="0"/>
          </a:p>
        </p:txBody>
      </p:sp>
      <p:sp>
        <p:nvSpPr>
          <p:cNvPr id="8" name="Text Placeholder 5">
            <a:extLst>
              <a:ext uri="{FF2B5EF4-FFF2-40B4-BE49-F238E27FC236}">
                <a16:creationId xmlns:a16="http://schemas.microsoft.com/office/drawing/2014/main" id="{08E874D7-D77B-6BEE-C9B6-96B259E5F34C}"/>
              </a:ext>
            </a:extLst>
          </p:cNvPr>
          <p:cNvSpPr txBox="1">
            <a:spLocks/>
          </p:cNvSpPr>
          <p:nvPr/>
        </p:nvSpPr>
        <p:spPr>
          <a:xfrm>
            <a:off x="539750" y="9219414"/>
            <a:ext cx="6590752" cy="148803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Euroconstruct</a:t>
            </a:r>
            <a:r>
              <a:rPr lang="en-IE" sz="900" dirty="0">
                <a:effectLst/>
                <a:latin typeface="Calibri" panose="020F0502020204030204" pitchFamily="34" charset="0"/>
                <a:ea typeface="Calibri" panose="020F0502020204030204" pitchFamily="34" charset="0"/>
                <a:cs typeface="Times New Roman" panose="02020603050405020304" pitchFamily="18" charset="0"/>
              </a:rPr>
              <a:t> -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Zusammenfassung</a:t>
            </a:r>
            <a:r>
              <a:rPr lang="en-IE" sz="900" dirty="0">
                <a:effectLst/>
                <a:latin typeface="Calibri" panose="020F0502020204030204" pitchFamily="34" charset="0"/>
                <a:ea typeface="Calibri" panose="020F0502020204030204" pitchFamily="34" charset="0"/>
                <a:cs typeface="Times New Roman" panose="02020603050405020304" pitchFamily="18" charset="0"/>
              </a:rPr>
              <a:t> des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Euroconstruct-Berichts</a:t>
            </a:r>
            <a:r>
              <a:rPr lang="en-IE" sz="900" dirty="0">
                <a:effectLst/>
                <a:latin typeface="Calibri" panose="020F0502020204030204" pitchFamily="34" charset="0"/>
                <a:ea typeface="Calibri" panose="020F0502020204030204" pitchFamily="34" charset="0"/>
                <a:cs typeface="Times New Roman" panose="02020603050405020304" pitchFamily="18" charset="0"/>
              </a:rPr>
              <a:t>. (November 2022): </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en-IE"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//itec.es/servicios/estudios-mercado/euroconstruct-sumario-ultimo-informe/.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Abgerufen</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IE" sz="900" dirty="0">
                <a:effectLst/>
                <a:latin typeface="Calibri" panose="020F0502020204030204" pitchFamily="34" charset="0"/>
                <a:ea typeface="Calibri" panose="020F0502020204030204" pitchFamily="34" charset="0"/>
                <a:cs typeface="Times New Roman" panose="02020603050405020304" pitchFamily="18" charset="0"/>
              </a:rPr>
              <a:t> Mai </a:t>
            </a:r>
            <a:r>
              <a:rPr lang="en-LB" sz="900" dirty="0">
                <a:effectLst/>
              </a:rPr>
              <a:t>2023 </a:t>
            </a:r>
          </a:p>
          <a:p>
            <a:pPr algn="l"/>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Europäische</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Beobachtungsstelle</a:t>
            </a:r>
            <a:r>
              <a:rPr lang="en-US" sz="900" dirty="0">
                <a:effectLst/>
                <a:latin typeface="Calibri" panose="020F0502020204030204" pitchFamily="34" charset="0"/>
                <a:ea typeface="Calibri" panose="020F0502020204030204" pitchFamily="34" charset="0"/>
                <a:cs typeface="Times New Roman" panose="02020603050405020304" pitchFamily="18" charset="0"/>
              </a:rPr>
              <a:t> für den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Bausektor</a:t>
            </a:r>
            <a:r>
              <a:rPr lang="en-US" sz="900" dirty="0">
                <a:effectLst/>
                <a:latin typeface="Calibri" panose="020F0502020204030204" pitchFamily="34" charset="0"/>
                <a:ea typeface="Calibri" panose="020F0502020204030204" pitchFamily="34" charset="0"/>
                <a:cs typeface="Times New Roman" panose="02020603050405020304" pitchFamily="18" charset="0"/>
              </a:rPr>
              <a:t>, 2021 </a:t>
            </a:r>
          </a:p>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IE" sz="900" dirty="0">
                <a:effectLst/>
                <a:latin typeface="Calibri" panose="020F0502020204030204" pitchFamily="34" charset="0"/>
                <a:ea typeface="Calibri" panose="020F0502020204030204" pitchFamily="34" charset="0"/>
                <a:cs typeface="Times New Roman" panose="02020603050405020304" pitchFamily="18" charset="0"/>
              </a:rPr>
              <a:t>Costruzioni Italia S.P.A. (2022): </a:t>
            </a:r>
            <a:r>
              <a:rPr lang="en-IE" sz="900" i="1" dirty="0">
                <a:effectLst/>
                <a:latin typeface="Calibri" panose="020F0502020204030204" pitchFamily="34" charset="0"/>
                <a:ea typeface="Calibri" panose="020F0502020204030204" pitchFamily="34" charset="0"/>
                <a:cs typeface="Times New Roman" panose="02020603050405020304" pitchFamily="18" charset="0"/>
              </a:rPr>
              <a:t>“</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Superbonus</a:t>
            </a:r>
            <a:r>
              <a:rPr lang="en-IE" sz="900" i="1" dirty="0">
                <a:effectLst/>
                <a:latin typeface="Calibri" panose="020F0502020204030204" pitchFamily="34" charset="0"/>
                <a:ea typeface="Calibri" panose="020F0502020204030204" pitchFamily="34" charset="0"/>
                <a:cs typeface="Times New Roman" panose="02020603050405020304" pitchFamily="18" charset="0"/>
              </a:rPr>
              <a:t> 110%”. </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https://www.costruzioniitalia.it/servizi/superbonus-110/#:~:text=''Casa%20a%20zero%20o%20zero,2020%20al%2031%20dicembre%202021</a:t>
            </a:r>
            <a:r>
              <a:rPr lang="en-IE"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Beratung</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GB" sz="900" dirty="0">
                <a:effectLst/>
                <a:latin typeface="Calibri" panose="020F0502020204030204" pitchFamily="34" charset="0"/>
                <a:ea typeface="Calibri" panose="020F0502020204030204" pitchFamily="34" charset="0"/>
                <a:cs typeface="Times New Roman" panose="02020603050405020304" pitchFamily="18" charset="0"/>
              </a:rPr>
              <a:t> Mai 2023</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Baugewerbe</a:t>
            </a:r>
            <a:r>
              <a:rPr lang="en-IE" sz="900" dirty="0">
                <a:effectLst/>
                <a:latin typeface="Calibri" panose="020F0502020204030204" pitchFamily="34" charset="0"/>
                <a:ea typeface="Calibri" panose="020F0502020204030204" pitchFamily="34" charset="0"/>
                <a:cs typeface="Times New Roman" panose="02020603050405020304" pitchFamily="18" charset="0"/>
              </a:rPr>
              <a:t> -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Europäische</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Kommission</a:t>
            </a:r>
            <a:r>
              <a:rPr lang="en-IE" sz="900" dirty="0">
                <a:effectLst/>
                <a:latin typeface="Calibri" panose="020F0502020204030204" pitchFamily="34" charset="0"/>
                <a:ea typeface="Calibri" panose="020F0502020204030204" pitchFamily="34" charset="0"/>
                <a:cs typeface="Times New Roman" panose="02020603050405020304" pitchFamily="18" charset="0"/>
              </a:rPr>
              <a:t> (2020) </a:t>
            </a:r>
            <a:r>
              <a:rPr lang="en-IE" sz="900" i="1" dirty="0">
                <a:effectLst/>
                <a:latin typeface="Calibri" panose="020F0502020204030204" pitchFamily="34" charset="0"/>
                <a:ea typeface="Calibri" panose="020F0502020204030204" pitchFamily="34" charset="0"/>
                <a:cs typeface="Times New Roman" panose="02020603050405020304" pitchFamily="18" charset="0"/>
              </a:rPr>
              <a:t>"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Bruttoinlandsprodukt</a:t>
            </a:r>
            <a:r>
              <a:rPr lang="en-IE" sz="900" i="1" dirty="0">
                <a:effectLst/>
                <a:latin typeface="Calibri" panose="020F0502020204030204" pitchFamily="34" charset="0"/>
                <a:ea typeface="Calibri" panose="020F0502020204030204" pitchFamily="34" charset="0"/>
                <a:cs typeface="Times New Roman" panose="02020603050405020304" pitchFamily="18" charset="0"/>
              </a:rPr>
              <a:t> des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Baugewerbes</a:t>
            </a:r>
            <a:r>
              <a:rPr lang="en-IE" sz="900" i="1" dirty="0">
                <a:effectLst/>
                <a:latin typeface="Calibri" panose="020F0502020204030204" pitchFamily="34" charset="0"/>
                <a:ea typeface="Calibri" panose="020F0502020204030204" pitchFamily="34" charset="0"/>
                <a:cs typeface="Times New Roman" panose="02020603050405020304" pitchFamily="18" charset="0"/>
              </a:rPr>
              <a:t> in der EU". </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https://ec.europa.eu/</a:t>
            </a:r>
            <a:r>
              <a:rPr lang="en-IE" sz="9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eurostat</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/cache/</a:t>
            </a:r>
            <a:r>
              <a:rPr lang="en-IE" sz="9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digpub</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/housing/bloc-3a.html?lang=</a:t>
            </a:r>
            <a:r>
              <a:rPr lang="en-IE" sz="9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en</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#:~:text=Bruttowertschöpfung%20des%20Zeitraums%202010%20bis%202021</a:t>
            </a:r>
            <a:r>
              <a:rPr lang="en-IE"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Beratung</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IE" sz="900" dirty="0">
                <a:effectLst/>
                <a:latin typeface="Calibri" panose="020F0502020204030204" pitchFamily="34" charset="0"/>
                <a:ea typeface="Calibri" panose="020F0502020204030204" pitchFamily="34" charset="0"/>
                <a:cs typeface="Times New Roman" panose="02020603050405020304" pitchFamily="18" charset="0"/>
              </a:rPr>
              <a:t> Mai 2023</a:t>
            </a:r>
            <a:endParaRPr lang="en-LB" sz="9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L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4D3BC75-3ED4-CBBC-FC35-DF148480BD82}"/>
              </a:ext>
            </a:extLst>
          </p:cNvPr>
          <p:cNvSpPr/>
          <p:nvPr/>
        </p:nvSpPr>
        <p:spPr>
          <a:xfrm>
            <a:off x="0" y="0"/>
            <a:ext cx="384048" cy="10691813"/>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30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15</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584200" y="2396064"/>
            <a:ext cx="3195638" cy="1571026"/>
          </a:xfrm>
          <a:prstGeom prst="rect">
            <a:avLst/>
          </a:prstGeom>
        </p:spPr>
        <p:txBody>
          <a:bodyPr/>
          <a:lstStyle/>
          <a:p>
            <a:pPr algn="just">
              <a:spcBef>
                <a:spcPts val="195"/>
              </a:spcBef>
              <a:tabLst>
                <a:tab pos="450215" algn="l"/>
              </a:tabLst>
            </a:pPr>
            <a:r>
              <a:rPr lang="en-GB" dirty="0" err="1">
                <a:effectLst/>
                <a:ea typeface="Calibri" panose="020F0502020204030204" pitchFamily="34" charset="0"/>
              </a:rPr>
              <a:t>Frankreich</a:t>
            </a:r>
            <a:r>
              <a:rPr lang="en-GB" dirty="0">
                <a:effectLst/>
                <a:ea typeface="Calibri" panose="020F0502020204030204" pitchFamily="34" charset="0"/>
              </a:rPr>
              <a:t> hat die </a:t>
            </a:r>
            <a:r>
              <a:rPr lang="en-GB" dirty="0" err="1">
                <a:effectLst/>
                <a:ea typeface="Calibri" panose="020F0502020204030204" pitchFamily="34" charset="0"/>
              </a:rPr>
              <a:t>höchste</a:t>
            </a:r>
            <a:r>
              <a:rPr lang="en-GB" dirty="0">
                <a:effectLst/>
                <a:ea typeface="Calibri" panose="020F0502020204030204" pitchFamily="34" charset="0"/>
              </a:rPr>
              <a:t> </a:t>
            </a:r>
            <a:r>
              <a:rPr lang="en-GB" dirty="0" err="1">
                <a:effectLst/>
                <a:ea typeface="Calibri" panose="020F0502020204030204" pitchFamily="34" charset="0"/>
              </a:rPr>
              <a:t>Anzahl</a:t>
            </a:r>
            <a:r>
              <a:rPr lang="en-GB" dirty="0">
                <a:effectLst/>
                <a:ea typeface="Calibri" panose="020F0502020204030204" pitchFamily="34" charset="0"/>
              </a:rPr>
              <a:t> von </a:t>
            </a:r>
            <a:r>
              <a:rPr lang="en-GB" dirty="0" err="1">
                <a:effectLst/>
                <a:ea typeface="Calibri" panose="020F0502020204030204" pitchFamily="34" charset="0"/>
              </a:rPr>
              <a:t>Unternehmen</a:t>
            </a:r>
            <a:r>
              <a:rPr lang="en-GB" dirty="0">
                <a:effectLst/>
                <a:ea typeface="Calibri" panose="020F0502020204030204" pitchFamily="34" charset="0"/>
              </a:rPr>
              <a:t> und </a:t>
            </a:r>
            <a:r>
              <a:rPr lang="en-GB" dirty="0" err="1">
                <a:effectLst/>
                <a:ea typeface="Calibri" panose="020F0502020204030204" pitchFamily="34" charset="0"/>
              </a:rPr>
              <a:t>Beschäftigten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Jahr</a:t>
            </a:r>
            <a:r>
              <a:rPr lang="en-GB" dirty="0">
                <a:effectLst/>
                <a:ea typeface="Calibri" panose="020F0502020204030204" pitchFamily="34" charset="0"/>
              </a:rPr>
              <a:t> 2020 </a:t>
            </a:r>
            <a:r>
              <a:rPr lang="en-GB" dirty="0" err="1">
                <a:effectLst/>
                <a:ea typeface="Calibri" panose="020F0502020204030204" pitchFamily="34" charset="0"/>
              </a:rPr>
              <a:t>wurden</a:t>
            </a:r>
            <a:r>
              <a:rPr lang="en-GB" dirty="0">
                <a:effectLst/>
                <a:ea typeface="Calibri" panose="020F0502020204030204" pitchFamily="34" charset="0"/>
              </a:rPr>
              <a:t> in der Île de France </a:t>
            </a:r>
            <a:r>
              <a:rPr lang="en-GB" dirty="0" err="1">
                <a:effectLst/>
                <a:ea typeface="Calibri" panose="020F0502020204030204" pitchFamily="34" charset="0"/>
              </a:rPr>
              <a:t>insgesamt</a:t>
            </a:r>
            <a:r>
              <a:rPr lang="en-GB" dirty="0">
                <a:effectLst/>
                <a:ea typeface="Calibri" panose="020F0502020204030204" pitchFamily="34" charset="0"/>
              </a:rPr>
              <a:t> 176.000, in der Region Provence-Alpes-Côte d'Azur </a:t>
            </a:r>
            <a:r>
              <a:rPr lang="en-GB" dirty="0" err="1">
                <a:effectLst/>
                <a:ea typeface="Calibri" panose="020F0502020204030204" pitchFamily="34" charset="0"/>
              </a:rPr>
              <a:t>insgesamt</a:t>
            </a:r>
            <a:r>
              <a:rPr lang="en-GB" dirty="0">
                <a:effectLst/>
                <a:ea typeface="Calibri" panose="020F0502020204030204" pitchFamily="34" charset="0"/>
              </a:rPr>
              <a:t> 89.000 und in Rhône-Alpes 85.000 </a:t>
            </a:r>
            <a:r>
              <a:rPr lang="en-GB" dirty="0" err="1">
                <a:effectLst/>
                <a:ea typeface="Calibri" panose="020F0502020204030204" pitchFamily="34" charset="0"/>
              </a:rPr>
              <a:t>Bauunternehmen</a:t>
            </a:r>
            <a:r>
              <a:rPr lang="en-GB" dirty="0">
                <a:effectLst/>
                <a:ea typeface="Calibri" panose="020F0502020204030204" pitchFamily="34" charset="0"/>
              </a:rPr>
              <a:t> </a:t>
            </a:r>
            <a:r>
              <a:rPr lang="en-GB" dirty="0" err="1">
                <a:effectLst/>
                <a:ea typeface="Calibri" panose="020F0502020204030204" pitchFamily="34" charset="0"/>
              </a:rPr>
              <a:t>gezählt</a:t>
            </a:r>
            <a:r>
              <a:rPr lang="en-GB" dirty="0">
                <a:effectLst/>
                <a:ea typeface="Calibri" panose="020F0502020204030204" pitchFamily="34" charset="0"/>
              </a:rPr>
              <a:t>. In der Region </a:t>
            </a:r>
            <a:r>
              <a:rPr lang="en-GB" dirty="0" err="1">
                <a:effectLst/>
                <a:ea typeface="Calibri" panose="020F0502020204030204" pitchFamily="34" charset="0"/>
              </a:rPr>
              <a:t>Lombardei</a:t>
            </a:r>
            <a:r>
              <a:rPr lang="en-GB" dirty="0">
                <a:effectLst/>
                <a:ea typeface="Calibri" panose="020F0502020204030204" pitchFamily="34" charset="0"/>
              </a:rPr>
              <a:t> in </a:t>
            </a:r>
            <a:r>
              <a:rPr lang="en-GB" dirty="0" err="1">
                <a:effectLst/>
                <a:ea typeface="Calibri" panose="020F0502020204030204" pitchFamily="34" charset="0"/>
              </a:rPr>
              <a:t>Italien</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es 95.000 </a:t>
            </a:r>
            <a:r>
              <a:rPr lang="en-GB" dirty="0" err="1">
                <a:effectLst/>
                <a:ea typeface="Calibri" panose="020F0502020204030204" pitchFamily="34" charset="0"/>
              </a:rPr>
              <a:t>Bauunternehmen</a:t>
            </a:r>
            <a:r>
              <a:rPr lang="en-GB" i="1" dirty="0">
                <a:effectLst/>
                <a:ea typeface="Calibri" panose="020F0502020204030204" pitchFamily="34" charset="0"/>
              </a:rPr>
              <a:t>. </a:t>
            </a:r>
            <a:r>
              <a:rPr lang="en-GB" i="1" baseline="30000" dirty="0">
                <a:effectLst/>
                <a:ea typeface="Calibri" panose="020F0502020204030204" pitchFamily="34" charset="0"/>
              </a:rPr>
              <a:t>6</a:t>
            </a:r>
            <a:endParaRPr lang="en-LB" dirty="0">
              <a:effectLst/>
              <a:ea typeface="Calibri" panose="020F0502020204030204" pitchFamily="34" charset="0"/>
            </a:endParaRPr>
          </a:p>
        </p:txBody>
      </p:sp>
      <p:sp>
        <p:nvSpPr>
          <p:cNvPr id="8" name="Text Placeholder 7">
            <a:extLst>
              <a:ext uri="{FF2B5EF4-FFF2-40B4-BE49-F238E27FC236}">
                <a16:creationId xmlns:a16="http://schemas.microsoft.com/office/drawing/2014/main" id="{9B8EE149-95F3-F346-91FE-FE3B2A4777B4}"/>
              </a:ext>
            </a:extLst>
          </p:cNvPr>
          <p:cNvSpPr>
            <a:spLocks noGrp="1"/>
          </p:cNvSpPr>
          <p:nvPr>
            <p:ph type="body" sz="quarter" idx="42"/>
          </p:nvPr>
        </p:nvSpPr>
        <p:spPr>
          <a:xfrm>
            <a:off x="1003299" y="574143"/>
            <a:ext cx="6438901" cy="1051458"/>
          </a:xfrm>
          <a:prstGeom prst="rect">
            <a:avLst/>
          </a:prstGeom>
        </p:spPr>
        <p:txBody>
          <a:bodyPr/>
          <a:lstStyle/>
          <a:p>
            <a:r>
              <a:rPr lang="en-US" dirty="0"/>
              <a:t>1.1.1 Bauunternehmen in der EU</a:t>
            </a: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t="-113"/>
          <a:stretch/>
        </p:blipFill>
        <p:spPr>
          <a:xfrm>
            <a:off x="4114800" y="1777998"/>
            <a:ext cx="3444875" cy="7937501"/>
          </a:xfrm>
        </p:spPr>
      </p:pic>
      <p:sp>
        <p:nvSpPr>
          <p:cNvPr id="2" name="Freeform 1">
            <a:extLst>
              <a:ext uri="{FF2B5EF4-FFF2-40B4-BE49-F238E27FC236}">
                <a16:creationId xmlns:a16="http://schemas.microsoft.com/office/drawing/2014/main" id="{75E1E489-54EF-1562-FA3A-DAA2C30B3B9A}"/>
              </a:ext>
            </a:extLst>
          </p:cNvPr>
          <p:cNvSpPr/>
          <p:nvPr/>
        </p:nvSpPr>
        <p:spPr>
          <a:xfrm>
            <a:off x="4127500" y="1777997"/>
            <a:ext cx="3432175" cy="7937501"/>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5">
            <a:extLst>
              <a:ext uri="{FF2B5EF4-FFF2-40B4-BE49-F238E27FC236}">
                <a16:creationId xmlns:a16="http://schemas.microsoft.com/office/drawing/2014/main" id="{FA039F9F-3CEB-3464-B5B0-9A194B988F8C}"/>
              </a:ext>
            </a:extLst>
          </p:cNvPr>
          <p:cNvSpPr txBox="1">
            <a:spLocks/>
          </p:cNvSpPr>
          <p:nvPr/>
        </p:nvSpPr>
        <p:spPr>
          <a:xfrm>
            <a:off x="539750" y="9876959"/>
            <a:ext cx="6590752" cy="148803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ea typeface="Calibri" panose="020F0502020204030204" pitchFamily="34" charset="0"/>
              </a:rPr>
              <a:t>6 </a:t>
            </a:r>
            <a:r>
              <a:rPr lang="en-IE" sz="900">
                <a:effectLst/>
                <a:ea typeface="Calibri" panose="020F0502020204030204" pitchFamily="34" charset="0"/>
              </a:rPr>
              <a:t>Eurostat, 2019 </a:t>
            </a:r>
            <a:r>
              <a:rPr lang="en-IE" sz="900" b="1" u="sng">
                <a:solidFill>
                  <a:srgbClr val="7CD0E4"/>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https://ec.europa.eu/eurostat</a:t>
            </a:r>
            <a:endParaRPr lang="en-LB" sz="900" b="1">
              <a:solidFill>
                <a:srgbClr val="7CD0E4"/>
              </a:solidFill>
              <a:effectLst/>
              <a:ea typeface="Calibri" panose="020F0502020204030204" pitchFamily="34" charset="0"/>
            </a:endParaRPr>
          </a:p>
        </p:txBody>
      </p:sp>
      <p:sp>
        <p:nvSpPr>
          <p:cNvPr id="4" name="Text Placeholder 7">
            <a:extLst>
              <a:ext uri="{FF2B5EF4-FFF2-40B4-BE49-F238E27FC236}">
                <a16:creationId xmlns:a16="http://schemas.microsoft.com/office/drawing/2014/main" id="{60D002CB-4FEA-A54A-0064-9EBC90290571}"/>
              </a:ext>
            </a:extLst>
          </p:cNvPr>
          <p:cNvSpPr txBox="1">
            <a:spLocks/>
          </p:cNvSpPr>
          <p:nvPr/>
        </p:nvSpPr>
        <p:spPr>
          <a:xfrm>
            <a:off x="570132" y="3950389"/>
            <a:ext cx="3195638" cy="10514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chemeClr val="bg1"/>
                </a:solidFill>
              </a:rPr>
              <a:t>1.1.2 </a:t>
            </a:r>
            <a:r>
              <a:rPr lang="en-US" dirty="0" err="1">
                <a:solidFill>
                  <a:schemeClr val="bg1"/>
                </a:solidFill>
              </a:rPr>
              <a:t>ArbeitnehmerInnen</a:t>
            </a:r>
            <a:r>
              <a:rPr lang="en-US" dirty="0">
                <a:solidFill>
                  <a:schemeClr val="bg1"/>
                </a:solidFill>
              </a:rPr>
              <a:t> </a:t>
            </a:r>
          </a:p>
          <a:p>
            <a:pPr>
              <a:spcBef>
                <a:spcPts val="0"/>
              </a:spcBef>
            </a:pPr>
            <a:r>
              <a:rPr lang="en-US" dirty="0">
                <a:solidFill>
                  <a:schemeClr val="bg1"/>
                </a:solidFill>
              </a:rPr>
              <a:t>in Bauunternehmen in der EU</a:t>
            </a:r>
          </a:p>
        </p:txBody>
      </p:sp>
      <p:sp>
        <p:nvSpPr>
          <p:cNvPr id="5" name="Text Placeholder 6">
            <a:extLst>
              <a:ext uri="{FF2B5EF4-FFF2-40B4-BE49-F238E27FC236}">
                <a16:creationId xmlns:a16="http://schemas.microsoft.com/office/drawing/2014/main" id="{E0E1B464-5AE1-13A0-AD87-2A43A89A07D6}"/>
              </a:ext>
            </a:extLst>
          </p:cNvPr>
          <p:cNvSpPr txBox="1">
            <a:spLocks/>
          </p:cNvSpPr>
          <p:nvPr/>
        </p:nvSpPr>
        <p:spPr>
          <a:xfrm>
            <a:off x="556065" y="5279939"/>
            <a:ext cx="3195638" cy="157102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GB" dirty="0" err="1">
                <a:ea typeface="Calibri" panose="020F0502020204030204" pitchFamily="34" charset="0"/>
              </a:rPr>
              <a:t>Betrachtet</a:t>
            </a:r>
            <a:r>
              <a:rPr lang="en-GB" dirty="0">
                <a:ea typeface="Calibri" panose="020F0502020204030204" pitchFamily="34" charset="0"/>
              </a:rPr>
              <a:t> man die </a:t>
            </a:r>
            <a:r>
              <a:rPr lang="en-GB" dirty="0" err="1">
                <a:ea typeface="Calibri" panose="020F0502020204030204" pitchFamily="34" charset="0"/>
              </a:rPr>
              <a:t>Beschäftigten</a:t>
            </a:r>
            <a:r>
              <a:rPr lang="en-GB" dirty="0">
                <a:ea typeface="Calibri" panose="020F0502020204030204" pitchFamily="34" charset="0"/>
              </a:rPr>
              <a:t> in </a:t>
            </a:r>
            <a:r>
              <a:rPr lang="en-GB" dirty="0" err="1">
                <a:ea typeface="Calibri" panose="020F0502020204030204" pitchFamily="34" charset="0"/>
              </a:rPr>
              <a:t>Unternehmen</a:t>
            </a:r>
            <a:r>
              <a:rPr lang="en-GB" dirty="0">
                <a:ea typeface="Calibri" panose="020F0502020204030204" pitchFamily="34" charset="0"/>
              </a:rPr>
              <a:t> des </a:t>
            </a:r>
            <a:r>
              <a:rPr lang="en-GB" dirty="0" err="1">
                <a:ea typeface="Calibri" panose="020F0502020204030204" pitchFamily="34" charset="0"/>
              </a:rPr>
              <a:t>Sektors</a:t>
            </a:r>
            <a:r>
              <a:rPr lang="en-GB" dirty="0">
                <a:ea typeface="Calibri" panose="020F0502020204030204" pitchFamily="34" charset="0"/>
              </a:rPr>
              <a:t>, so </a:t>
            </a:r>
            <a:r>
              <a:rPr lang="en-GB" dirty="0" err="1">
                <a:ea typeface="Calibri" panose="020F0502020204030204" pitchFamily="34" charset="0"/>
              </a:rPr>
              <a:t>liegt</a:t>
            </a:r>
            <a:r>
              <a:rPr lang="en-GB" dirty="0">
                <a:ea typeface="Calibri" panose="020F0502020204030204" pitchFamily="34" charset="0"/>
              </a:rPr>
              <a:t> die Île de France </a:t>
            </a:r>
            <a:r>
              <a:rPr lang="en-GB" dirty="0" err="1">
                <a:ea typeface="Calibri" panose="020F0502020204030204" pitchFamily="34" charset="0"/>
              </a:rPr>
              <a:t>mit</a:t>
            </a:r>
            <a:r>
              <a:rPr lang="en-GB" dirty="0">
                <a:ea typeface="Calibri" panose="020F0502020204030204" pitchFamily="34" charset="0"/>
              </a:rPr>
              <a:t> 605.000 </a:t>
            </a:r>
            <a:r>
              <a:rPr lang="en-GB" dirty="0" err="1">
                <a:ea typeface="Calibri" panose="020F0502020204030204" pitchFamily="34" charset="0"/>
              </a:rPr>
              <a:t>Beschäftigten</a:t>
            </a:r>
            <a:r>
              <a:rPr lang="en-GB" dirty="0">
                <a:ea typeface="Calibri" panose="020F0502020204030204" pitchFamily="34" charset="0"/>
              </a:rPr>
              <a:t> in </a:t>
            </a:r>
            <a:r>
              <a:rPr lang="en-GB" dirty="0" err="1">
                <a:ea typeface="Calibri" panose="020F0502020204030204" pitchFamily="34" charset="0"/>
              </a:rPr>
              <a:t>Bauunternehmen</a:t>
            </a:r>
            <a:r>
              <a:rPr lang="en-GB" dirty="0">
                <a:ea typeface="Calibri" panose="020F0502020204030204" pitchFamily="34" charset="0"/>
              </a:rPr>
              <a:t> an der </a:t>
            </a:r>
            <a:r>
              <a:rPr lang="en-GB" dirty="0" err="1">
                <a:ea typeface="Calibri" panose="020F0502020204030204" pitchFamily="34" charset="0"/>
              </a:rPr>
              <a:t>Spitze</a:t>
            </a:r>
            <a:r>
              <a:rPr lang="en-GB" dirty="0">
                <a:ea typeface="Calibri" panose="020F0502020204030204" pitchFamily="34" charset="0"/>
              </a:rPr>
              <a:t>, </a:t>
            </a:r>
            <a:r>
              <a:rPr lang="en-GB" dirty="0" err="1">
                <a:ea typeface="Calibri" panose="020F0502020204030204" pitchFamily="34" charset="0"/>
              </a:rPr>
              <a:t>gefolgt</a:t>
            </a:r>
            <a:r>
              <a:rPr lang="en-GB" dirty="0">
                <a:ea typeface="Calibri" panose="020F0502020204030204" pitchFamily="34" charset="0"/>
              </a:rPr>
              <a:t> von der </a:t>
            </a:r>
            <a:r>
              <a:rPr lang="en-GB" dirty="0" err="1">
                <a:ea typeface="Calibri" panose="020F0502020204030204" pitchFamily="34" charset="0"/>
              </a:rPr>
              <a:t>Lombardei</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256.000 </a:t>
            </a:r>
            <a:r>
              <a:rPr lang="en-GB" dirty="0" err="1">
                <a:ea typeface="Calibri" panose="020F0502020204030204" pitchFamily="34" charset="0"/>
              </a:rPr>
              <a:t>Beschäftigten</a:t>
            </a:r>
            <a:r>
              <a:rPr lang="en-GB" dirty="0">
                <a:ea typeface="Calibri" panose="020F0502020204030204" pitchFamily="34" charset="0"/>
              </a:rPr>
              <a:t> (</a:t>
            </a:r>
            <a:r>
              <a:rPr lang="en-GB" dirty="0" err="1">
                <a:ea typeface="Calibri" panose="020F0502020204030204" pitchFamily="34" charset="0"/>
              </a:rPr>
              <a:t>Daten</a:t>
            </a:r>
            <a:r>
              <a:rPr lang="en-GB" dirty="0">
                <a:ea typeface="Calibri" panose="020F0502020204030204" pitchFamily="34" charset="0"/>
              </a:rPr>
              <a:t> für 2019) </a:t>
            </a:r>
            <a:r>
              <a:rPr lang="en-GB" dirty="0" err="1">
                <a:ea typeface="Calibri" panose="020F0502020204030204" pitchFamily="34" charset="0"/>
              </a:rPr>
              <a:t>sowie</a:t>
            </a:r>
            <a:r>
              <a:rPr lang="en-GB" dirty="0">
                <a:ea typeface="Calibri" panose="020F0502020204030204" pitchFamily="34" charset="0"/>
              </a:rPr>
              <a:t> </a:t>
            </a:r>
            <a:r>
              <a:rPr lang="en-GB" dirty="0" err="1">
                <a:ea typeface="Calibri" panose="020F0502020204030204" pitchFamily="34" charset="0"/>
              </a:rPr>
              <a:t>Katalonien</a:t>
            </a:r>
            <a:r>
              <a:rPr lang="en-GB" dirty="0">
                <a:ea typeface="Calibri" panose="020F0502020204030204" pitchFamily="34" charset="0"/>
              </a:rPr>
              <a:t> und Madrid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insgesamt</a:t>
            </a:r>
            <a:r>
              <a:rPr lang="en-GB" dirty="0">
                <a:ea typeface="Calibri" panose="020F0502020204030204" pitchFamily="34" charset="0"/>
              </a:rPr>
              <a:t> 203.000 </a:t>
            </a:r>
            <a:r>
              <a:rPr lang="en-GB" dirty="0" err="1">
                <a:ea typeface="Calibri" panose="020F0502020204030204" pitchFamily="34" charset="0"/>
              </a:rPr>
              <a:t>bzw</a:t>
            </a:r>
            <a:r>
              <a:rPr lang="en-GB" dirty="0">
                <a:ea typeface="Calibri" panose="020F0502020204030204" pitchFamily="34" charset="0"/>
              </a:rPr>
              <a:t>. 205.000 </a:t>
            </a:r>
            <a:r>
              <a:rPr lang="en-GB" dirty="0" err="1">
                <a:ea typeface="Calibri" panose="020F0502020204030204" pitchFamily="34" charset="0"/>
              </a:rPr>
              <a:t>Beschäftigten</a:t>
            </a:r>
            <a:r>
              <a:rPr lang="en-GB" dirty="0">
                <a:ea typeface="Calibri" panose="020F0502020204030204" pitchFamily="34" charset="0"/>
              </a:rPr>
              <a:t> (</a:t>
            </a:r>
            <a:r>
              <a:rPr lang="en-GB" dirty="0" err="1">
                <a:ea typeface="Calibri" panose="020F0502020204030204" pitchFamily="34" charset="0"/>
              </a:rPr>
              <a:t>ebd</a:t>
            </a:r>
            <a:r>
              <a:rPr lang="en-GB" dirty="0">
                <a:ea typeface="Calibri" panose="020F0502020204030204" pitchFamily="34" charset="0"/>
              </a:rPr>
              <a:t>.).</a:t>
            </a:r>
          </a:p>
        </p:txBody>
      </p:sp>
      <p:sp>
        <p:nvSpPr>
          <p:cNvPr id="10" name="Text Placeholder 7">
            <a:extLst>
              <a:ext uri="{FF2B5EF4-FFF2-40B4-BE49-F238E27FC236}">
                <a16:creationId xmlns:a16="http://schemas.microsoft.com/office/drawing/2014/main" id="{9FC871F4-A16B-8FB9-61A4-AF2F82C8D55E}"/>
              </a:ext>
            </a:extLst>
          </p:cNvPr>
          <p:cNvSpPr txBox="1">
            <a:spLocks/>
          </p:cNvSpPr>
          <p:nvPr/>
        </p:nvSpPr>
        <p:spPr>
          <a:xfrm>
            <a:off x="527929" y="6679520"/>
            <a:ext cx="3444874" cy="574594"/>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a:solidFill>
                  <a:schemeClr val="bg1"/>
                </a:solidFill>
              </a:rPr>
              <a:t>1.1.3 Investitionen in den Wohnungsbau</a:t>
            </a:r>
            <a:endParaRPr lang="en-LB">
              <a:solidFill>
                <a:schemeClr val="bg1"/>
              </a:solidFill>
            </a:endParaRPr>
          </a:p>
        </p:txBody>
      </p:sp>
      <p:sp>
        <p:nvSpPr>
          <p:cNvPr id="11" name="Text Placeholder 6">
            <a:extLst>
              <a:ext uri="{FF2B5EF4-FFF2-40B4-BE49-F238E27FC236}">
                <a16:creationId xmlns:a16="http://schemas.microsoft.com/office/drawing/2014/main" id="{544DA8B4-C5C6-CEF2-73C2-A7AE8B0836AD}"/>
              </a:ext>
            </a:extLst>
          </p:cNvPr>
          <p:cNvSpPr txBox="1">
            <a:spLocks/>
          </p:cNvSpPr>
          <p:nvPr/>
        </p:nvSpPr>
        <p:spPr>
          <a:xfrm>
            <a:off x="527929" y="7452501"/>
            <a:ext cx="3195638" cy="24244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GB" dirty="0" err="1">
                <a:ea typeface="Calibri" panose="020F0502020204030204" pitchFamily="34" charset="0"/>
              </a:rPr>
              <a:t>Betrachtet</a:t>
            </a:r>
            <a:r>
              <a:rPr lang="en-GB" dirty="0">
                <a:ea typeface="Calibri" panose="020F0502020204030204" pitchFamily="34" charset="0"/>
              </a:rPr>
              <a:t> man die </a:t>
            </a:r>
            <a:r>
              <a:rPr lang="en-GB" dirty="0" err="1">
                <a:ea typeface="Calibri" panose="020F0502020204030204" pitchFamily="34" charset="0"/>
              </a:rPr>
              <a:t>Daten</a:t>
            </a:r>
            <a:r>
              <a:rPr lang="en-GB" dirty="0">
                <a:ea typeface="Calibri" panose="020F0502020204030204" pitchFamily="34" charset="0"/>
              </a:rPr>
              <a:t>, die </a:t>
            </a:r>
            <a:r>
              <a:rPr lang="en-GB" dirty="0" err="1">
                <a:ea typeface="Calibri" panose="020F0502020204030204" pitchFamily="34" charset="0"/>
              </a:rPr>
              <a:t>nach</a:t>
            </a:r>
            <a:r>
              <a:rPr lang="en-GB" dirty="0">
                <a:ea typeface="Calibri" panose="020F0502020204030204" pitchFamily="34" charset="0"/>
              </a:rPr>
              <a:t> der Covid-19-Pandemie </a:t>
            </a:r>
            <a:r>
              <a:rPr lang="en-GB" dirty="0" err="1">
                <a:ea typeface="Calibri" panose="020F0502020204030204" pitchFamily="34" charset="0"/>
              </a:rPr>
              <a:t>erhoben</a:t>
            </a:r>
            <a:r>
              <a:rPr lang="en-GB" dirty="0">
                <a:ea typeface="Calibri" panose="020F0502020204030204" pitchFamily="34" charset="0"/>
              </a:rPr>
              <a:t> </a:t>
            </a:r>
            <a:r>
              <a:rPr lang="en-GB" dirty="0" err="1">
                <a:ea typeface="Calibri" panose="020F0502020204030204" pitchFamily="34" charset="0"/>
              </a:rPr>
              <a:t>wurden</a:t>
            </a:r>
            <a:r>
              <a:rPr lang="en-GB" dirty="0">
                <a:ea typeface="Calibri" panose="020F0502020204030204" pitchFamily="34" charset="0"/>
              </a:rPr>
              <a:t>, so </a:t>
            </a:r>
            <a:r>
              <a:rPr lang="en-GB" dirty="0" err="1">
                <a:ea typeface="Calibri" panose="020F0502020204030204" pitchFamily="34" charset="0"/>
              </a:rPr>
              <a:t>gibt</a:t>
            </a:r>
            <a:r>
              <a:rPr lang="en-GB" dirty="0">
                <a:ea typeface="Calibri" panose="020F0502020204030204" pitchFamily="34" charset="0"/>
              </a:rPr>
              <a:t> Eurostat an, </a:t>
            </a:r>
            <a:r>
              <a:rPr lang="en-GB" dirty="0" err="1">
                <a:ea typeface="Calibri" panose="020F0502020204030204" pitchFamily="34" charset="0"/>
              </a:rPr>
              <a:t>dass</a:t>
            </a:r>
            <a:r>
              <a:rPr lang="en-GB" dirty="0">
                <a:ea typeface="Calibri" panose="020F0502020204030204" pitchFamily="34" charset="0"/>
              </a:rPr>
              <a:t>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Jahr</a:t>
            </a:r>
            <a:r>
              <a:rPr lang="en-GB" dirty="0">
                <a:ea typeface="Calibri" panose="020F0502020204030204" pitchFamily="34" charset="0"/>
              </a:rPr>
              <a:t> 2021 5,6 % des BIP in der EU in den </a:t>
            </a:r>
            <a:r>
              <a:rPr lang="en-GB" dirty="0" err="1">
                <a:ea typeface="Calibri" panose="020F0502020204030204" pitchFamily="34" charset="0"/>
              </a:rPr>
              <a:t>Wohnungsbau</a:t>
            </a:r>
            <a:r>
              <a:rPr lang="en-GB" dirty="0">
                <a:ea typeface="Calibri" panose="020F0502020204030204" pitchFamily="34" charset="0"/>
              </a:rPr>
              <a:t> </a:t>
            </a:r>
            <a:r>
              <a:rPr lang="en-GB" dirty="0" err="1">
                <a:ea typeface="Calibri" panose="020F0502020204030204" pitchFamily="34" charset="0"/>
              </a:rPr>
              <a:t>investiert</a:t>
            </a:r>
            <a:r>
              <a:rPr lang="en-GB" dirty="0">
                <a:ea typeface="Calibri" panose="020F0502020204030204" pitchFamily="34" charset="0"/>
              </a:rPr>
              <a:t> </a:t>
            </a:r>
            <a:r>
              <a:rPr lang="en-GB" dirty="0" err="1">
                <a:ea typeface="Calibri" panose="020F0502020204030204" pitchFamily="34" charset="0"/>
              </a:rPr>
              <a:t>wurden</a:t>
            </a:r>
            <a:r>
              <a:rPr lang="en-GB" dirty="0">
                <a:ea typeface="Calibri" panose="020F0502020204030204" pitchFamily="34" charset="0"/>
              </a:rPr>
              <a:t>, </a:t>
            </a:r>
            <a:r>
              <a:rPr lang="en-GB" dirty="0" err="1">
                <a:ea typeface="Calibri" panose="020F0502020204030204" pitchFamily="34" charset="0"/>
              </a:rPr>
              <a:t>auch</a:t>
            </a:r>
            <a:r>
              <a:rPr lang="en-GB" dirty="0">
                <a:ea typeface="Calibri" panose="020F0502020204030204" pitchFamily="34" charset="0"/>
              </a:rPr>
              <a:t> </a:t>
            </a:r>
            <a:r>
              <a:rPr lang="en-GB" dirty="0" err="1">
                <a:ea typeface="Calibri" panose="020F0502020204030204" pitchFamily="34" charset="0"/>
              </a:rPr>
              <a:t>wenn</a:t>
            </a:r>
            <a:r>
              <a:rPr lang="en-GB" dirty="0">
                <a:ea typeface="Calibri" panose="020F0502020204030204" pitchFamily="34" charset="0"/>
              </a:rPr>
              <a:t> dies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unregelmäßige</a:t>
            </a:r>
            <a:r>
              <a:rPr lang="en-GB" dirty="0">
                <a:ea typeface="Calibri" panose="020F0502020204030204" pitchFamily="34" charset="0"/>
              </a:rPr>
              <a:t> </a:t>
            </a:r>
            <a:r>
              <a:rPr lang="en-GB" dirty="0" err="1">
                <a:ea typeface="Calibri" panose="020F0502020204030204" pitchFamily="34" charset="0"/>
              </a:rPr>
              <a:t>Zahl</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a:t>
            </a:r>
          </a:p>
          <a:p>
            <a:pPr>
              <a:spcBef>
                <a:spcPts val="195"/>
              </a:spcBef>
              <a:tabLst>
                <a:tab pos="450215" algn="l"/>
              </a:tabLst>
            </a:pPr>
            <a:r>
              <a:rPr lang="en-GB" dirty="0">
                <a:ea typeface="Calibri" panose="020F0502020204030204" pitchFamily="34" charset="0"/>
              </a:rPr>
              <a:t> </a:t>
            </a:r>
          </a:p>
          <a:p>
            <a:pPr>
              <a:spcBef>
                <a:spcPts val="195"/>
              </a:spcBef>
              <a:tabLst>
                <a:tab pos="450215" algn="l"/>
              </a:tabLst>
            </a:pPr>
            <a:r>
              <a:rPr lang="en-GB" dirty="0">
                <a:ea typeface="Calibri" panose="020F0502020204030204" pitchFamily="34" charset="0"/>
              </a:rPr>
              <a:t>Den </a:t>
            </a:r>
            <a:r>
              <a:rPr lang="en-GB" dirty="0" err="1">
                <a:ea typeface="Calibri" panose="020F0502020204030204" pitchFamily="34" charset="0"/>
              </a:rPr>
              <a:t>höchsten</a:t>
            </a:r>
            <a:r>
              <a:rPr lang="en-GB" dirty="0">
                <a:ea typeface="Calibri" panose="020F0502020204030204" pitchFamily="34" charset="0"/>
              </a:rPr>
              <a:t> </a:t>
            </a:r>
            <a:r>
              <a:rPr lang="en-GB" dirty="0" err="1">
                <a:ea typeface="Calibri" panose="020F0502020204030204" pitchFamily="34" charset="0"/>
              </a:rPr>
              <a:t>Anteil</a:t>
            </a:r>
            <a:r>
              <a:rPr lang="en-GB" dirty="0">
                <a:ea typeface="Calibri" panose="020F0502020204030204" pitchFamily="34" charset="0"/>
              </a:rPr>
              <a:t> an </a:t>
            </a:r>
            <a:r>
              <a:rPr lang="en-GB" dirty="0" err="1">
                <a:ea typeface="Calibri" panose="020F0502020204030204" pitchFamily="34" charset="0"/>
              </a:rPr>
              <a:t>Investitionen</a:t>
            </a:r>
            <a:r>
              <a:rPr lang="en-GB" dirty="0">
                <a:ea typeface="Calibri" panose="020F0502020204030204" pitchFamily="34" charset="0"/>
              </a:rPr>
              <a:t> </a:t>
            </a:r>
            <a:r>
              <a:rPr lang="en-GB" dirty="0" err="1">
                <a:ea typeface="Calibri" panose="020F0502020204030204" pitchFamily="34" charset="0"/>
              </a:rPr>
              <a:t>weisen</a:t>
            </a:r>
            <a:r>
              <a:rPr lang="en-GB" dirty="0">
                <a:ea typeface="Calibri" panose="020F0502020204030204" pitchFamily="34" charset="0"/>
              </a:rPr>
              <a:t> </a:t>
            </a:r>
            <a:r>
              <a:rPr lang="en-GB" dirty="0" err="1">
                <a:ea typeface="Calibri" panose="020F0502020204030204" pitchFamily="34" charset="0"/>
              </a:rPr>
              <a:t>beispielsweise</a:t>
            </a:r>
            <a:r>
              <a:rPr lang="en-GB" dirty="0">
                <a:ea typeface="Calibri" panose="020F0502020204030204" pitchFamily="34" charset="0"/>
              </a:rPr>
              <a:t> Länder </a:t>
            </a:r>
            <a:r>
              <a:rPr lang="en-GB" dirty="0" err="1">
                <a:ea typeface="Calibri" panose="020F0502020204030204" pitchFamily="34" charset="0"/>
              </a:rPr>
              <a:t>wie</a:t>
            </a:r>
            <a:r>
              <a:rPr lang="en-GB" dirty="0">
                <a:ea typeface="Calibri" panose="020F0502020204030204" pitchFamily="34" charset="0"/>
              </a:rPr>
              <a:t> Deutschland </a:t>
            </a:r>
            <a:r>
              <a:rPr lang="en-GB" dirty="0" err="1">
                <a:ea typeface="Calibri" panose="020F0502020204030204" pitchFamily="34" charset="0"/>
              </a:rPr>
              <a:t>mit</a:t>
            </a:r>
            <a:r>
              <a:rPr lang="en-GB" dirty="0">
                <a:ea typeface="Calibri" panose="020F0502020204030204" pitchFamily="34" charset="0"/>
              </a:rPr>
              <a:t> 7,2 % des BIPs </a:t>
            </a:r>
            <a:r>
              <a:rPr lang="en-GB" dirty="0" err="1">
                <a:ea typeface="Calibri" panose="020F0502020204030204" pitchFamily="34" charset="0"/>
              </a:rPr>
              <a:t>oder</a:t>
            </a:r>
            <a:r>
              <a:rPr lang="en-GB" dirty="0">
                <a:ea typeface="Calibri" panose="020F0502020204030204" pitchFamily="34" charset="0"/>
              </a:rPr>
              <a:t> </a:t>
            </a:r>
            <a:r>
              <a:rPr lang="en-GB" dirty="0" err="1">
                <a:ea typeface="Calibri" panose="020F0502020204030204" pitchFamily="34" charset="0"/>
              </a:rPr>
              <a:t>Zypern</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7,6 % auf, </a:t>
            </a:r>
            <a:r>
              <a:rPr lang="en-GB" dirty="0" err="1">
                <a:ea typeface="Calibri" panose="020F0502020204030204" pitchFamily="34" charset="0"/>
              </a:rPr>
              <a:t>während</a:t>
            </a:r>
            <a:r>
              <a:rPr lang="en-GB" dirty="0">
                <a:ea typeface="Calibri" panose="020F0502020204030204" pitchFamily="34" charset="0"/>
              </a:rPr>
              <a:t> die </a:t>
            </a:r>
            <a:r>
              <a:rPr lang="en-GB" dirty="0" err="1">
                <a:ea typeface="Calibri" panose="020F0502020204030204" pitchFamily="34" charset="0"/>
              </a:rPr>
              <a:t>niedrigsten</a:t>
            </a:r>
            <a:r>
              <a:rPr lang="en-GB" dirty="0">
                <a:ea typeface="Calibri" panose="020F0502020204030204" pitchFamily="34" charset="0"/>
              </a:rPr>
              <a:t> </a:t>
            </a:r>
            <a:r>
              <a:rPr lang="en-GB" dirty="0" err="1">
                <a:ea typeface="Calibri" panose="020F0502020204030204" pitchFamily="34" charset="0"/>
              </a:rPr>
              <a:t>Zahlen</a:t>
            </a:r>
            <a:r>
              <a:rPr lang="en-GB" dirty="0">
                <a:ea typeface="Calibri" panose="020F0502020204030204" pitchFamily="34" charset="0"/>
              </a:rPr>
              <a:t> in </a:t>
            </a:r>
            <a:r>
              <a:rPr lang="en-GB" dirty="0" err="1">
                <a:ea typeface="Calibri" panose="020F0502020204030204" pitchFamily="34" charset="0"/>
              </a:rPr>
              <a:t>Griechenland</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insgesamt</a:t>
            </a:r>
            <a:r>
              <a:rPr lang="en-GB" dirty="0">
                <a:ea typeface="Calibri" panose="020F0502020204030204" pitchFamily="34" charset="0"/>
              </a:rPr>
              <a:t> 1,3 % </a:t>
            </a:r>
            <a:r>
              <a:rPr lang="en-GB" dirty="0" err="1">
                <a:ea typeface="Calibri" panose="020F0502020204030204" pitchFamily="34" charset="0"/>
              </a:rPr>
              <a:t>oder</a:t>
            </a:r>
            <a:r>
              <a:rPr lang="en-GB" dirty="0">
                <a:ea typeface="Calibri" panose="020F0502020204030204" pitchFamily="34" charset="0"/>
              </a:rPr>
              <a:t> </a:t>
            </a:r>
            <a:r>
              <a:rPr lang="en-GB" dirty="0" err="1">
                <a:ea typeface="Calibri" panose="020F0502020204030204" pitchFamily="34" charset="0"/>
              </a:rPr>
              <a:t>Irland</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2,1 %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finden</a:t>
            </a:r>
            <a:r>
              <a:rPr lang="en-GB" dirty="0">
                <a:ea typeface="Calibri" panose="020F0502020204030204" pitchFamily="34" charset="0"/>
              </a:rPr>
              <a:t> </a:t>
            </a:r>
            <a:r>
              <a:rPr lang="en-GB" dirty="0" err="1">
                <a:ea typeface="Calibri" panose="020F0502020204030204" pitchFamily="34" charset="0"/>
              </a:rPr>
              <a:t>sind</a:t>
            </a:r>
            <a:r>
              <a:rPr lang="en-GB" dirty="0">
                <a:ea typeface="Calibri" panose="020F0502020204030204" pitchFamily="34" charset="0"/>
              </a:rPr>
              <a:t>. (</a:t>
            </a:r>
            <a:r>
              <a:rPr lang="en-GB" dirty="0" err="1">
                <a:ea typeface="Calibri" panose="020F0502020204030204" pitchFamily="34" charset="0"/>
              </a:rPr>
              <a:t>ebd</a:t>
            </a:r>
            <a:r>
              <a:rPr lang="en-GB" dirty="0">
                <a:ea typeface="Calibri" panose="020F0502020204030204" pitchFamily="34" charset="0"/>
              </a:rPr>
              <a:t>.).</a:t>
            </a:r>
          </a:p>
        </p:txBody>
      </p:sp>
    </p:spTree>
    <p:extLst>
      <p:ext uri="{BB962C8B-B14F-4D97-AF65-F5344CB8AC3E}">
        <p14:creationId xmlns:p14="http://schemas.microsoft.com/office/powerpoint/2010/main" val="108220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F258CC6-F382-33D6-7249-CB83925C04A6}"/>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4794596"/>
          </a:xfrm>
        </p:spPr>
      </p:pic>
      <p:sp>
        <p:nvSpPr>
          <p:cNvPr id="6" name="Slide Number Placeholder 5">
            <a:extLst>
              <a:ext uri="{FF2B5EF4-FFF2-40B4-BE49-F238E27FC236}">
                <a16:creationId xmlns:a16="http://schemas.microsoft.com/office/drawing/2014/main" id="{236FAA1A-85BD-C141-A661-1B2E6B8EF2AE}"/>
              </a:ext>
            </a:extLst>
          </p:cNvPr>
          <p:cNvSpPr>
            <a:spLocks noGrp="1"/>
          </p:cNvSpPr>
          <p:nvPr>
            <p:ph type="sldNum" sz="quarter" idx="4"/>
          </p:nvPr>
        </p:nvSpPr>
        <p:spPr/>
        <p:txBody>
          <a:bodyPr/>
          <a:lstStyle/>
          <a:p>
            <a:fld id="{CB2079F2-58AF-ED44-82D7-E04B2F6FD686}" type="slidenum">
              <a:rPr lang="en-US" smtClean="0"/>
              <a:t>16</a:t>
            </a:fld>
            <a:endParaRPr lang="en-US" dirty="0"/>
          </a:p>
        </p:txBody>
      </p:sp>
      <p:sp>
        <p:nvSpPr>
          <p:cNvPr id="7" name="Text Placeholder 6">
            <a:extLst>
              <a:ext uri="{FF2B5EF4-FFF2-40B4-BE49-F238E27FC236}">
                <a16:creationId xmlns:a16="http://schemas.microsoft.com/office/drawing/2014/main" id="{0706B2E8-8EB4-8B4F-9852-B8C61CEADE01}"/>
              </a:ext>
            </a:extLst>
          </p:cNvPr>
          <p:cNvSpPr>
            <a:spLocks noGrp="1"/>
          </p:cNvSpPr>
          <p:nvPr>
            <p:ph type="body" sz="quarter" idx="32"/>
          </p:nvPr>
        </p:nvSpPr>
        <p:spPr>
          <a:xfrm>
            <a:off x="560487" y="5247252"/>
            <a:ext cx="6526988" cy="393894"/>
          </a:xfrm>
          <a:prstGeom prst="rect">
            <a:avLst/>
          </a:prstGeom>
        </p:spPr>
        <p:txBody>
          <a:bodyPr numCol="1"/>
          <a:lstStyle/>
          <a:p>
            <a:r>
              <a:rPr lang="en-US" dirty="0"/>
              <a:t>Nachstehend finden Sie die Daten der am FEMCON-Projekt beteiligten Länder.</a:t>
            </a:r>
          </a:p>
        </p:txBody>
      </p:sp>
      <p:sp>
        <p:nvSpPr>
          <p:cNvPr id="2" name="Rectangle 1">
            <a:extLst>
              <a:ext uri="{FF2B5EF4-FFF2-40B4-BE49-F238E27FC236}">
                <a16:creationId xmlns:a16="http://schemas.microsoft.com/office/drawing/2014/main" id="{1475848F-814E-F614-F7C1-52C7D4F35A44}"/>
              </a:ext>
            </a:extLst>
          </p:cNvPr>
          <p:cNvSpPr/>
          <p:nvPr/>
        </p:nvSpPr>
        <p:spPr>
          <a:xfrm>
            <a:off x="0" y="1"/>
            <a:ext cx="7559675" cy="4783014"/>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A40A04E-4C55-08C4-DE86-BBBA8DE31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865"/>
          <a:stretch/>
        </p:blipFill>
        <p:spPr>
          <a:xfrm>
            <a:off x="539751" y="6005384"/>
            <a:ext cx="6516687" cy="3813867"/>
          </a:xfrm>
          <a:prstGeom prst="rect">
            <a:avLst/>
          </a:prstGeom>
        </p:spPr>
      </p:pic>
      <p:sp>
        <p:nvSpPr>
          <p:cNvPr id="11" name="Text Placeholder 6">
            <a:extLst>
              <a:ext uri="{FF2B5EF4-FFF2-40B4-BE49-F238E27FC236}">
                <a16:creationId xmlns:a16="http://schemas.microsoft.com/office/drawing/2014/main" id="{C5269953-032A-07C2-AA02-E0A7BE480E9B}"/>
              </a:ext>
            </a:extLst>
          </p:cNvPr>
          <p:cNvSpPr txBox="1">
            <a:spLocks/>
          </p:cNvSpPr>
          <p:nvPr/>
        </p:nvSpPr>
        <p:spPr>
          <a:xfrm>
            <a:off x="5725551" y="7779436"/>
            <a:ext cx="1471564" cy="70338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lvl="0" indent="-342900" algn="l" rtl="0">
              <a:buClr>
                <a:srgbClr val="EF8D5B"/>
              </a:buClr>
              <a:buFont typeface="Symbol"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Deutschland 7,2%</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Clr>
                <a:srgbClr val="EF8D5B"/>
              </a:buClr>
              <a:buFont typeface="Symbol"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Dänemark 6%</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Clr>
                <a:srgbClr val="EF8D5B"/>
              </a:buClr>
              <a:buFont typeface="Symbol"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Spanien 5,4%</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Clr>
                <a:srgbClr val="EF8D5B"/>
              </a:buClr>
              <a:buFont typeface="Symbol"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Polen 2,3%</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Clr>
                <a:srgbClr val="EF8D5B"/>
              </a:buClr>
              <a:buFont typeface="Symbol"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Irland 2,1%</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6">
            <a:extLst>
              <a:ext uri="{FF2B5EF4-FFF2-40B4-BE49-F238E27FC236}">
                <a16:creationId xmlns:a16="http://schemas.microsoft.com/office/drawing/2014/main" id="{DADD55AF-7B40-E2AF-CB44-A899AEAACC4E}"/>
              </a:ext>
            </a:extLst>
          </p:cNvPr>
          <p:cNvSpPr txBox="1">
            <a:spLocks/>
          </p:cNvSpPr>
          <p:nvPr/>
        </p:nvSpPr>
        <p:spPr>
          <a:xfrm>
            <a:off x="518284" y="9959929"/>
            <a:ext cx="6526988"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900" i="1" dirty="0"/>
              <a:t>Abbildung 1: Investitionen in den Wohnungsbau in Deutschland, Dänemark, Spanien, Polen und Irland. Angepasst von Investitionen in den Wohnungsbau (in % des BIP) (2021) Quelle: Eurostat</a:t>
            </a:r>
          </a:p>
        </p:txBody>
      </p:sp>
      <p:sp>
        <p:nvSpPr>
          <p:cNvPr id="4" name="TextBox 3">
            <a:extLst>
              <a:ext uri="{FF2B5EF4-FFF2-40B4-BE49-F238E27FC236}">
                <a16:creationId xmlns:a16="http://schemas.microsoft.com/office/drawing/2014/main" id="{B1742482-5CAB-5F0A-80CA-3AD90B2F43D0}"/>
              </a:ext>
            </a:extLst>
          </p:cNvPr>
          <p:cNvSpPr txBox="1"/>
          <p:nvPr/>
        </p:nvSpPr>
        <p:spPr>
          <a:xfrm>
            <a:off x="539751" y="5561655"/>
            <a:ext cx="5589200" cy="307777"/>
          </a:xfrm>
          <a:prstGeom prst="rect">
            <a:avLst/>
          </a:prstGeom>
          <a:noFill/>
        </p:spPr>
        <p:txBody>
          <a:bodyPr wrap="square">
            <a:spAutoFit/>
          </a:bodyPr>
          <a:lstStyle/>
          <a:p>
            <a:r>
              <a:rPr lang="de-DE" sz="1400" dirty="0">
                <a:effectLst/>
                <a:latin typeface="Segoe UI" panose="020B0502040204020203" pitchFamily="34" charset="0"/>
              </a:rPr>
              <a:t>Investition in Wohnraum, FEMCONs Länderparnter</a:t>
            </a:r>
            <a:endParaRPr lang="en-IE" dirty="0"/>
          </a:p>
        </p:txBody>
      </p:sp>
    </p:spTree>
    <p:extLst>
      <p:ext uri="{BB962C8B-B14F-4D97-AF65-F5344CB8AC3E}">
        <p14:creationId xmlns:p14="http://schemas.microsoft.com/office/powerpoint/2010/main" val="117253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B27F59DE-CE12-12B3-4167-2978F544707D}"/>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0019EC99-AD7C-8713-141C-ACD422348A75}"/>
              </a:ext>
            </a:extLst>
          </p:cNvPr>
          <p:cNvPicPr>
            <a:picLocks noGrp="1" noChangeAspect="1"/>
          </p:cNvPicPr>
          <p:nvPr>
            <p:ph type="pic" sz="quarter" idx="51"/>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1" y="751293"/>
            <a:ext cx="2696198" cy="1933701"/>
          </a:xfrm>
          <a:prstGeom prst="rect">
            <a:avLst/>
          </a:prstGeom>
        </p:spPr>
        <p:txBody>
          <a:bodyPr/>
          <a:lstStyle/>
          <a:p>
            <a:r>
              <a:rPr lang="en-US" dirty="0"/>
              <a:t>1.2 Frauen im Baugewerbe </a:t>
            </a:r>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3799430" y="765102"/>
            <a:ext cx="3303720" cy="1933701"/>
          </a:xfrm>
          <a:prstGeom prst="rect">
            <a:avLst/>
          </a:prstGeom>
        </p:spPr>
        <p:txBody>
          <a:bodyPr/>
          <a:lstStyle/>
          <a:p>
            <a:pPr algn="just">
              <a:spcBef>
                <a:spcPts val="195"/>
              </a:spcBef>
              <a:tabLst>
                <a:tab pos="450215" algn="l"/>
              </a:tabLst>
            </a:pPr>
            <a:r>
              <a:rPr lang="en-GB" sz="1100" dirty="0">
                <a:effectLst/>
                <a:ea typeface="Calibri" panose="020F0502020204030204" pitchFamily="34" charset="0"/>
                <a:cs typeface="Calibri" panose="020F0502020204030204" pitchFamily="34" charset="0"/>
              </a:rPr>
              <a:t>Frauen </a:t>
            </a:r>
            <a:r>
              <a:rPr lang="en-GB" sz="1100" dirty="0" err="1">
                <a:effectLst/>
                <a:ea typeface="Calibri" panose="020F0502020204030204" pitchFamily="34" charset="0"/>
                <a:cs typeface="Calibri" panose="020F0502020204030204" pitchFamily="34" charset="0"/>
              </a:rPr>
              <a:t>haben</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seit</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dem</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Mittelalter</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im</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Baugewerbe</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gearbeitet</a:t>
            </a:r>
            <a:r>
              <a:rPr lang="en-GB" sz="1100" dirty="0">
                <a:effectLst/>
                <a:ea typeface="Calibri" panose="020F0502020204030204" pitchFamily="34" charset="0"/>
                <a:cs typeface="Calibri" panose="020F0502020204030204" pitchFamily="34" charset="0"/>
              </a:rPr>
              <a:t>. Es </a:t>
            </a:r>
            <a:r>
              <a:rPr lang="en-GB" sz="1100" dirty="0" err="1">
                <a:effectLst/>
                <a:ea typeface="Calibri" panose="020F0502020204030204" pitchFamily="34" charset="0"/>
                <a:cs typeface="Calibri" panose="020F0502020204030204" pitchFamily="34" charset="0"/>
              </a:rPr>
              <a:t>gibt</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Schriftstücke</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aus</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denen</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hervorgeht</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dass</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einige</a:t>
            </a:r>
            <a:r>
              <a:rPr lang="en-GB" sz="1100" dirty="0">
                <a:effectLst/>
                <a:ea typeface="Calibri" panose="020F0502020204030204" pitchFamily="34" charset="0"/>
                <a:cs typeface="Calibri" panose="020F0502020204030204" pitchFamily="34" charset="0"/>
              </a:rPr>
              <a:t> Frauen </a:t>
            </a:r>
            <a:r>
              <a:rPr lang="en-GB" sz="1100" dirty="0" err="1">
                <a:effectLst/>
                <a:ea typeface="Calibri" panose="020F0502020204030204" pitchFamily="34" charset="0"/>
                <a:cs typeface="Calibri" panose="020F0502020204030204" pitchFamily="34" charset="0"/>
              </a:rPr>
              <a:t>im</a:t>
            </a:r>
            <a:r>
              <a:rPr lang="en-GB" sz="1100" dirty="0">
                <a:effectLst/>
                <a:ea typeface="Calibri" panose="020F0502020204030204" pitchFamily="34" charset="0"/>
                <a:cs typeface="Calibri" panose="020F0502020204030204" pitchFamily="34" charset="0"/>
              </a:rPr>
              <a:t> 15. </a:t>
            </a:r>
            <a:r>
              <a:rPr lang="en-GB" sz="1100" dirty="0" err="1">
                <a:effectLst/>
                <a:ea typeface="Calibri" panose="020F0502020204030204" pitchFamily="34" charset="0"/>
                <a:cs typeface="Calibri" panose="020F0502020204030204" pitchFamily="34" charset="0"/>
              </a:rPr>
              <a:t>Jahrhundert</a:t>
            </a:r>
            <a:r>
              <a:rPr lang="en-GB" sz="1100" dirty="0">
                <a:effectLst/>
                <a:ea typeface="Calibri" panose="020F0502020204030204" pitchFamily="34" charset="0"/>
                <a:cs typeface="Calibri" panose="020F0502020204030204" pitchFamily="34" charset="0"/>
              </a:rPr>
              <a:t> am </a:t>
            </a:r>
            <a:r>
              <a:rPr lang="en-GB" sz="1100" dirty="0" err="1">
                <a:effectLst/>
                <a:ea typeface="Calibri" panose="020F0502020204030204" pitchFamily="34" charset="0"/>
                <a:cs typeface="Calibri" panose="020F0502020204030204" pitchFamily="34" charset="0"/>
              </a:rPr>
              <a:t>Bau</a:t>
            </a:r>
            <a:r>
              <a:rPr lang="en-GB" sz="1100" dirty="0">
                <a:effectLst/>
                <a:ea typeface="Calibri" panose="020F0502020204030204" pitchFamily="34" charset="0"/>
                <a:cs typeface="Calibri" panose="020F0502020204030204" pitchFamily="34" charset="0"/>
              </a:rPr>
              <a:t> der </a:t>
            </a:r>
            <a:r>
              <a:rPr lang="en-GB" sz="1100" dirty="0" err="1">
                <a:effectLst/>
                <a:ea typeface="Calibri" panose="020F0502020204030204" pitchFamily="34" charset="0"/>
                <a:cs typeface="Calibri" panose="020F0502020204030204" pitchFamily="34" charset="0"/>
              </a:rPr>
              <a:t>Kathedrale</a:t>
            </a:r>
            <a:r>
              <a:rPr lang="en-GB" sz="1100" dirty="0">
                <a:effectLst/>
                <a:ea typeface="Calibri" panose="020F0502020204030204" pitchFamily="34" charset="0"/>
                <a:cs typeface="Calibri" panose="020F0502020204030204" pitchFamily="34" charset="0"/>
              </a:rPr>
              <a:t> von Toledo in </a:t>
            </a:r>
            <a:r>
              <a:rPr lang="en-GB" sz="1100" dirty="0" err="1">
                <a:effectLst/>
                <a:ea typeface="Calibri" panose="020F0502020204030204" pitchFamily="34" charset="0"/>
                <a:cs typeface="Calibri" panose="020F0502020204030204" pitchFamily="34" charset="0"/>
              </a:rPr>
              <a:t>Spanien</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oder</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im</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Vereinigten</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Königreich</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beteiligt</a:t>
            </a:r>
            <a:r>
              <a:rPr lang="en-GB" sz="1100" dirty="0">
                <a:effectLst/>
                <a:ea typeface="Calibri" panose="020F0502020204030204" pitchFamily="34" charset="0"/>
                <a:cs typeface="Calibri" panose="020F0502020204030204" pitchFamily="34" charset="0"/>
              </a:rPr>
              <a:t> </a:t>
            </a:r>
            <a:r>
              <a:rPr lang="en-GB" sz="1100" dirty="0" err="1">
                <a:effectLst/>
                <a:ea typeface="Calibri" panose="020F0502020204030204" pitchFamily="34" charset="0"/>
                <a:cs typeface="Calibri" panose="020F0502020204030204" pitchFamily="34" charset="0"/>
              </a:rPr>
              <a:t>waren</a:t>
            </a:r>
            <a:r>
              <a:rPr lang="en-GB" sz="1100" dirty="0">
                <a:effectLst/>
                <a:ea typeface="Calibri" panose="020F0502020204030204" pitchFamily="34" charset="0"/>
                <a:cs typeface="Calibri" panose="020F0502020204030204" pitchFamily="34" charset="0"/>
              </a:rPr>
              <a:t>.  Woodward, 1995 </a:t>
            </a:r>
            <a:r>
              <a:rPr lang="en-GB" sz="1100" dirty="0" err="1">
                <a:effectLst/>
                <a:ea typeface="Calibri" panose="020F0502020204030204" pitchFamily="34" charset="0"/>
                <a:cs typeface="Calibri" panose="020F0502020204030204" pitchFamily="34" charset="0"/>
              </a:rPr>
              <a:t>stellt</a:t>
            </a:r>
            <a:r>
              <a:rPr lang="en-GB" sz="1100" dirty="0">
                <a:effectLst/>
                <a:ea typeface="Calibri" panose="020F0502020204030204" pitchFamily="34" charset="0"/>
                <a:cs typeface="Calibri" panose="020F0502020204030204" pitchFamily="34" charset="0"/>
              </a:rPr>
              <a:t> fest, </a:t>
            </a:r>
            <a:r>
              <a:rPr lang="en-GB" sz="1100" dirty="0" err="1">
                <a:effectLst/>
                <a:ea typeface="Calibri" panose="020F0502020204030204" pitchFamily="34" charset="0"/>
                <a:cs typeface="Calibri" panose="020F0502020204030204" pitchFamily="34" charset="0"/>
              </a:rPr>
              <a:t>dass</a:t>
            </a:r>
            <a:endParaRPr lang="en-LB" sz="1100">
              <a:effectLst/>
              <a:ea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C26DDC65-62DD-AC4D-8807-215EDADA66FF}"/>
              </a:ext>
            </a:extLst>
          </p:cNvPr>
          <p:cNvSpPr>
            <a:spLocks noGrp="1"/>
          </p:cNvSpPr>
          <p:nvPr>
            <p:ph type="body" sz="quarter" idx="56"/>
          </p:nvPr>
        </p:nvSpPr>
        <p:spPr>
          <a:xfrm>
            <a:off x="801879" y="6478479"/>
            <a:ext cx="2639820" cy="2229415"/>
          </a:xfrm>
          <a:prstGeom prst="rect">
            <a:avLst/>
          </a:prstGeom>
        </p:spPr>
        <p:txBody>
          <a:bodyPr/>
          <a:lstStyle/>
          <a:p>
            <a:r>
              <a:rPr lang="en-US" dirty="0"/>
              <a:t>Nach der industriellen Revolution und gegen Ende des 19. Jahrhunderts begannen viele Frauen, sich im Bausektor zu profilieren, mit Auftritten von Frauen wie Ethel Charles, die als erste Frau in das Royal Institute of British Architects aufgenommen wurde, oder Julia Morgan, die 1902 als erste Frau Mitglied der École Nationale Supériere des Beaux-Arts School of Architecture in Paris wurde.  Wir sollten nicht vergessen, dass Frauen während des Zweiten Weltkriegs aufgrund des Krieges und des Mangels an männlichen Arbeitskräften eine sehr wichtige Rolle bei der Besetzung vieler Arbeitsplätze im Baugewerbe spielten (ebd.). </a:t>
            </a:r>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17</a:t>
            </a:fld>
            <a:endParaRPr lang="en-US" dirty="0"/>
          </a:p>
        </p:txBody>
      </p:sp>
      <p:sp>
        <p:nvSpPr>
          <p:cNvPr id="3" name="Rectangle 2">
            <a:extLst>
              <a:ext uri="{FF2B5EF4-FFF2-40B4-BE49-F238E27FC236}">
                <a16:creationId xmlns:a16="http://schemas.microsoft.com/office/drawing/2014/main" id="{82ECC89A-8818-3B60-897D-3757EEC6355C}"/>
              </a:ext>
            </a:extLst>
          </p:cNvPr>
          <p:cNvSpPr/>
          <p:nvPr/>
        </p:nvSpPr>
        <p:spPr>
          <a:xfrm>
            <a:off x="515710" y="3293886"/>
            <a:ext cx="3233337" cy="282970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FEF81AA-9DE5-FDF7-0CC1-2BE94B897AEE}"/>
              </a:ext>
            </a:extLst>
          </p:cNvPr>
          <p:cNvSpPr/>
          <p:nvPr/>
        </p:nvSpPr>
        <p:spPr>
          <a:xfrm>
            <a:off x="3700954" y="6458433"/>
            <a:ext cx="3233337" cy="282970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4009634" y="3564117"/>
            <a:ext cx="3303720" cy="2379369"/>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"In Durham arbeiteten John Baker und sein Sohn 1687 viereinhalb Tage lang und Margaret Baker, seine Frau, zwei Tage lang, um die Fahnen in der Kirche und im Kreuzgang auszubessern und den Schmutz wegzutragen" - John erhielt 12d pro Tag, verglichen mit den üblichen 10d für Arbeiter, und sein Sohn und seine Frau erhielten jeweils 6d pro Tag.</a:t>
            </a:r>
            <a:r>
              <a:rPr lang="en-US" baseline="30000" dirty="0"/>
              <a:t>7</a:t>
            </a:r>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07377" y="1966008"/>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23" name="Text Placeholder 5">
            <a:extLst>
              <a:ext uri="{FF2B5EF4-FFF2-40B4-BE49-F238E27FC236}">
                <a16:creationId xmlns:a16="http://schemas.microsoft.com/office/drawing/2014/main" id="{7E42CC86-3B00-E441-1519-D8DD40C675D8}"/>
              </a:ext>
            </a:extLst>
          </p:cNvPr>
          <p:cNvSpPr txBox="1">
            <a:spLocks/>
          </p:cNvSpPr>
          <p:nvPr/>
        </p:nvSpPr>
        <p:spPr>
          <a:xfrm>
            <a:off x="539750" y="9876960"/>
            <a:ext cx="6590752" cy="81485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dirty="0">
                <a:effectLst/>
                <a:ea typeface="Calibri" panose="020F0502020204030204" pitchFamily="34" charset="0"/>
              </a:rPr>
              <a:t>7 </a:t>
            </a:r>
            <a:r>
              <a:rPr lang="en-IE" sz="900" dirty="0">
                <a:effectLst/>
                <a:ea typeface="Calibri" panose="020F0502020204030204" pitchFamily="34" charset="0"/>
              </a:rPr>
              <a:t>Woodward, D. 1995 </a:t>
            </a:r>
            <a:r>
              <a:rPr lang="en-IE" sz="900" i="1" dirty="0">
                <a:effectLst/>
                <a:ea typeface="Calibri" panose="020F0502020204030204" pitchFamily="34" charset="0"/>
              </a:rPr>
              <a:t>Men at Work: Labourers and Building Craftsmen in the Towns of Northern England 1450-1750</a:t>
            </a:r>
            <a:r>
              <a:rPr lang="en-IE" sz="900" dirty="0">
                <a:effectLst/>
                <a:ea typeface="Calibri" panose="020F0502020204030204" pitchFamily="34" charset="0"/>
              </a:rPr>
              <a:t>, Cambridge: Cambridge University Press.  </a:t>
            </a:r>
            <a:endParaRPr lang="en-LB" sz="900" b="1" dirty="0">
              <a:effectLst/>
              <a:ea typeface="Calibri" panose="020F0502020204030204" pitchFamily="34" charset="0"/>
            </a:endParaRPr>
          </a:p>
        </p:txBody>
      </p:sp>
    </p:spTree>
    <p:extLst>
      <p:ext uri="{BB962C8B-B14F-4D97-AF65-F5344CB8AC3E}">
        <p14:creationId xmlns:p14="http://schemas.microsoft.com/office/powerpoint/2010/main" val="353510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66F347-1E0A-A41F-8123-C0C9AA5A73BF}"/>
              </a:ext>
            </a:extLst>
          </p:cNvPr>
          <p:cNvSpPr/>
          <p:nvPr/>
        </p:nvSpPr>
        <p:spPr>
          <a:xfrm>
            <a:off x="0" y="1769204"/>
            <a:ext cx="7559675" cy="4772417"/>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Graphic 383">
            <a:extLst>
              <a:ext uri="{FF2B5EF4-FFF2-40B4-BE49-F238E27FC236}">
                <a16:creationId xmlns:a16="http://schemas.microsoft.com/office/drawing/2014/main" id="{783949B5-2F1A-C3FF-AECB-6237C0E42539}"/>
              </a:ext>
            </a:extLst>
          </p:cNvPr>
          <p:cNvSpPr/>
          <p:nvPr/>
        </p:nvSpPr>
        <p:spPr>
          <a:xfrm>
            <a:off x="-359768" y="1867872"/>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38A7666B-DB2B-0BE5-9E32-F771E9FC2460}"/>
              </a:ext>
            </a:extLst>
          </p:cNvPr>
          <p:cNvSpPr>
            <a:spLocks noGrp="1"/>
          </p:cNvSpPr>
          <p:nvPr>
            <p:ph type="body" sz="quarter" idx="32"/>
          </p:nvPr>
        </p:nvSpPr>
        <p:spPr>
          <a:xfrm>
            <a:off x="559613" y="2442328"/>
            <a:ext cx="6526988" cy="692037"/>
          </a:xfrm>
        </p:spPr>
        <p:txBody>
          <a:bodyPr numCol="1"/>
          <a:lstStyle/>
          <a:p>
            <a:r>
              <a:rPr lang="en-GB" dirty="0">
                <a:effectLst/>
                <a:ea typeface="Calibri" panose="020F0502020204030204" pitchFamily="34" charset="0"/>
              </a:rPr>
              <a:t>Die </a:t>
            </a:r>
            <a:r>
              <a:rPr lang="en-GB" dirty="0" err="1">
                <a:effectLst/>
                <a:ea typeface="Calibri" panose="020F0502020204030204" pitchFamily="34" charset="0"/>
              </a:rPr>
              <a:t>aktuellen</a:t>
            </a:r>
            <a:r>
              <a:rPr lang="en-GB" dirty="0">
                <a:effectLst/>
                <a:ea typeface="Calibri" panose="020F0502020204030204" pitchFamily="34" charset="0"/>
              </a:rPr>
              <a:t> </a:t>
            </a:r>
            <a:r>
              <a:rPr lang="en-GB" dirty="0" err="1">
                <a:effectLst/>
                <a:ea typeface="Calibri" panose="020F0502020204030204" pitchFamily="34" charset="0"/>
              </a:rPr>
              <a:t>europäischen</a:t>
            </a:r>
            <a:r>
              <a:rPr lang="en-GB" dirty="0">
                <a:effectLst/>
                <a:ea typeface="Calibri" panose="020F0502020204030204" pitchFamily="34" charset="0"/>
              </a:rPr>
              <a:t> </a:t>
            </a:r>
            <a:r>
              <a:rPr lang="en-GB" dirty="0" err="1">
                <a:effectLst/>
                <a:ea typeface="Calibri" panose="020F0502020204030204" pitchFamily="34" charset="0"/>
              </a:rPr>
              <a:t>Zahlen</a:t>
            </a:r>
            <a:r>
              <a:rPr lang="en-GB" dirty="0">
                <a:effectLst/>
                <a:ea typeface="Calibri" panose="020F0502020204030204" pitchFamily="34" charset="0"/>
              </a:rPr>
              <a:t> </a:t>
            </a:r>
            <a:r>
              <a:rPr lang="en-GB" dirty="0" err="1">
                <a:effectLst/>
                <a:ea typeface="Calibri" panose="020F0502020204030204" pitchFamily="34" charset="0"/>
              </a:rPr>
              <a:t>zeigen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das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vor</a:t>
            </a:r>
            <a:r>
              <a:rPr lang="en-GB" dirty="0">
                <a:effectLst/>
                <a:ea typeface="Calibri" panose="020F0502020204030204" pitchFamily="34" charset="0"/>
              </a:rPr>
              <a:t> der </a:t>
            </a:r>
            <a:r>
              <a:rPr lang="en-GB" dirty="0" err="1">
                <a:effectLst/>
                <a:ea typeface="Calibri" panose="020F0502020204030204" pitchFamily="34" charset="0"/>
              </a:rPr>
              <a:t>Sektor</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geringsten</a:t>
            </a:r>
            <a:r>
              <a:rPr lang="en-GB" dirty="0">
                <a:effectLst/>
                <a:ea typeface="Calibri" panose="020F0502020204030204" pitchFamily="34" charset="0"/>
              </a:rPr>
              <a:t> </a:t>
            </a:r>
            <a:r>
              <a:rPr lang="en-GB" dirty="0" err="1">
                <a:effectLst/>
                <a:ea typeface="Calibri" panose="020F0502020204030204" pitchFamily="34" charset="0"/>
              </a:rPr>
              <a:t>Frauenanteil</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während</a:t>
            </a:r>
            <a:r>
              <a:rPr lang="en-GB" dirty="0">
                <a:effectLst/>
                <a:ea typeface="Calibri" panose="020F0502020204030204" pitchFamily="34" charset="0"/>
              </a:rPr>
              <a:t> die </a:t>
            </a:r>
            <a:r>
              <a:rPr lang="en-GB" dirty="0" err="1">
                <a:effectLst/>
                <a:ea typeface="Calibri" panose="020F0502020204030204" pitchFamily="34" charset="0"/>
              </a:rPr>
              <a:t>häuslichen</a:t>
            </a:r>
            <a:r>
              <a:rPr lang="en-GB" dirty="0">
                <a:effectLst/>
                <a:ea typeface="Calibri" panose="020F0502020204030204" pitchFamily="34" charset="0"/>
              </a:rPr>
              <a:t> </a:t>
            </a:r>
            <a:r>
              <a:rPr lang="en-GB" dirty="0" err="1">
                <a:effectLst/>
                <a:ea typeface="Calibri" panose="020F0502020204030204" pitchFamily="34" charset="0"/>
              </a:rPr>
              <a:t>Tätigkeiten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der </a:t>
            </a:r>
            <a:r>
              <a:rPr lang="en-GB" dirty="0" err="1">
                <a:effectLst/>
                <a:ea typeface="Calibri" panose="020F0502020204030204" pitchFamily="34" charset="0"/>
              </a:rPr>
              <a:t>Gesundheits</a:t>
            </a:r>
            <a:r>
              <a:rPr lang="en-GB" dirty="0">
                <a:effectLst/>
                <a:ea typeface="Calibri" panose="020F0502020204030204" pitchFamily="34" charset="0"/>
              </a:rPr>
              <a:t>- und </a:t>
            </a:r>
            <a:r>
              <a:rPr lang="en-GB" dirty="0" err="1">
                <a:effectLst/>
                <a:ea typeface="Calibri" panose="020F0502020204030204" pitchFamily="34" charset="0"/>
              </a:rPr>
              <a:t>Sozialsektor</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88 % </a:t>
            </a:r>
            <a:r>
              <a:rPr lang="en-GB" dirty="0" err="1">
                <a:effectLst/>
                <a:ea typeface="Calibri" panose="020F0502020204030204" pitchFamily="34" charset="0"/>
              </a:rPr>
              <a:t>bzw</a:t>
            </a:r>
            <a:r>
              <a:rPr lang="en-GB" dirty="0">
                <a:effectLst/>
                <a:ea typeface="Calibri" panose="020F0502020204030204" pitchFamily="34" charset="0"/>
              </a:rPr>
              <a:t>. 78 % den </a:t>
            </a:r>
            <a:r>
              <a:rPr lang="en-GB" dirty="0" err="1">
                <a:effectLst/>
                <a:ea typeface="Calibri" panose="020F0502020204030204" pitchFamily="34" charset="0"/>
              </a:rPr>
              <a:t>höchsten</a:t>
            </a:r>
            <a:r>
              <a:rPr lang="en-GB" dirty="0">
                <a:effectLst/>
                <a:ea typeface="Calibri" panose="020F0502020204030204" pitchFamily="34" charset="0"/>
              </a:rPr>
              <a:t> </a:t>
            </a:r>
            <a:r>
              <a:rPr lang="en-GB" dirty="0" err="1">
                <a:effectLst/>
                <a:ea typeface="Calibri" panose="020F0502020204030204" pitchFamily="34" charset="0"/>
              </a:rPr>
              <a:t>Frauenanteil</a:t>
            </a:r>
            <a:r>
              <a:rPr lang="en-GB" dirty="0">
                <a:effectLst/>
                <a:ea typeface="Calibri" panose="020F0502020204030204" pitchFamily="34" charset="0"/>
              </a:rPr>
              <a:t> </a:t>
            </a:r>
            <a:r>
              <a:rPr lang="en-GB" dirty="0" err="1">
                <a:effectLst/>
                <a:ea typeface="Calibri" panose="020F0502020204030204" pitchFamily="34" charset="0"/>
              </a:rPr>
              <a:t>aufweisen</a:t>
            </a:r>
            <a:r>
              <a:rPr lang="en-GB" dirty="0">
                <a:effectLst/>
                <a:ea typeface="Calibri" panose="020F0502020204030204" pitchFamily="34" charset="0"/>
              </a:rPr>
              <a:t>. </a:t>
            </a:r>
            <a:r>
              <a:rPr lang="en-GB" baseline="30000" dirty="0">
                <a:effectLst/>
                <a:ea typeface="Calibri" panose="020F0502020204030204" pitchFamily="34" charset="0"/>
              </a:rPr>
              <a:t>8</a:t>
            </a:r>
            <a:r>
              <a:rPr lang="en-LB">
                <a:effectLst/>
              </a:rPr>
              <a:t> </a:t>
            </a:r>
            <a:endParaRPr lang="en-GB" dirty="0"/>
          </a:p>
        </p:txBody>
      </p:sp>
      <p:sp>
        <p:nvSpPr>
          <p:cNvPr id="4" name="Slide Number Placeholder 3">
            <a:extLst>
              <a:ext uri="{FF2B5EF4-FFF2-40B4-BE49-F238E27FC236}">
                <a16:creationId xmlns:a16="http://schemas.microsoft.com/office/drawing/2014/main" id="{FD747058-FFB1-85E0-B527-7FE0AB4E09F4}"/>
              </a:ext>
            </a:extLst>
          </p:cNvPr>
          <p:cNvSpPr>
            <a:spLocks noGrp="1"/>
          </p:cNvSpPr>
          <p:nvPr>
            <p:ph type="sldNum" sz="quarter" idx="4"/>
          </p:nvPr>
        </p:nvSpPr>
        <p:spPr/>
        <p:txBody>
          <a:bodyPr/>
          <a:lstStyle/>
          <a:p>
            <a:fld id="{CB2079F2-58AF-ED44-82D7-E04B2F6FD686}" type="slidenum">
              <a:rPr lang="en-US" smtClean="0"/>
              <a:t>18</a:t>
            </a:fld>
            <a:endParaRPr lang="en-US" dirty="0"/>
          </a:p>
        </p:txBody>
      </p:sp>
      <p:sp>
        <p:nvSpPr>
          <p:cNvPr id="6" name="Text Placeholder 5">
            <a:extLst>
              <a:ext uri="{FF2B5EF4-FFF2-40B4-BE49-F238E27FC236}">
                <a16:creationId xmlns:a16="http://schemas.microsoft.com/office/drawing/2014/main" id="{4D3BCFA1-A2F4-7AD2-0613-3C9290314150}"/>
              </a:ext>
            </a:extLst>
          </p:cNvPr>
          <p:cNvSpPr txBox="1">
            <a:spLocks/>
          </p:cNvSpPr>
          <p:nvPr/>
        </p:nvSpPr>
        <p:spPr>
          <a:xfrm>
            <a:off x="539750" y="10134598"/>
            <a:ext cx="6590752" cy="55721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dirty="0">
                <a:effectLst/>
                <a:ea typeface="Calibri" panose="020F0502020204030204" pitchFamily="34" charset="0"/>
              </a:rPr>
              <a:t>8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Anteil</a:t>
            </a:r>
            <a:r>
              <a:rPr lang="en-IE" sz="900" dirty="0">
                <a:effectLst/>
                <a:latin typeface="Calibri" panose="020F0502020204030204" pitchFamily="34" charset="0"/>
                <a:ea typeface="Calibri" panose="020F0502020204030204" pitchFamily="34" charset="0"/>
                <a:cs typeface="Times New Roman" panose="02020603050405020304" pitchFamily="18" charset="0"/>
              </a:rPr>
              <a:t> der Frauen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nach</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i="1" dirty="0" err="1"/>
              <a:t>wirtschaftlicher</a:t>
            </a:r>
            <a:r>
              <a:rPr lang="en-US" sz="900" i="1" dirty="0"/>
              <a:t> </a:t>
            </a:r>
            <a:r>
              <a:rPr lang="en-US" sz="900" i="1" dirty="0" err="1"/>
              <a:t>Aktivität</a:t>
            </a:r>
            <a:r>
              <a:rPr lang="en-IE" sz="900" dirty="0">
                <a:effectLst/>
                <a:latin typeface="Calibri" panose="020F0502020204030204" pitchFamily="34" charset="0"/>
                <a:ea typeface="Calibri" panose="020F0502020204030204" pitchFamily="34" charset="0"/>
                <a:cs typeface="Times New Roman" panose="02020603050405020304" pitchFamily="18" charset="0"/>
              </a:rPr>
              <a:t> (ab 2008, NACE Rev.2) - 100, (2023). Eurostat </a:t>
            </a:r>
            <a:r>
              <a:rPr lang="en-LB" sz="900" dirty="0">
                <a:effectLst/>
              </a:rPr>
              <a:t>2023 </a:t>
            </a:r>
            <a:endParaRPr lang="en-LB" sz="900" b="1" dirty="0">
              <a:effectLst/>
              <a:ea typeface="Calibri" panose="020F0502020204030204" pitchFamily="34" charset="0"/>
            </a:endParaRPr>
          </a:p>
        </p:txBody>
      </p:sp>
      <p:pic>
        <p:nvPicPr>
          <p:cNvPr id="11" name="Picture 10">
            <a:extLst>
              <a:ext uri="{FF2B5EF4-FFF2-40B4-BE49-F238E27FC236}">
                <a16:creationId xmlns:a16="http://schemas.microsoft.com/office/drawing/2014/main" id="{B5F419FF-286D-47CD-3690-4229B7C65852}"/>
              </a:ext>
            </a:extLst>
          </p:cNvPr>
          <p:cNvPicPr>
            <a:picLocks noChangeAspect="1"/>
          </p:cNvPicPr>
          <p:nvPr/>
        </p:nvPicPr>
        <p:blipFill rotWithShape="1">
          <a:blip r:embed="rId2"/>
          <a:srcRect t="14231"/>
          <a:stretch/>
        </p:blipFill>
        <p:spPr>
          <a:xfrm>
            <a:off x="466062" y="3904735"/>
            <a:ext cx="6664440" cy="4093295"/>
          </a:xfrm>
          <a:prstGeom prst="rect">
            <a:avLst/>
          </a:prstGeom>
        </p:spPr>
      </p:pic>
      <p:sp>
        <p:nvSpPr>
          <p:cNvPr id="12" name="Text Placeholder 6">
            <a:extLst>
              <a:ext uri="{FF2B5EF4-FFF2-40B4-BE49-F238E27FC236}">
                <a16:creationId xmlns:a16="http://schemas.microsoft.com/office/drawing/2014/main" id="{FEF86B1A-D95C-D647-2D5D-DE8721D15A3D}"/>
              </a:ext>
            </a:extLst>
          </p:cNvPr>
          <p:cNvSpPr txBox="1">
            <a:spLocks/>
          </p:cNvSpPr>
          <p:nvPr/>
        </p:nvSpPr>
        <p:spPr>
          <a:xfrm>
            <a:off x="518284" y="8079860"/>
            <a:ext cx="6526988"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900" i="1" dirty="0"/>
              <a:t>Abbildung 2: Anteil der Frauen </a:t>
            </a:r>
            <a:r>
              <a:rPr lang="en-US" sz="900" i="1" dirty="0" err="1"/>
              <a:t>nach</a:t>
            </a:r>
            <a:r>
              <a:rPr lang="en-US" sz="900" i="1" dirty="0"/>
              <a:t> </a:t>
            </a:r>
            <a:r>
              <a:rPr lang="en-US" sz="900" i="1" dirty="0" err="1"/>
              <a:t>wirtschaftlicher</a:t>
            </a:r>
            <a:r>
              <a:rPr lang="en-US" sz="900" i="1" dirty="0"/>
              <a:t> </a:t>
            </a:r>
            <a:r>
              <a:rPr lang="en-US" sz="900" i="1" dirty="0" err="1"/>
              <a:t>Aktivität</a:t>
            </a:r>
            <a:r>
              <a:rPr lang="en-US" sz="900" i="1" dirty="0"/>
              <a:t>. Beschäftigung nach Geschlecht, Alter und Wirtschaftszweig (ab 2008, NACE Rev.2) - 100, (2023). Quelle: Eurostat.</a:t>
            </a:r>
          </a:p>
        </p:txBody>
      </p:sp>
      <p:sp>
        <p:nvSpPr>
          <p:cNvPr id="13" name="Text Placeholder 6">
            <a:extLst>
              <a:ext uri="{FF2B5EF4-FFF2-40B4-BE49-F238E27FC236}">
                <a16:creationId xmlns:a16="http://schemas.microsoft.com/office/drawing/2014/main" id="{6132E7F1-C06A-70DC-1E52-B16EA9FD03B2}"/>
              </a:ext>
            </a:extLst>
          </p:cNvPr>
          <p:cNvSpPr txBox="1">
            <a:spLocks/>
          </p:cNvSpPr>
          <p:nvPr/>
        </p:nvSpPr>
        <p:spPr>
          <a:xfrm>
            <a:off x="546734" y="8838580"/>
            <a:ext cx="6526988" cy="69203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err="1">
                <a:ea typeface="Calibri" panose="020F0502020204030204" pitchFamily="34" charset="0"/>
              </a:rPr>
              <a:t>Seitdem</a:t>
            </a:r>
            <a:r>
              <a:rPr lang="en-GB" dirty="0">
                <a:ea typeface="Calibri" panose="020F0502020204030204" pitchFamily="34" charset="0"/>
              </a:rPr>
              <a:t> </a:t>
            </a:r>
            <a:r>
              <a:rPr lang="en-GB" dirty="0" err="1">
                <a:ea typeface="Calibri" panose="020F0502020204030204" pitchFamily="34" charset="0"/>
              </a:rPr>
              <a:t>haben</a:t>
            </a:r>
            <a:r>
              <a:rPr lang="en-GB" dirty="0">
                <a:ea typeface="Calibri" panose="020F0502020204030204" pitchFamily="34" charset="0"/>
              </a:rPr>
              <a:t> </a:t>
            </a:r>
            <a:r>
              <a:rPr lang="en-GB" dirty="0" err="1">
                <a:ea typeface="Calibri" panose="020F0502020204030204" pitchFamily="34" charset="0"/>
              </a:rPr>
              <a:t>wir</a:t>
            </a:r>
            <a:r>
              <a:rPr lang="en-GB" dirty="0">
                <a:ea typeface="Calibri" panose="020F0502020204030204" pitchFamily="34" charset="0"/>
              </a:rPr>
              <a:t> </a:t>
            </a:r>
            <a:r>
              <a:rPr lang="en-GB" dirty="0" err="1">
                <a:ea typeface="Calibri" panose="020F0502020204030204" pitchFamily="34" charset="0"/>
              </a:rPr>
              <a:t>einen</a:t>
            </a:r>
            <a:r>
              <a:rPr lang="en-GB" dirty="0">
                <a:ea typeface="Calibri" panose="020F0502020204030204" pitchFamily="34" charset="0"/>
              </a:rPr>
              <a:t> </a:t>
            </a:r>
            <a:r>
              <a:rPr lang="en-GB" dirty="0" err="1">
                <a:ea typeface="Calibri" panose="020F0502020204030204" pitchFamily="34" charset="0"/>
              </a:rPr>
              <a:t>weiten</a:t>
            </a:r>
            <a:r>
              <a:rPr lang="en-GB" dirty="0">
                <a:ea typeface="Calibri" panose="020F0502020204030204" pitchFamily="34" charset="0"/>
              </a:rPr>
              <a:t> </a:t>
            </a:r>
            <a:r>
              <a:rPr lang="en-GB" dirty="0" err="1">
                <a:ea typeface="Calibri" panose="020F0502020204030204" pitchFamily="34" charset="0"/>
              </a:rPr>
              <a:t>Weg</a:t>
            </a:r>
            <a:r>
              <a:rPr lang="en-GB" dirty="0">
                <a:ea typeface="Calibri" panose="020F0502020204030204" pitchFamily="34" charset="0"/>
              </a:rPr>
              <a:t> </a:t>
            </a:r>
            <a:r>
              <a:rPr lang="en-GB" dirty="0" err="1">
                <a:ea typeface="Calibri" panose="020F0502020204030204" pitchFamily="34" charset="0"/>
              </a:rPr>
              <a:t>zurückgelegt</a:t>
            </a:r>
            <a:r>
              <a:rPr lang="en-GB" dirty="0">
                <a:ea typeface="Calibri" panose="020F0502020204030204" pitchFamily="34" charset="0"/>
              </a:rPr>
              <a:t>, </a:t>
            </a:r>
            <a:r>
              <a:rPr lang="en-GB" dirty="0" err="1">
                <a:ea typeface="Calibri" panose="020F0502020204030204" pitchFamily="34" charset="0"/>
              </a:rPr>
              <a:t>aber</a:t>
            </a:r>
            <a:r>
              <a:rPr lang="en-GB" dirty="0">
                <a:ea typeface="Calibri" panose="020F0502020204030204" pitchFamily="34" charset="0"/>
              </a:rPr>
              <a:t> das </a:t>
            </a:r>
            <a:r>
              <a:rPr lang="en-GB" dirty="0" err="1">
                <a:ea typeface="Calibri" panose="020F0502020204030204" pitchFamily="34" charset="0"/>
              </a:rPr>
              <a:t>Baugewerbe</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immer</a:t>
            </a:r>
            <a:r>
              <a:rPr lang="en-GB" dirty="0">
                <a:ea typeface="Calibri" panose="020F0502020204030204" pitchFamily="34" charset="0"/>
              </a:rPr>
              <a:t> </a:t>
            </a:r>
            <a:r>
              <a:rPr lang="en-GB" dirty="0" err="1">
                <a:ea typeface="Calibri" panose="020F0502020204030204" pitchFamily="34" charset="0"/>
              </a:rPr>
              <a:t>noch</a:t>
            </a:r>
            <a:r>
              <a:rPr lang="en-GB" dirty="0">
                <a:ea typeface="Calibri" panose="020F0502020204030204" pitchFamily="34" charset="0"/>
              </a:rPr>
              <a:t> </a:t>
            </a:r>
            <a:r>
              <a:rPr lang="en-GB" dirty="0" err="1">
                <a:ea typeface="Calibri" panose="020F0502020204030204" pitchFamily="34" charset="0"/>
              </a:rPr>
              <a:t>ein</a:t>
            </a:r>
            <a:r>
              <a:rPr lang="en-GB" dirty="0">
                <a:ea typeface="Calibri" panose="020F0502020204030204" pitchFamily="34" charset="0"/>
              </a:rPr>
              <a:t> von </a:t>
            </a:r>
            <a:r>
              <a:rPr lang="en-GB" dirty="0" err="1">
                <a:ea typeface="Calibri" panose="020F0502020204030204" pitchFamily="34" charset="0"/>
              </a:rPr>
              <a:t>Männern</a:t>
            </a:r>
            <a:r>
              <a:rPr lang="en-GB" dirty="0">
                <a:ea typeface="Calibri" panose="020F0502020204030204" pitchFamily="34" charset="0"/>
              </a:rPr>
              <a:t> </a:t>
            </a:r>
            <a:r>
              <a:rPr lang="en-GB" dirty="0" err="1">
                <a:ea typeface="Calibri" panose="020F0502020204030204" pitchFamily="34" charset="0"/>
              </a:rPr>
              <a:t>dominierter</a:t>
            </a:r>
            <a:r>
              <a:rPr lang="en-GB" dirty="0">
                <a:ea typeface="Calibri" panose="020F0502020204030204" pitchFamily="34" charset="0"/>
              </a:rPr>
              <a:t> Sektor, in </a:t>
            </a:r>
            <a:r>
              <a:rPr lang="en-GB" dirty="0" err="1">
                <a:ea typeface="Calibri" panose="020F0502020204030204" pitchFamily="34" charset="0"/>
              </a:rPr>
              <a:t>dem</a:t>
            </a:r>
            <a:r>
              <a:rPr lang="en-GB" dirty="0">
                <a:ea typeface="Calibri" panose="020F0502020204030204" pitchFamily="34" charset="0"/>
              </a:rPr>
              <a:t> der </a:t>
            </a:r>
            <a:r>
              <a:rPr lang="en-GB" dirty="0" err="1">
                <a:ea typeface="Calibri" panose="020F0502020204030204" pitchFamily="34" charset="0"/>
              </a:rPr>
              <a:t>Frauenanteil</a:t>
            </a:r>
            <a:r>
              <a:rPr lang="en-GB" dirty="0">
                <a:ea typeface="Calibri" panose="020F0502020204030204" pitchFamily="34" charset="0"/>
              </a:rPr>
              <a:t> in Europa </a:t>
            </a:r>
            <a:r>
              <a:rPr lang="en-GB" dirty="0" err="1">
                <a:ea typeface="Calibri" panose="020F0502020204030204" pitchFamily="34" charset="0"/>
              </a:rPr>
              <a:t>bei</a:t>
            </a:r>
            <a:r>
              <a:rPr lang="en-GB" dirty="0">
                <a:ea typeface="Calibri" panose="020F0502020204030204" pitchFamily="34" charset="0"/>
              </a:rPr>
              <a:t> 9 % </a:t>
            </a:r>
            <a:r>
              <a:rPr lang="en-GB" dirty="0" err="1">
                <a:ea typeface="Calibri" panose="020F0502020204030204" pitchFamily="34" charset="0"/>
              </a:rPr>
              <a:t>liegt</a:t>
            </a:r>
            <a:r>
              <a:rPr lang="en-GB" dirty="0">
                <a:ea typeface="Calibri" panose="020F0502020204030204" pitchFamily="34" charset="0"/>
              </a:rPr>
              <a:t> und der </a:t>
            </a:r>
            <a:r>
              <a:rPr lang="en-GB" dirty="0" err="1">
                <a:ea typeface="Calibri" panose="020F0502020204030204" pitchFamily="34" charset="0"/>
              </a:rPr>
              <a:t>Anteil</a:t>
            </a:r>
            <a:r>
              <a:rPr lang="en-GB" dirty="0">
                <a:ea typeface="Calibri" panose="020F0502020204030204" pitchFamily="34" charset="0"/>
              </a:rPr>
              <a:t> der Frauen in der </a:t>
            </a:r>
            <a:r>
              <a:rPr lang="en-GB" dirty="0" err="1">
                <a:ea typeface="Calibri" panose="020F0502020204030204" pitchFamily="34" charset="0"/>
              </a:rPr>
              <a:t>Arbeitskraft</a:t>
            </a:r>
            <a:r>
              <a:rPr lang="en-GB" dirty="0">
                <a:ea typeface="Calibri" panose="020F0502020204030204" pitchFamily="34" charset="0"/>
              </a:rPr>
              <a:t> </a:t>
            </a:r>
            <a:r>
              <a:rPr lang="en-GB" dirty="0" err="1">
                <a:ea typeface="Calibri" panose="020F0502020204030204" pitchFamily="34" charset="0"/>
              </a:rPr>
              <a:t>immer</a:t>
            </a:r>
            <a:r>
              <a:rPr lang="en-GB" dirty="0">
                <a:ea typeface="Calibri" panose="020F0502020204030204" pitchFamily="34" charset="0"/>
              </a:rPr>
              <a:t> </a:t>
            </a:r>
            <a:r>
              <a:rPr lang="en-GB" dirty="0" err="1">
                <a:ea typeface="Calibri" panose="020F0502020204030204" pitchFamily="34" charset="0"/>
              </a:rPr>
              <a:t>noch</a:t>
            </a:r>
            <a:r>
              <a:rPr lang="en-GB" dirty="0">
                <a:ea typeface="Calibri" panose="020F0502020204030204" pitchFamily="34" charset="0"/>
              </a:rPr>
              <a:t> </a:t>
            </a:r>
            <a:r>
              <a:rPr lang="en-GB" dirty="0" err="1">
                <a:ea typeface="Calibri" panose="020F0502020204030204" pitchFamily="34" charset="0"/>
              </a:rPr>
              <a:t>hoch</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a:t>
            </a:r>
          </a:p>
        </p:txBody>
      </p:sp>
      <p:sp>
        <p:nvSpPr>
          <p:cNvPr id="2" name="TextBox 1">
            <a:extLst>
              <a:ext uri="{FF2B5EF4-FFF2-40B4-BE49-F238E27FC236}">
                <a16:creationId xmlns:a16="http://schemas.microsoft.com/office/drawing/2014/main" id="{7FC0F483-6E66-A8CB-552B-C4D020128352}"/>
              </a:ext>
            </a:extLst>
          </p:cNvPr>
          <p:cNvSpPr txBox="1"/>
          <p:nvPr/>
        </p:nvSpPr>
        <p:spPr>
          <a:xfrm>
            <a:off x="625273" y="3203548"/>
            <a:ext cx="6072089" cy="843757"/>
          </a:xfrm>
          <a:prstGeom prst="rect">
            <a:avLst/>
          </a:prstGeom>
          <a:noFill/>
        </p:spPr>
        <p:txBody>
          <a:bodyPr wrap="square" rtlCol="0">
            <a:spAutoFit/>
          </a:bodyPr>
          <a:lstStyle/>
          <a:p>
            <a:r>
              <a:rPr lang="de-DE" sz="1800" dirty="0">
                <a:effectLst/>
                <a:latin typeface="Segoe UI" panose="020B0502040204020203" pitchFamily="34" charset="0"/>
              </a:rPr>
              <a:t>Anteil der Frauen nach wirtschaftlicher Aktivität</a:t>
            </a:r>
            <a:br>
              <a:rPr lang="de-DE" sz="1800" dirty="0">
                <a:effectLst/>
                <a:latin typeface="Segoe UI" panose="020B0502040204020203" pitchFamily="34" charset="0"/>
              </a:rPr>
            </a:br>
            <a:r>
              <a:rPr lang="de-DE" sz="1800" dirty="0">
                <a:effectLst/>
                <a:latin typeface="Segoe UI" panose="020B0502040204020203" pitchFamily="34" charset="0"/>
              </a:rPr>
              <a:t>(Ab dem 15 Lebensjahr, Q3 2011 - Q3 2021)</a:t>
            </a:r>
            <a:br>
              <a:rPr lang="de-DE" sz="1800" dirty="0">
                <a:effectLst/>
                <a:latin typeface="Segoe UI" panose="020B0502040204020203" pitchFamily="34" charset="0"/>
              </a:rPr>
            </a:br>
            <a:endParaRPr lang="en-IE" dirty="0"/>
          </a:p>
        </p:txBody>
      </p:sp>
    </p:spTree>
    <p:extLst>
      <p:ext uri="{BB962C8B-B14F-4D97-AF65-F5344CB8AC3E}">
        <p14:creationId xmlns:p14="http://schemas.microsoft.com/office/powerpoint/2010/main" val="253436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420018" y="453053"/>
            <a:ext cx="6496308" cy="9245409"/>
          </a:xfrm>
        </p:spPr>
      </p:pic>
      <p:sp>
        <p:nvSpPr>
          <p:cNvPr id="14" name="Freeform 13">
            <a:extLst>
              <a:ext uri="{FF2B5EF4-FFF2-40B4-BE49-F238E27FC236}">
                <a16:creationId xmlns:a16="http://schemas.microsoft.com/office/drawing/2014/main" id="{99B5C261-5FCD-4124-2652-6393537CB0D9}"/>
              </a:ext>
            </a:extLst>
          </p:cNvPr>
          <p:cNvSpPr/>
          <p:nvPr/>
        </p:nvSpPr>
        <p:spPr>
          <a:xfrm>
            <a:off x="420018" y="453053"/>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19</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p:txBody>
          <a:bodyPr>
            <a:normAutofit/>
          </a:bodyPr>
          <a:lstStyle/>
          <a:p>
            <a:pPr algn="l"/>
            <a:r>
              <a:rPr lang="en-GB" sz="2200" b="1">
                <a:solidFill>
                  <a:schemeClr val="bg1"/>
                </a:solidFill>
              </a:rPr>
              <a:t>1.3 Die unterschiedliche Situation von Frauen in der EU</a:t>
            </a:r>
          </a:p>
        </p:txBody>
      </p:sp>
    </p:spTree>
    <p:extLst>
      <p:ext uri="{BB962C8B-B14F-4D97-AF65-F5344CB8AC3E}">
        <p14:creationId xmlns:p14="http://schemas.microsoft.com/office/powerpoint/2010/main" val="395898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E3883-EF5C-5DEE-8480-C97F9F908753}"/>
              </a:ext>
            </a:extLst>
          </p:cNvPr>
          <p:cNvSpPr/>
          <p:nvPr/>
        </p:nvSpPr>
        <p:spPr>
          <a:xfrm>
            <a:off x="7205790" y="5305425"/>
            <a:ext cx="353885" cy="41831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285AC95-629D-6B7C-8EF4-326CE13B8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594" y="353434"/>
            <a:ext cx="3594196" cy="1735456"/>
          </a:xfrm>
          <a:prstGeom prst="rect">
            <a:avLst/>
          </a:prstGeom>
        </p:spPr>
      </p:pic>
      <p:sp>
        <p:nvSpPr>
          <p:cNvPr id="21" name="Rectangle 20">
            <a:extLst>
              <a:ext uri="{FF2B5EF4-FFF2-40B4-BE49-F238E27FC236}">
                <a16:creationId xmlns:a16="http://schemas.microsoft.com/office/drawing/2014/main" id="{68F4C2C9-B86C-E0BE-A071-E49A29266403}"/>
              </a:ext>
            </a:extLst>
          </p:cNvPr>
          <p:cNvSpPr/>
          <p:nvPr/>
        </p:nvSpPr>
        <p:spPr>
          <a:xfrm>
            <a:off x="0" y="2021479"/>
            <a:ext cx="7559675" cy="1908870"/>
          </a:xfrm>
          <a:prstGeom prst="rect">
            <a:avLst/>
          </a:prstGeom>
          <a:solidFill>
            <a:srgbClr val="7B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dirty="0"/>
          </a:p>
        </p:txBody>
      </p:sp>
      <p:sp>
        <p:nvSpPr>
          <p:cNvPr id="70" name="Rectangle 69">
            <a:extLst>
              <a:ext uri="{FF2B5EF4-FFF2-40B4-BE49-F238E27FC236}">
                <a16:creationId xmlns:a16="http://schemas.microsoft.com/office/drawing/2014/main" id="{5F9FA676-74E3-8476-8042-30AE745925D0}"/>
              </a:ext>
            </a:extLst>
          </p:cNvPr>
          <p:cNvSpPr/>
          <p:nvPr/>
        </p:nvSpPr>
        <p:spPr>
          <a:xfrm>
            <a:off x="4168727" y="8142226"/>
            <a:ext cx="3312122" cy="2549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a:p>
        </p:txBody>
      </p:sp>
      <p:sp>
        <p:nvSpPr>
          <p:cNvPr id="22" name="TextBox 21">
            <a:extLst>
              <a:ext uri="{FF2B5EF4-FFF2-40B4-BE49-F238E27FC236}">
                <a16:creationId xmlns:a16="http://schemas.microsoft.com/office/drawing/2014/main" id="{FB8C0924-576D-940B-02F6-AA2F42F2577A}"/>
              </a:ext>
            </a:extLst>
          </p:cNvPr>
          <p:cNvSpPr txBox="1"/>
          <p:nvPr/>
        </p:nvSpPr>
        <p:spPr>
          <a:xfrm>
            <a:off x="3779837" y="2273172"/>
            <a:ext cx="2972804" cy="1586973"/>
          </a:xfrm>
          <a:prstGeom prst="rect">
            <a:avLst/>
          </a:prstGeom>
          <a:noFill/>
        </p:spPr>
        <p:txBody>
          <a:bodyPr wrap="square" rtlCol="0">
            <a:spAutoFit/>
          </a:bodyPr>
          <a:lstStyle>
            <a:defPPr>
              <a:defRPr lang="en-US"/>
            </a:defPPr>
            <a:lvl1pPr algn="ctr">
              <a:lnSpc>
                <a:spcPct val="200000"/>
              </a:lnSpc>
              <a:defRPr sz="2000">
                <a:latin typeface="Montserrat" panose="00000500000000000000" pitchFamily="50" charset="0"/>
              </a:defRPr>
            </a:lvl1pPr>
          </a:lstStyle>
          <a:p>
            <a:pPr algn="just">
              <a:lnSpc>
                <a:spcPct val="100000"/>
              </a:lnSpc>
              <a:spcBef>
                <a:spcPts val="648"/>
              </a:spcBef>
              <a:spcAft>
                <a:spcPts val="648"/>
              </a:spcAft>
            </a:pP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Das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Femcon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Inclusion reach &amp; teach Toolkit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ist</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eine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interaktive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Online-</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Sammlung</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von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Ressourcen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und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zusätzlichen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Lernlinks</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Diese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Inhalte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bieten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eine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vertiefte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selbstgesteuerte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Lernmöglichkeit</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die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nachhaltige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Unternehmenszentren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in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ganz</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Europa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vorstellt</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Wir</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laden Sie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ein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diese</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Links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zu</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nutzen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und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sich</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mit</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den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Fallstudien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und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bewährten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Praktiken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 </a:t>
            </a:r>
            <a:r>
              <a:rPr lang="en-GB" sz="1080" dirty="0" err="1">
                <a:solidFill>
                  <a:srgbClr val="282828"/>
                </a:solidFill>
                <a:latin typeface="Calibri" panose="020F0502020204030204" pitchFamily="34" charset="0"/>
                <a:ea typeface="Arial" panose="020B0604020202020204" pitchFamily="34" charset="0"/>
                <a:cs typeface="Calibri" panose="020F0502020204030204" pitchFamily="34" charset="0"/>
              </a:rPr>
              <a:t>auseinanderzusetzen</a:t>
            </a:r>
            <a:r>
              <a:rPr lang="en-GB" sz="1080" dirty="0">
                <a:solidFill>
                  <a:srgbClr val="282828"/>
                </a:solidFill>
                <a:latin typeface="Calibri" panose="020F0502020204030204" pitchFamily="34" charset="0"/>
                <a:ea typeface="Arial" panose="020B0604020202020204" pitchFamily="34" charset="0"/>
                <a:cs typeface="Calibri" panose="020F0502020204030204" pitchFamily="34" charset="0"/>
              </a:rPr>
              <a:t>.</a:t>
            </a:r>
          </a:p>
        </p:txBody>
      </p:sp>
      <p:sp>
        <p:nvSpPr>
          <p:cNvPr id="24" name="Text Placeholder 9">
            <a:extLst>
              <a:ext uri="{FF2B5EF4-FFF2-40B4-BE49-F238E27FC236}">
                <a16:creationId xmlns:a16="http://schemas.microsoft.com/office/drawing/2014/main" id="{74CB911D-F126-EA3A-9442-B5CDB7647CB7}"/>
              </a:ext>
            </a:extLst>
          </p:cNvPr>
          <p:cNvSpPr>
            <a:spLocks noGrp="1"/>
          </p:cNvSpPr>
          <p:nvPr/>
        </p:nvSpPr>
        <p:spPr>
          <a:xfrm>
            <a:off x="845586" y="4219058"/>
            <a:ext cx="3483434" cy="666831"/>
          </a:xfrm>
          <a:prstGeom prst="rect">
            <a:avLst/>
          </a:prstGeom>
        </p:spPr>
        <p:txBody>
          <a:bodyPr vert="horz" lIns="89533" tIns="44767" rIns="89533" bIns="44767"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rgbClr val="EF8F5B"/>
                </a:solidFill>
                <a:ea typeface="+mn-ea"/>
              </a:rPr>
              <a:t>INTERAKTIVE </a:t>
            </a:r>
            <a:r>
              <a:rPr lang="en-US" sz="1600" dirty="0">
                <a:solidFill>
                  <a:srgbClr val="282828"/>
                </a:solidFill>
                <a:ea typeface="+mn-ea"/>
              </a:rPr>
              <a:t>INHALTE SIND IN DIESEM LEITFADEN DURCH DIESE </a:t>
            </a:r>
            <a:r>
              <a:rPr lang="en-US" sz="1600" b="1" dirty="0">
                <a:solidFill>
                  <a:srgbClr val="EF8F5B"/>
                </a:solidFill>
                <a:ea typeface="+mn-ea"/>
              </a:rPr>
              <a:t>SYMBOLE </a:t>
            </a:r>
            <a:r>
              <a:rPr lang="en-US" sz="1600" dirty="0">
                <a:solidFill>
                  <a:srgbClr val="282828"/>
                </a:solidFill>
                <a:ea typeface="+mn-ea"/>
              </a:rPr>
              <a:t>GEKENNZEICHNET</a:t>
            </a:r>
            <a:endParaRPr lang="lv-LV" sz="1600" b="1" dirty="0">
              <a:solidFill>
                <a:srgbClr val="EF8F5B"/>
              </a:solidFill>
            </a:endParaRPr>
          </a:p>
          <a:p>
            <a:endParaRPr lang="lv-LV" sz="1300" dirty="0"/>
          </a:p>
          <a:p>
            <a:endParaRPr lang="lv-LV" sz="1300" dirty="0"/>
          </a:p>
          <a:p>
            <a:r>
              <a:rPr lang="lv-LV" sz="1300" dirty="0"/>
              <a:t> </a:t>
            </a:r>
          </a:p>
          <a:p>
            <a:r>
              <a:rPr lang="en-LB" sz="1300" b="1" dirty="0">
                <a:solidFill>
                  <a:srgbClr val="8A2061"/>
                </a:solidFill>
              </a:rPr>
              <a:t> </a:t>
            </a:r>
            <a:endParaRPr lang="en-US" sz="1300" b="1" dirty="0">
              <a:solidFill>
                <a:srgbClr val="8A2061"/>
              </a:solidFill>
            </a:endParaRPr>
          </a:p>
        </p:txBody>
      </p:sp>
      <p:grpSp>
        <p:nvGrpSpPr>
          <p:cNvPr id="25" name="Graphic 4">
            <a:extLst>
              <a:ext uri="{FF2B5EF4-FFF2-40B4-BE49-F238E27FC236}">
                <a16:creationId xmlns:a16="http://schemas.microsoft.com/office/drawing/2014/main" id="{92EA2830-9051-6A64-C8AA-4965746012E9}"/>
              </a:ext>
            </a:extLst>
          </p:cNvPr>
          <p:cNvGrpSpPr/>
          <p:nvPr/>
        </p:nvGrpSpPr>
        <p:grpSpPr>
          <a:xfrm>
            <a:off x="4732541" y="4125761"/>
            <a:ext cx="418063" cy="693511"/>
            <a:chOff x="9062559" y="918767"/>
            <a:chExt cx="774673" cy="1285080"/>
          </a:xfrm>
          <a:solidFill>
            <a:schemeClr val="tx1"/>
          </a:solidFill>
        </p:grpSpPr>
        <p:sp>
          <p:nvSpPr>
            <p:cNvPr id="26" name="Freeform 25">
              <a:extLst>
                <a:ext uri="{FF2B5EF4-FFF2-40B4-BE49-F238E27FC236}">
                  <a16:creationId xmlns:a16="http://schemas.microsoft.com/office/drawing/2014/main" id="{14A2E178-E5CD-D87D-0B9D-0776D0BF6EC5}"/>
                </a:ext>
              </a:extLst>
            </p:cNvPr>
            <p:cNvSpPr/>
            <p:nvPr/>
          </p:nvSpPr>
          <p:spPr>
            <a:xfrm>
              <a:off x="9062559" y="918767"/>
              <a:ext cx="294869" cy="287009"/>
            </a:xfrm>
            <a:custGeom>
              <a:avLst/>
              <a:gdLst>
                <a:gd name="connsiteX0" fmla="*/ 103463 w 294869"/>
                <a:gd name="connsiteY0" fmla="*/ 287010 h 287009"/>
                <a:gd name="connsiteX1" fmla="*/ 96996 w 294869"/>
                <a:gd name="connsiteY1" fmla="*/ 285717 h 287009"/>
                <a:gd name="connsiteX2" fmla="*/ 0 w 294869"/>
                <a:gd name="connsiteY2" fmla="*/ 147384 h 287009"/>
                <a:gd name="connsiteX3" fmla="*/ 147435 w 294869"/>
                <a:gd name="connsiteY3" fmla="*/ 0 h 287009"/>
                <a:gd name="connsiteX4" fmla="*/ 294870 w 294869"/>
                <a:gd name="connsiteY4" fmla="*/ 147384 h 287009"/>
                <a:gd name="connsiteX5" fmla="*/ 217273 w 294869"/>
                <a:gd name="connsiteY5" fmla="*/ 276667 h 287009"/>
                <a:gd name="connsiteX6" fmla="*/ 191407 w 294869"/>
                <a:gd name="connsiteY6" fmla="*/ 268910 h 287009"/>
                <a:gd name="connsiteX7" fmla="*/ 199166 w 294869"/>
                <a:gd name="connsiteY7" fmla="*/ 243053 h 287009"/>
                <a:gd name="connsiteX8" fmla="*/ 256071 w 294869"/>
                <a:gd name="connsiteY8" fmla="*/ 147384 h 287009"/>
                <a:gd name="connsiteX9" fmla="*/ 147435 w 294869"/>
                <a:gd name="connsiteY9" fmla="*/ 38785 h 287009"/>
                <a:gd name="connsiteX10" fmla="*/ 38799 w 294869"/>
                <a:gd name="connsiteY10" fmla="*/ 147384 h 287009"/>
                <a:gd name="connsiteX11" fmla="*/ 109929 w 294869"/>
                <a:gd name="connsiteY11" fmla="*/ 249518 h 287009"/>
                <a:gd name="connsiteX12" fmla="*/ 121569 w 294869"/>
                <a:gd name="connsiteY12" fmla="*/ 274082 h 287009"/>
                <a:gd name="connsiteX13" fmla="*/ 103463 w 294869"/>
                <a:gd name="connsiteY13" fmla="*/ 287010 h 2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69" h="287009">
                  <a:moveTo>
                    <a:pt x="103463" y="287010"/>
                  </a:moveTo>
                  <a:cubicBezTo>
                    <a:pt x="100877" y="287010"/>
                    <a:pt x="99583" y="287010"/>
                    <a:pt x="96996" y="285717"/>
                  </a:cubicBezTo>
                  <a:cubicBezTo>
                    <a:pt x="38799" y="265032"/>
                    <a:pt x="0" y="209440"/>
                    <a:pt x="0" y="147384"/>
                  </a:cubicBezTo>
                  <a:cubicBezTo>
                    <a:pt x="0" y="65935"/>
                    <a:pt x="65958" y="0"/>
                    <a:pt x="147435" y="0"/>
                  </a:cubicBezTo>
                  <a:cubicBezTo>
                    <a:pt x="228912" y="0"/>
                    <a:pt x="294870" y="65935"/>
                    <a:pt x="294870" y="147384"/>
                  </a:cubicBezTo>
                  <a:cubicBezTo>
                    <a:pt x="294870" y="201683"/>
                    <a:pt x="265124" y="250811"/>
                    <a:pt x="217273" y="276667"/>
                  </a:cubicBezTo>
                  <a:cubicBezTo>
                    <a:pt x="208220" y="281839"/>
                    <a:pt x="196580" y="277960"/>
                    <a:pt x="191407" y="268910"/>
                  </a:cubicBezTo>
                  <a:cubicBezTo>
                    <a:pt x="186234" y="259860"/>
                    <a:pt x="190113" y="248225"/>
                    <a:pt x="199166" y="243053"/>
                  </a:cubicBezTo>
                  <a:cubicBezTo>
                    <a:pt x="234085" y="223661"/>
                    <a:pt x="256071" y="187461"/>
                    <a:pt x="256071" y="147384"/>
                  </a:cubicBezTo>
                  <a:cubicBezTo>
                    <a:pt x="256071" y="87913"/>
                    <a:pt x="206926" y="38785"/>
                    <a:pt x="147435" y="38785"/>
                  </a:cubicBezTo>
                  <a:cubicBezTo>
                    <a:pt x="87944" y="38785"/>
                    <a:pt x="38799" y="87913"/>
                    <a:pt x="38799" y="147384"/>
                  </a:cubicBezTo>
                  <a:cubicBezTo>
                    <a:pt x="38799" y="192633"/>
                    <a:pt x="67251" y="234004"/>
                    <a:pt x="109929" y="249518"/>
                  </a:cubicBezTo>
                  <a:cubicBezTo>
                    <a:pt x="120276" y="253396"/>
                    <a:pt x="125449" y="263739"/>
                    <a:pt x="121569" y="274082"/>
                  </a:cubicBezTo>
                  <a:cubicBezTo>
                    <a:pt x="118982" y="281839"/>
                    <a:pt x="111223" y="287010"/>
                    <a:pt x="103463" y="287010"/>
                  </a:cubicBezTo>
                  <a:close/>
                </a:path>
              </a:pathLst>
            </a:custGeom>
            <a:solidFill>
              <a:srgbClr val="EF8F5B"/>
            </a:solidFill>
            <a:ln w="12931" cap="flat">
              <a:noFill/>
              <a:prstDash val="solid"/>
              <a:miter/>
            </a:ln>
          </p:spPr>
          <p:txBody>
            <a:bodyPr rtlCol="0" anchor="ctr"/>
            <a:lstStyle/>
            <a:p>
              <a:endParaRPr lang="en-US" sz="529"/>
            </a:p>
          </p:txBody>
        </p:sp>
        <p:grpSp>
          <p:nvGrpSpPr>
            <p:cNvPr id="28" name="Graphic 4">
              <a:extLst>
                <a:ext uri="{FF2B5EF4-FFF2-40B4-BE49-F238E27FC236}">
                  <a16:creationId xmlns:a16="http://schemas.microsoft.com/office/drawing/2014/main" id="{B8627E25-2256-9A0E-BB3A-02D5CAC74C19}"/>
                </a:ext>
              </a:extLst>
            </p:cNvPr>
            <p:cNvGrpSpPr/>
            <p:nvPr/>
          </p:nvGrpSpPr>
          <p:grpSpPr>
            <a:xfrm>
              <a:off x="9122194" y="1004094"/>
              <a:ext cx="715038" cy="1199753"/>
              <a:chOff x="9122194" y="1004094"/>
              <a:chExt cx="715038" cy="1199753"/>
            </a:xfrm>
            <a:grpFill/>
          </p:grpSpPr>
          <p:sp>
            <p:nvSpPr>
              <p:cNvPr id="29" name="Freeform 28">
                <a:extLst>
                  <a:ext uri="{FF2B5EF4-FFF2-40B4-BE49-F238E27FC236}">
                    <a16:creationId xmlns:a16="http://schemas.microsoft.com/office/drawing/2014/main" id="{B2518BC8-ABA5-25B1-CA5F-9FDB31FB9596}"/>
                  </a:ext>
                </a:extLst>
              </p:cNvPr>
              <p:cNvSpPr/>
              <p:nvPr/>
            </p:nvSpPr>
            <p:spPr>
              <a:xfrm>
                <a:off x="9122194" y="1508040"/>
                <a:ext cx="252229" cy="516102"/>
              </a:xfrm>
              <a:custGeom>
                <a:avLst/>
                <a:gdLst>
                  <a:gd name="connsiteX0" fmla="*/ 231354 w 252229"/>
                  <a:gd name="connsiteY0" fmla="*/ 516103 h 516102"/>
                  <a:gd name="connsiteX1" fmla="*/ 223595 w 252229"/>
                  <a:gd name="connsiteY1" fmla="*/ 514810 h 516102"/>
                  <a:gd name="connsiteX2" fmla="*/ 32189 w 252229"/>
                  <a:gd name="connsiteY2" fmla="*/ 295027 h 516102"/>
                  <a:gd name="connsiteX3" fmla="*/ 27015 w 252229"/>
                  <a:gd name="connsiteY3" fmla="*/ 283392 h 516102"/>
                  <a:gd name="connsiteX4" fmla="*/ 15376 w 252229"/>
                  <a:gd name="connsiteY4" fmla="*/ 256242 h 516102"/>
                  <a:gd name="connsiteX5" fmla="*/ 10203 w 252229"/>
                  <a:gd name="connsiteY5" fmla="*/ 242021 h 516102"/>
                  <a:gd name="connsiteX6" fmla="*/ 5029 w 252229"/>
                  <a:gd name="connsiteY6" fmla="*/ 226507 h 516102"/>
                  <a:gd name="connsiteX7" fmla="*/ 2443 w 252229"/>
                  <a:gd name="connsiteY7" fmla="*/ 213579 h 516102"/>
                  <a:gd name="connsiteX8" fmla="*/ 2443 w 252229"/>
                  <a:gd name="connsiteY8" fmla="*/ 212286 h 516102"/>
                  <a:gd name="connsiteX9" fmla="*/ 6323 w 252229"/>
                  <a:gd name="connsiteY9" fmla="*/ 128251 h 516102"/>
                  <a:gd name="connsiteX10" fmla="*/ 82626 w 252229"/>
                  <a:gd name="connsiteY10" fmla="*/ 4139 h 516102"/>
                  <a:gd name="connsiteX11" fmla="*/ 109786 w 252229"/>
                  <a:gd name="connsiteY11" fmla="*/ 6725 h 516102"/>
                  <a:gd name="connsiteX12" fmla="*/ 107199 w 252229"/>
                  <a:gd name="connsiteY12" fmla="*/ 33874 h 516102"/>
                  <a:gd name="connsiteX13" fmla="*/ 43828 w 252229"/>
                  <a:gd name="connsiteY13" fmla="*/ 137301 h 516102"/>
                  <a:gd name="connsiteX14" fmla="*/ 39948 w 252229"/>
                  <a:gd name="connsiteY14" fmla="*/ 204529 h 516102"/>
                  <a:gd name="connsiteX15" fmla="*/ 42535 w 252229"/>
                  <a:gd name="connsiteY15" fmla="*/ 216164 h 516102"/>
                  <a:gd name="connsiteX16" fmla="*/ 46414 w 252229"/>
                  <a:gd name="connsiteY16" fmla="*/ 225214 h 516102"/>
                  <a:gd name="connsiteX17" fmla="*/ 52881 w 252229"/>
                  <a:gd name="connsiteY17" fmla="*/ 239435 h 516102"/>
                  <a:gd name="connsiteX18" fmla="*/ 64521 w 252229"/>
                  <a:gd name="connsiteY18" fmla="*/ 265292 h 516102"/>
                  <a:gd name="connsiteX19" fmla="*/ 69693 w 252229"/>
                  <a:gd name="connsiteY19" fmla="*/ 278220 h 516102"/>
                  <a:gd name="connsiteX20" fmla="*/ 240407 w 252229"/>
                  <a:gd name="connsiteY20" fmla="*/ 477317 h 516102"/>
                  <a:gd name="connsiteX21" fmla="*/ 250753 w 252229"/>
                  <a:gd name="connsiteY21" fmla="*/ 503174 h 516102"/>
                  <a:gd name="connsiteX22" fmla="*/ 231354 w 252229"/>
                  <a:gd name="connsiteY22" fmla="*/ 516103 h 51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229" h="516102">
                    <a:moveTo>
                      <a:pt x="231354" y="516103"/>
                    </a:moveTo>
                    <a:cubicBezTo>
                      <a:pt x="228768" y="516103"/>
                      <a:pt x="226181" y="516103"/>
                      <a:pt x="223595" y="514810"/>
                    </a:cubicBezTo>
                    <a:cubicBezTo>
                      <a:pt x="105906" y="464389"/>
                      <a:pt x="54175" y="345448"/>
                      <a:pt x="32189" y="295027"/>
                    </a:cubicBezTo>
                    <a:cubicBezTo>
                      <a:pt x="29602" y="289856"/>
                      <a:pt x="28309" y="285977"/>
                      <a:pt x="27015" y="283392"/>
                    </a:cubicBezTo>
                    <a:cubicBezTo>
                      <a:pt x="23135" y="274342"/>
                      <a:pt x="19256" y="265292"/>
                      <a:pt x="15376" y="256242"/>
                    </a:cubicBezTo>
                    <a:lnTo>
                      <a:pt x="10203" y="242021"/>
                    </a:lnTo>
                    <a:cubicBezTo>
                      <a:pt x="7616" y="236850"/>
                      <a:pt x="6323" y="231678"/>
                      <a:pt x="5029" y="226507"/>
                    </a:cubicBezTo>
                    <a:lnTo>
                      <a:pt x="2443" y="213579"/>
                    </a:lnTo>
                    <a:cubicBezTo>
                      <a:pt x="2443" y="213579"/>
                      <a:pt x="2443" y="212286"/>
                      <a:pt x="2443" y="212286"/>
                    </a:cubicBezTo>
                    <a:cubicBezTo>
                      <a:pt x="-2730" y="177379"/>
                      <a:pt x="1149" y="150230"/>
                      <a:pt x="6323" y="128251"/>
                    </a:cubicBezTo>
                    <a:cubicBezTo>
                      <a:pt x="19256" y="77831"/>
                      <a:pt x="46414" y="33874"/>
                      <a:pt x="82626" y="4139"/>
                    </a:cubicBezTo>
                    <a:cubicBezTo>
                      <a:pt x="90386" y="-2325"/>
                      <a:pt x="103319" y="-1032"/>
                      <a:pt x="109786" y="6725"/>
                    </a:cubicBezTo>
                    <a:cubicBezTo>
                      <a:pt x="116252" y="14482"/>
                      <a:pt x="114958" y="27410"/>
                      <a:pt x="107199" y="33874"/>
                    </a:cubicBezTo>
                    <a:cubicBezTo>
                      <a:pt x="77454" y="58438"/>
                      <a:pt x="55468" y="94637"/>
                      <a:pt x="43828" y="137301"/>
                    </a:cubicBezTo>
                    <a:cubicBezTo>
                      <a:pt x="39948" y="155401"/>
                      <a:pt x="36068" y="176086"/>
                      <a:pt x="39948" y="204529"/>
                    </a:cubicBezTo>
                    <a:lnTo>
                      <a:pt x="42535" y="216164"/>
                    </a:lnTo>
                    <a:cubicBezTo>
                      <a:pt x="43828" y="218750"/>
                      <a:pt x="45121" y="222628"/>
                      <a:pt x="46414" y="225214"/>
                    </a:cubicBezTo>
                    <a:lnTo>
                      <a:pt x="52881" y="239435"/>
                    </a:lnTo>
                    <a:cubicBezTo>
                      <a:pt x="56761" y="247192"/>
                      <a:pt x="60641" y="256242"/>
                      <a:pt x="64521" y="265292"/>
                    </a:cubicBezTo>
                    <a:cubicBezTo>
                      <a:pt x="65814" y="269171"/>
                      <a:pt x="68400" y="273049"/>
                      <a:pt x="69693" y="278220"/>
                    </a:cubicBezTo>
                    <a:cubicBezTo>
                      <a:pt x="89093" y="324763"/>
                      <a:pt x="136944" y="433361"/>
                      <a:pt x="240407" y="477317"/>
                    </a:cubicBezTo>
                    <a:cubicBezTo>
                      <a:pt x="250753" y="481196"/>
                      <a:pt x="254634" y="492831"/>
                      <a:pt x="250753" y="503174"/>
                    </a:cubicBezTo>
                    <a:cubicBezTo>
                      <a:pt x="245581" y="510931"/>
                      <a:pt x="239114" y="516103"/>
                      <a:pt x="231354" y="516103"/>
                    </a:cubicBezTo>
                    <a:close/>
                  </a:path>
                </a:pathLst>
              </a:custGeom>
              <a:grpFill/>
              <a:ln w="12931" cap="flat">
                <a:noFill/>
                <a:prstDash val="solid"/>
                <a:miter/>
              </a:ln>
            </p:spPr>
            <p:txBody>
              <a:bodyPr rtlCol="0" anchor="ctr"/>
              <a:lstStyle/>
              <a:p>
                <a:endParaRPr lang="en-US" sz="529"/>
              </a:p>
            </p:txBody>
          </p:sp>
          <p:sp>
            <p:nvSpPr>
              <p:cNvPr id="30" name="Freeform 29">
                <a:extLst>
                  <a:ext uri="{FF2B5EF4-FFF2-40B4-BE49-F238E27FC236}">
                    <a16:creationId xmlns:a16="http://schemas.microsoft.com/office/drawing/2014/main" id="{8D5FAB4E-4FBE-5E44-0D2A-38A53A497E56}"/>
                  </a:ext>
                </a:extLst>
              </p:cNvPr>
              <p:cNvSpPr/>
              <p:nvPr/>
            </p:nvSpPr>
            <p:spPr>
              <a:xfrm>
                <a:off x="9560762" y="1399308"/>
                <a:ext cx="186446" cy="158119"/>
              </a:xfrm>
              <a:custGeom>
                <a:avLst/>
                <a:gdLst>
                  <a:gd name="connsiteX0" fmla="*/ 167839 w 186446"/>
                  <a:gd name="connsiteY0" fmla="*/ 158120 h 158119"/>
                  <a:gd name="connsiteX1" fmla="*/ 148440 w 186446"/>
                  <a:gd name="connsiteY1" fmla="*/ 142606 h 158119"/>
                  <a:gd name="connsiteX2" fmla="*/ 98002 w 186446"/>
                  <a:gd name="connsiteY2" fmla="*/ 58572 h 158119"/>
                  <a:gd name="connsiteX3" fmla="*/ 59203 w 186446"/>
                  <a:gd name="connsiteY3" fmla="*/ 40472 h 158119"/>
                  <a:gd name="connsiteX4" fmla="*/ 35924 w 186446"/>
                  <a:gd name="connsiteY4" fmla="*/ 57279 h 158119"/>
                  <a:gd name="connsiteX5" fmla="*/ 8765 w 186446"/>
                  <a:gd name="connsiteY5" fmla="*/ 62450 h 158119"/>
                  <a:gd name="connsiteX6" fmla="*/ 3592 w 186446"/>
                  <a:gd name="connsiteY6" fmla="*/ 35300 h 158119"/>
                  <a:gd name="connsiteX7" fmla="*/ 55324 w 186446"/>
                  <a:gd name="connsiteY7" fmla="*/ 394 h 158119"/>
                  <a:gd name="connsiteX8" fmla="*/ 126454 w 186446"/>
                  <a:gd name="connsiteY8" fmla="*/ 30129 h 158119"/>
                  <a:gd name="connsiteX9" fmla="*/ 185945 w 186446"/>
                  <a:gd name="connsiteY9" fmla="*/ 133556 h 158119"/>
                  <a:gd name="connsiteX10" fmla="*/ 170426 w 186446"/>
                  <a:gd name="connsiteY10" fmla="*/ 156827 h 158119"/>
                  <a:gd name="connsiteX11" fmla="*/ 167839 w 186446"/>
                  <a:gd name="connsiteY11" fmla="*/ 158120 h 1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6" h="158119">
                    <a:moveTo>
                      <a:pt x="167839" y="158120"/>
                    </a:moveTo>
                    <a:cubicBezTo>
                      <a:pt x="158787" y="158120"/>
                      <a:pt x="151026" y="151656"/>
                      <a:pt x="148440" y="142606"/>
                    </a:cubicBezTo>
                    <a:cubicBezTo>
                      <a:pt x="148440" y="142606"/>
                      <a:pt x="139387" y="99942"/>
                      <a:pt x="98002" y="58572"/>
                    </a:cubicBezTo>
                    <a:cubicBezTo>
                      <a:pt x="87656" y="48229"/>
                      <a:pt x="72136" y="39179"/>
                      <a:pt x="59203" y="40472"/>
                    </a:cubicBezTo>
                    <a:cubicBezTo>
                      <a:pt x="50150" y="41765"/>
                      <a:pt x="43684" y="46936"/>
                      <a:pt x="35924" y="57279"/>
                    </a:cubicBezTo>
                    <a:cubicBezTo>
                      <a:pt x="29458" y="66329"/>
                      <a:pt x="17818" y="68914"/>
                      <a:pt x="8765" y="62450"/>
                    </a:cubicBezTo>
                    <a:cubicBezTo>
                      <a:pt x="-288" y="55986"/>
                      <a:pt x="-2874" y="44350"/>
                      <a:pt x="3592" y="35300"/>
                    </a:cubicBezTo>
                    <a:cubicBezTo>
                      <a:pt x="20405" y="9444"/>
                      <a:pt x="41097" y="1687"/>
                      <a:pt x="55324" y="394"/>
                    </a:cubicBezTo>
                    <a:cubicBezTo>
                      <a:pt x="90242" y="-3485"/>
                      <a:pt x="118694" y="22372"/>
                      <a:pt x="126454" y="30129"/>
                    </a:cubicBezTo>
                    <a:cubicBezTo>
                      <a:pt x="175599" y="80550"/>
                      <a:pt x="185945" y="130970"/>
                      <a:pt x="185945" y="133556"/>
                    </a:cubicBezTo>
                    <a:cubicBezTo>
                      <a:pt x="188532" y="143899"/>
                      <a:pt x="180772" y="154242"/>
                      <a:pt x="170426" y="156827"/>
                    </a:cubicBezTo>
                    <a:cubicBezTo>
                      <a:pt x="170426" y="158120"/>
                      <a:pt x="169133" y="158120"/>
                      <a:pt x="167839" y="158120"/>
                    </a:cubicBezTo>
                    <a:close/>
                  </a:path>
                </a:pathLst>
              </a:custGeom>
              <a:grpFill/>
              <a:ln w="12931" cap="flat">
                <a:noFill/>
                <a:prstDash val="solid"/>
                <a:miter/>
              </a:ln>
            </p:spPr>
            <p:txBody>
              <a:bodyPr rtlCol="0" anchor="ctr"/>
              <a:lstStyle/>
              <a:p>
                <a:endParaRPr lang="en-US" sz="529"/>
              </a:p>
            </p:txBody>
          </p:sp>
          <p:sp>
            <p:nvSpPr>
              <p:cNvPr id="31" name="Freeform 30">
                <a:extLst>
                  <a:ext uri="{FF2B5EF4-FFF2-40B4-BE49-F238E27FC236}">
                    <a16:creationId xmlns:a16="http://schemas.microsoft.com/office/drawing/2014/main" id="{F412A465-E0FC-6CDB-CCFE-6D751F0B5F05}"/>
                  </a:ext>
                </a:extLst>
              </p:cNvPr>
              <p:cNvSpPr/>
              <p:nvPr/>
            </p:nvSpPr>
            <p:spPr>
              <a:xfrm>
                <a:off x="9430122" y="1374156"/>
                <a:ext cx="214598" cy="174222"/>
              </a:xfrm>
              <a:custGeom>
                <a:avLst/>
                <a:gdLst>
                  <a:gd name="connsiteX0" fmla="*/ 196310 w 214598"/>
                  <a:gd name="connsiteY0" fmla="*/ 174222 h 174222"/>
                  <a:gd name="connsiteX1" fmla="*/ 178204 w 214598"/>
                  <a:gd name="connsiteY1" fmla="*/ 162587 h 174222"/>
                  <a:gd name="connsiteX2" fmla="*/ 101900 w 214598"/>
                  <a:gd name="connsiteY2" fmla="*/ 48817 h 174222"/>
                  <a:gd name="connsiteX3" fmla="*/ 65688 w 214598"/>
                  <a:gd name="connsiteY3" fmla="*/ 38474 h 174222"/>
                  <a:gd name="connsiteX4" fmla="*/ 35942 w 214598"/>
                  <a:gd name="connsiteY4" fmla="*/ 60452 h 174222"/>
                  <a:gd name="connsiteX5" fmla="*/ 10077 w 214598"/>
                  <a:gd name="connsiteY5" fmla="*/ 68210 h 174222"/>
                  <a:gd name="connsiteX6" fmla="*/ 2317 w 214598"/>
                  <a:gd name="connsiteY6" fmla="*/ 42353 h 174222"/>
                  <a:gd name="connsiteX7" fmla="*/ 59221 w 214598"/>
                  <a:gd name="connsiteY7" fmla="*/ 982 h 174222"/>
                  <a:gd name="connsiteX8" fmla="*/ 127766 w 214598"/>
                  <a:gd name="connsiteY8" fmla="*/ 21667 h 174222"/>
                  <a:gd name="connsiteX9" fmla="*/ 213123 w 214598"/>
                  <a:gd name="connsiteY9" fmla="*/ 148365 h 174222"/>
                  <a:gd name="connsiteX10" fmla="*/ 202777 w 214598"/>
                  <a:gd name="connsiteY10" fmla="*/ 174222 h 174222"/>
                  <a:gd name="connsiteX11" fmla="*/ 196310 w 214598"/>
                  <a:gd name="connsiteY11" fmla="*/ 174222 h 1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598" h="174222">
                    <a:moveTo>
                      <a:pt x="196310" y="174222"/>
                    </a:moveTo>
                    <a:cubicBezTo>
                      <a:pt x="188550" y="174222"/>
                      <a:pt x="182084" y="170344"/>
                      <a:pt x="178204" y="162587"/>
                    </a:cubicBezTo>
                    <a:cubicBezTo>
                      <a:pt x="158805" y="116045"/>
                      <a:pt x="135526" y="81138"/>
                      <a:pt x="101900" y="48817"/>
                    </a:cubicBezTo>
                    <a:cubicBezTo>
                      <a:pt x="95434" y="42353"/>
                      <a:pt x="81207" y="37181"/>
                      <a:pt x="65688" y="38474"/>
                    </a:cubicBezTo>
                    <a:cubicBezTo>
                      <a:pt x="52755" y="41060"/>
                      <a:pt x="42409" y="47524"/>
                      <a:pt x="35942" y="60452"/>
                    </a:cubicBezTo>
                    <a:cubicBezTo>
                      <a:pt x="30770" y="69502"/>
                      <a:pt x="19130" y="73381"/>
                      <a:pt x="10077" y="68210"/>
                    </a:cubicBezTo>
                    <a:cubicBezTo>
                      <a:pt x="1024" y="63038"/>
                      <a:pt x="-2856" y="51403"/>
                      <a:pt x="2317" y="42353"/>
                    </a:cubicBezTo>
                    <a:cubicBezTo>
                      <a:pt x="15250" y="19082"/>
                      <a:pt x="34649" y="4860"/>
                      <a:pt x="59221" y="982"/>
                    </a:cubicBezTo>
                    <a:cubicBezTo>
                      <a:pt x="83794" y="-2897"/>
                      <a:pt x="110953" y="4860"/>
                      <a:pt x="127766" y="21667"/>
                    </a:cubicBezTo>
                    <a:cubicBezTo>
                      <a:pt x="165271" y="56574"/>
                      <a:pt x="191137" y="96652"/>
                      <a:pt x="213123" y="148365"/>
                    </a:cubicBezTo>
                    <a:cubicBezTo>
                      <a:pt x="217002" y="158708"/>
                      <a:pt x="213123" y="169051"/>
                      <a:pt x="202777" y="174222"/>
                    </a:cubicBezTo>
                    <a:cubicBezTo>
                      <a:pt x="201483" y="174222"/>
                      <a:pt x="198897" y="174222"/>
                      <a:pt x="196310" y="174222"/>
                    </a:cubicBezTo>
                    <a:close/>
                  </a:path>
                </a:pathLst>
              </a:custGeom>
              <a:grpFill/>
              <a:ln w="12931" cap="flat">
                <a:noFill/>
                <a:prstDash val="solid"/>
                <a:miter/>
              </a:ln>
            </p:spPr>
            <p:txBody>
              <a:bodyPr rtlCol="0" anchor="ctr"/>
              <a:lstStyle/>
              <a:p>
                <a:endParaRPr lang="en-US" sz="529"/>
              </a:p>
            </p:txBody>
          </p:sp>
          <p:sp>
            <p:nvSpPr>
              <p:cNvPr id="32" name="Freeform 31">
                <a:extLst>
                  <a:ext uri="{FF2B5EF4-FFF2-40B4-BE49-F238E27FC236}">
                    <a16:creationId xmlns:a16="http://schemas.microsoft.com/office/drawing/2014/main" id="{AFF9FBFB-638B-E40A-4858-D1CEDA0602F1}"/>
                  </a:ext>
                </a:extLst>
              </p:cNvPr>
              <p:cNvSpPr/>
              <p:nvPr/>
            </p:nvSpPr>
            <p:spPr>
              <a:xfrm>
                <a:off x="9317624" y="1363057"/>
                <a:ext cx="206820" cy="196957"/>
              </a:xfrm>
              <a:custGeom>
                <a:avLst/>
                <a:gdLst>
                  <a:gd name="connsiteX0" fmla="*/ 188533 w 206820"/>
                  <a:gd name="connsiteY0" fmla="*/ 196958 h 196957"/>
                  <a:gd name="connsiteX1" fmla="*/ 170426 w 206820"/>
                  <a:gd name="connsiteY1" fmla="*/ 185322 h 196957"/>
                  <a:gd name="connsiteX2" fmla="*/ 100588 w 206820"/>
                  <a:gd name="connsiteY2" fmla="*/ 62502 h 196957"/>
                  <a:gd name="connsiteX3" fmla="*/ 30751 w 206820"/>
                  <a:gd name="connsiteY3" fmla="*/ 46988 h 196957"/>
                  <a:gd name="connsiteX4" fmla="*/ 3592 w 206820"/>
                  <a:gd name="connsiteY4" fmla="*/ 41817 h 196957"/>
                  <a:gd name="connsiteX5" fmla="*/ 8765 w 206820"/>
                  <a:gd name="connsiteY5" fmla="*/ 14667 h 196957"/>
                  <a:gd name="connsiteX6" fmla="*/ 132921 w 206820"/>
                  <a:gd name="connsiteY6" fmla="*/ 40524 h 196957"/>
                  <a:gd name="connsiteX7" fmla="*/ 205345 w 206820"/>
                  <a:gd name="connsiteY7" fmla="*/ 168515 h 196957"/>
                  <a:gd name="connsiteX8" fmla="*/ 194999 w 206820"/>
                  <a:gd name="connsiteY8" fmla="*/ 194372 h 196957"/>
                  <a:gd name="connsiteX9" fmla="*/ 188533 w 206820"/>
                  <a:gd name="connsiteY9" fmla="*/ 196958 h 1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20" h="196957">
                    <a:moveTo>
                      <a:pt x="188533" y="196958"/>
                    </a:moveTo>
                    <a:cubicBezTo>
                      <a:pt x="180772" y="196958"/>
                      <a:pt x="174306" y="193079"/>
                      <a:pt x="170426" y="185322"/>
                    </a:cubicBezTo>
                    <a:cubicBezTo>
                      <a:pt x="154907" y="150415"/>
                      <a:pt x="113521" y="81895"/>
                      <a:pt x="100588" y="62502"/>
                    </a:cubicBezTo>
                    <a:cubicBezTo>
                      <a:pt x="85070" y="39231"/>
                      <a:pt x="54030" y="32767"/>
                      <a:pt x="30751" y="46988"/>
                    </a:cubicBezTo>
                    <a:cubicBezTo>
                      <a:pt x="21698" y="53453"/>
                      <a:pt x="10058" y="50867"/>
                      <a:pt x="3592" y="41817"/>
                    </a:cubicBezTo>
                    <a:cubicBezTo>
                      <a:pt x="-2874" y="32767"/>
                      <a:pt x="-288" y="21132"/>
                      <a:pt x="8765" y="14667"/>
                    </a:cubicBezTo>
                    <a:cubicBezTo>
                      <a:pt x="50151" y="-12482"/>
                      <a:pt x="105762" y="-847"/>
                      <a:pt x="132921" y="40524"/>
                    </a:cubicBezTo>
                    <a:cubicBezTo>
                      <a:pt x="147147" y="61210"/>
                      <a:pt x="189826" y="131023"/>
                      <a:pt x="205345" y="168515"/>
                    </a:cubicBezTo>
                    <a:cubicBezTo>
                      <a:pt x="209225" y="178858"/>
                      <a:pt x="205345" y="189201"/>
                      <a:pt x="194999" y="194372"/>
                    </a:cubicBezTo>
                    <a:cubicBezTo>
                      <a:pt x="193705" y="195665"/>
                      <a:pt x="191118" y="196958"/>
                      <a:pt x="188533" y="196958"/>
                    </a:cubicBezTo>
                    <a:close/>
                  </a:path>
                </a:pathLst>
              </a:custGeom>
              <a:grpFill/>
              <a:ln w="12931" cap="flat">
                <a:noFill/>
                <a:prstDash val="solid"/>
                <a:miter/>
              </a:ln>
            </p:spPr>
            <p:txBody>
              <a:bodyPr rtlCol="0" anchor="ctr"/>
              <a:lstStyle/>
              <a:p>
                <a:endParaRPr lang="en-US" sz="529"/>
              </a:p>
            </p:txBody>
          </p:sp>
          <p:sp>
            <p:nvSpPr>
              <p:cNvPr id="33" name="Freeform 32">
                <a:extLst>
                  <a:ext uri="{FF2B5EF4-FFF2-40B4-BE49-F238E27FC236}">
                    <a16:creationId xmlns:a16="http://schemas.microsoft.com/office/drawing/2014/main" id="{CEAA0B35-485F-7AFD-A7D9-D21E19F64B63}"/>
                  </a:ext>
                </a:extLst>
              </p:cNvPr>
              <p:cNvSpPr/>
              <p:nvPr/>
            </p:nvSpPr>
            <p:spPr>
              <a:xfrm>
                <a:off x="9334139" y="1985348"/>
                <a:ext cx="111242" cy="218499"/>
              </a:xfrm>
              <a:custGeom>
                <a:avLst/>
                <a:gdLst>
                  <a:gd name="connsiteX0" fmla="*/ 91833 w 111242"/>
                  <a:gd name="connsiteY0" fmla="*/ 218500 h 218499"/>
                  <a:gd name="connsiteX1" fmla="*/ 73727 w 111242"/>
                  <a:gd name="connsiteY1" fmla="*/ 206864 h 218499"/>
                  <a:gd name="connsiteX2" fmla="*/ 1303 w 111242"/>
                  <a:gd name="connsiteY2" fmla="*/ 27160 h 218499"/>
                  <a:gd name="connsiteX3" fmla="*/ 11649 w 111242"/>
                  <a:gd name="connsiteY3" fmla="*/ 1303 h 218499"/>
                  <a:gd name="connsiteX4" fmla="*/ 37515 w 111242"/>
                  <a:gd name="connsiteY4" fmla="*/ 11646 h 218499"/>
                  <a:gd name="connsiteX5" fmla="*/ 109939 w 111242"/>
                  <a:gd name="connsiteY5" fmla="*/ 191350 h 218499"/>
                  <a:gd name="connsiteX6" fmla="*/ 99593 w 111242"/>
                  <a:gd name="connsiteY6" fmla="*/ 217207 h 218499"/>
                  <a:gd name="connsiteX7" fmla="*/ 91833 w 111242"/>
                  <a:gd name="connsiteY7" fmla="*/ 218500 h 2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2" h="218499">
                    <a:moveTo>
                      <a:pt x="91833" y="218500"/>
                    </a:moveTo>
                    <a:cubicBezTo>
                      <a:pt x="84073" y="218500"/>
                      <a:pt x="76314" y="213328"/>
                      <a:pt x="73727" y="206864"/>
                    </a:cubicBezTo>
                    <a:lnTo>
                      <a:pt x="1303" y="27160"/>
                    </a:lnTo>
                    <a:cubicBezTo>
                      <a:pt x="-2576" y="16817"/>
                      <a:pt x="2596" y="6474"/>
                      <a:pt x="11649" y="1303"/>
                    </a:cubicBezTo>
                    <a:cubicBezTo>
                      <a:pt x="21996" y="-2576"/>
                      <a:pt x="32342" y="2596"/>
                      <a:pt x="37515" y="11646"/>
                    </a:cubicBezTo>
                    <a:lnTo>
                      <a:pt x="109939" y="191350"/>
                    </a:lnTo>
                    <a:cubicBezTo>
                      <a:pt x="113819" y="201693"/>
                      <a:pt x="108646" y="212035"/>
                      <a:pt x="99593" y="217207"/>
                    </a:cubicBezTo>
                    <a:cubicBezTo>
                      <a:pt x="97006" y="218500"/>
                      <a:pt x="94420" y="218500"/>
                      <a:pt x="91833" y="218500"/>
                    </a:cubicBezTo>
                    <a:close/>
                  </a:path>
                </a:pathLst>
              </a:custGeom>
              <a:grpFill/>
              <a:ln w="12931" cap="flat">
                <a:noFill/>
                <a:prstDash val="solid"/>
                <a:miter/>
              </a:ln>
            </p:spPr>
            <p:txBody>
              <a:bodyPr rtlCol="0" anchor="ctr"/>
              <a:lstStyle/>
              <a:p>
                <a:endParaRPr lang="en-US" sz="529"/>
              </a:p>
            </p:txBody>
          </p:sp>
          <p:sp>
            <p:nvSpPr>
              <p:cNvPr id="34" name="Freeform 33">
                <a:extLst>
                  <a:ext uri="{FF2B5EF4-FFF2-40B4-BE49-F238E27FC236}">
                    <a16:creationId xmlns:a16="http://schemas.microsoft.com/office/drawing/2014/main" id="{B36ABF0E-3F65-CCE0-FE67-C649A8748B8E}"/>
                  </a:ext>
                </a:extLst>
              </p:cNvPr>
              <p:cNvSpPr/>
              <p:nvPr/>
            </p:nvSpPr>
            <p:spPr>
              <a:xfrm>
                <a:off x="9684630" y="1516849"/>
                <a:ext cx="152602" cy="686997"/>
              </a:xfrm>
              <a:custGeom>
                <a:avLst/>
                <a:gdLst>
                  <a:gd name="connsiteX0" fmla="*/ 133208 w 152602"/>
                  <a:gd name="connsiteY0" fmla="*/ 686998 h 686997"/>
                  <a:gd name="connsiteX1" fmla="*/ 115102 w 152602"/>
                  <a:gd name="connsiteY1" fmla="*/ 674070 h 686997"/>
                  <a:gd name="connsiteX2" fmla="*/ 1293 w 152602"/>
                  <a:gd name="connsiteY2" fmla="*/ 367667 h 686997"/>
                  <a:gd name="connsiteX3" fmla="*/ 0 w 152602"/>
                  <a:gd name="connsiteY3" fmla="*/ 357324 h 686997"/>
                  <a:gd name="connsiteX4" fmla="*/ 24572 w 152602"/>
                  <a:gd name="connsiteY4" fmla="*/ 23772 h 686997"/>
                  <a:gd name="connsiteX5" fmla="*/ 40092 w 152602"/>
                  <a:gd name="connsiteY5" fmla="*/ 501 h 686997"/>
                  <a:gd name="connsiteX6" fmla="*/ 63371 w 152602"/>
                  <a:gd name="connsiteY6" fmla="*/ 16015 h 686997"/>
                  <a:gd name="connsiteX7" fmla="*/ 38799 w 152602"/>
                  <a:gd name="connsiteY7" fmla="*/ 358617 h 686997"/>
                  <a:gd name="connsiteX8" fmla="*/ 151315 w 152602"/>
                  <a:gd name="connsiteY8" fmla="*/ 659848 h 686997"/>
                  <a:gd name="connsiteX9" fmla="*/ 139675 w 152602"/>
                  <a:gd name="connsiteY9" fmla="*/ 684412 h 686997"/>
                  <a:gd name="connsiteX10" fmla="*/ 133208 w 152602"/>
                  <a:gd name="connsiteY10" fmla="*/ 686998 h 68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02" h="686997">
                    <a:moveTo>
                      <a:pt x="133208" y="686998"/>
                    </a:moveTo>
                    <a:cubicBezTo>
                      <a:pt x="125449" y="686998"/>
                      <a:pt x="117689" y="681827"/>
                      <a:pt x="115102" y="674070"/>
                    </a:cubicBezTo>
                    <a:lnTo>
                      <a:pt x="1293" y="367667"/>
                    </a:lnTo>
                    <a:cubicBezTo>
                      <a:pt x="0" y="363788"/>
                      <a:pt x="0" y="361203"/>
                      <a:pt x="0" y="357324"/>
                    </a:cubicBezTo>
                    <a:cubicBezTo>
                      <a:pt x="23279" y="225455"/>
                      <a:pt x="34919" y="75486"/>
                      <a:pt x="24572" y="23772"/>
                    </a:cubicBezTo>
                    <a:cubicBezTo>
                      <a:pt x="21986" y="13430"/>
                      <a:pt x="29745" y="3087"/>
                      <a:pt x="40092" y="501"/>
                    </a:cubicBezTo>
                    <a:cubicBezTo>
                      <a:pt x="50438" y="-2085"/>
                      <a:pt x="60785" y="5672"/>
                      <a:pt x="63371" y="16015"/>
                    </a:cubicBezTo>
                    <a:cubicBezTo>
                      <a:pt x="76303" y="80657"/>
                      <a:pt x="60785" y="239676"/>
                      <a:pt x="38799" y="358617"/>
                    </a:cubicBezTo>
                    <a:lnTo>
                      <a:pt x="151315" y="659848"/>
                    </a:lnTo>
                    <a:cubicBezTo>
                      <a:pt x="155194" y="670191"/>
                      <a:pt x="150021" y="680534"/>
                      <a:pt x="139675" y="684412"/>
                    </a:cubicBezTo>
                    <a:cubicBezTo>
                      <a:pt x="137088" y="686998"/>
                      <a:pt x="134501" y="686998"/>
                      <a:pt x="133208" y="686998"/>
                    </a:cubicBezTo>
                    <a:close/>
                  </a:path>
                </a:pathLst>
              </a:custGeom>
              <a:grpFill/>
              <a:ln w="12931" cap="flat">
                <a:noFill/>
                <a:prstDash val="solid"/>
                <a:miter/>
              </a:ln>
            </p:spPr>
            <p:txBody>
              <a:bodyPr rtlCol="0" anchor="ctr"/>
              <a:lstStyle/>
              <a:p>
                <a:endParaRPr lang="en-US" sz="529"/>
              </a:p>
            </p:txBody>
          </p:sp>
          <p:sp>
            <p:nvSpPr>
              <p:cNvPr id="35" name="Freeform 34">
                <a:extLst>
                  <a:ext uri="{FF2B5EF4-FFF2-40B4-BE49-F238E27FC236}">
                    <a16:creationId xmlns:a16="http://schemas.microsoft.com/office/drawing/2014/main" id="{E6D49B23-96C7-632E-A84E-6C28ED0CACA1}"/>
                  </a:ext>
                </a:extLst>
              </p:cNvPr>
              <p:cNvSpPr/>
              <p:nvPr/>
            </p:nvSpPr>
            <p:spPr>
              <a:xfrm>
                <a:off x="9147916" y="1004094"/>
                <a:ext cx="239917" cy="708474"/>
              </a:xfrm>
              <a:custGeom>
                <a:avLst/>
                <a:gdLst>
                  <a:gd name="connsiteX0" fmla="*/ 90530 w 239917"/>
                  <a:gd name="connsiteY0" fmla="*/ 708475 h 708474"/>
                  <a:gd name="connsiteX1" fmla="*/ 72424 w 239917"/>
                  <a:gd name="connsiteY1" fmla="*/ 694254 h 708474"/>
                  <a:gd name="connsiteX2" fmla="*/ 76303 w 239917"/>
                  <a:gd name="connsiteY2" fmla="*/ 674861 h 708474"/>
                  <a:gd name="connsiteX3" fmla="*/ 69837 w 239917"/>
                  <a:gd name="connsiteY3" fmla="*/ 586948 h 708474"/>
                  <a:gd name="connsiteX4" fmla="*/ 23279 w 239917"/>
                  <a:gd name="connsiteY4" fmla="*/ 329674 h 708474"/>
                  <a:gd name="connsiteX5" fmla="*/ 6466 w 239917"/>
                  <a:gd name="connsiteY5" fmla="*/ 197804 h 708474"/>
                  <a:gd name="connsiteX6" fmla="*/ 0 w 239917"/>
                  <a:gd name="connsiteY6" fmla="*/ 64642 h 708474"/>
                  <a:gd name="connsiteX7" fmla="*/ 62078 w 239917"/>
                  <a:gd name="connsiteY7" fmla="*/ 0 h 708474"/>
                  <a:gd name="connsiteX8" fmla="*/ 63371 w 239917"/>
                  <a:gd name="connsiteY8" fmla="*/ 0 h 708474"/>
                  <a:gd name="connsiteX9" fmla="*/ 126742 w 239917"/>
                  <a:gd name="connsiteY9" fmla="*/ 56885 h 708474"/>
                  <a:gd name="connsiteX10" fmla="*/ 144848 w 239917"/>
                  <a:gd name="connsiteY10" fmla="*/ 179704 h 708474"/>
                  <a:gd name="connsiteX11" fmla="*/ 170714 w 239917"/>
                  <a:gd name="connsiteY11" fmla="*/ 301231 h 708474"/>
                  <a:gd name="connsiteX12" fmla="*/ 239258 w 239917"/>
                  <a:gd name="connsiteY12" fmla="*/ 544285 h 708474"/>
                  <a:gd name="connsiteX13" fmla="*/ 226325 w 239917"/>
                  <a:gd name="connsiteY13" fmla="*/ 568849 h 708474"/>
                  <a:gd name="connsiteX14" fmla="*/ 201752 w 239917"/>
                  <a:gd name="connsiteY14" fmla="*/ 555920 h 708474"/>
                  <a:gd name="connsiteX15" fmla="*/ 133208 w 239917"/>
                  <a:gd name="connsiteY15" fmla="*/ 310281 h 708474"/>
                  <a:gd name="connsiteX16" fmla="*/ 106050 w 239917"/>
                  <a:gd name="connsiteY16" fmla="*/ 186169 h 708474"/>
                  <a:gd name="connsiteX17" fmla="*/ 87943 w 239917"/>
                  <a:gd name="connsiteY17" fmla="*/ 60763 h 708474"/>
                  <a:gd name="connsiteX18" fmla="*/ 63371 w 239917"/>
                  <a:gd name="connsiteY18" fmla="*/ 38785 h 708474"/>
                  <a:gd name="connsiteX19" fmla="*/ 38799 w 239917"/>
                  <a:gd name="connsiteY19" fmla="*/ 63349 h 708474"/>
                  <a:gd name="connsiteX20" fmla="*/ 45265 w 239917"/>
                  <a:gd name="connsiteY20" fmla="*/ 193926 h 708474"/>
                  <a:gd name="connsiteX21" fmla="*/ 60785 w 239917"/>
                  <a:gd name="connsiteY21" fmla="*/ 323209 h 708474"/>
                  <a:gd name="connsiteX22" fmla="*/ 107343 w 239917"/>
                  <a:gd name="connsiteY22" fmla="*/ 577898 h 708474"/>
                  <a:gd name="connsiteX23" fmla="*/ 107343 w 239917"/>
                  <a:gd name="connsiteY23" fmla="*/ 695547 h 708474"/>
                  <a:gd name="connsiteX24" fmla="*/ 95703 w 239917"/>
                  <a:gd name="connsiteY24" fmla="*/ 704597 h 708474"/>
                  <a:gd name="connsiteX25" fmla="*/ 90530 w 239917"/>
                  <a:gd name="connsiteY25" fmla="*/ 708475 h 708474"/>
                  <a:gd name="connsiteX26" fmla="*/ 108636 w 239917"/>
                  <a:gd name="connsiteY26" fmla="*/ 682618 h 708474"/>
                  <a:gd name="connsiteX27" fmla="*/ 108636 w 239917"/>
                  <a:gd name="connsiteY27" fmla="*/ 682618 h 708474"/>
                  <a:gd name="connsiteX28" fmla="*/ 108636 w 239917"/>
                  <a:gd name="connsiteY28" fmla="*/ 682618 h 708474"/>
                  <a:gd name="connsiteX29" fmla="*/ 108636 w 239917"/>
                  <a:gd name="connsiteY29" fmla="*/ 682618 h 708474"/>
                  <a:gd name="connsiteX30" fmla="*/ 108636 w 239917"/>
                  <a:gd name="connsiteY30" fmla="*/ 682618 h 708474"/>
                  <a:gd name="connsiteX31" fmla="*/ 108636 w 239917"/>
                  <a:gd name="connsiteY31" fmla="*/ 682618 h 70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917" h="708474">
                    <a:moveTo>
                      <a:pt x="90530" y="708475"/>
                    </a:moveTo>
                    <a:cubicBezTo>
                      <a:pt x="82770" y="708475"/>
                      <a:pt x="75010" y="703304"/>
                      <a:pt x="72424" y="694254"/>
                    </a:cubicBezTo>
                    <a:cubicBezTo>
                      <a:pt x="71131" y="689082"/>
                      <a:pt x="71131" y="682618"/>
                      <a:pt x="76303" y="674861"/>
                    </a:cubicBezTo>
                    <a:cubicBezTo>
                      <a:pt x="76303" y="674861"/>
                      <a:pt x="85357" y="659347"/>
                      <a:pt x="69837" y="586948"/>
                    </a:cubicBezTo>
                    <a:cubicBezTo>
                      <a:pt x="51731" y="502914"/>
                      <a:pt x="36212" y="416294"/>
                      <a:pt x="23279" y="329674"/>
                    </a:cubicBezTo>
                    <a:cubicBezTo>
                      <a:pt x="15520" y="281839"/>
                      <a:pt x="10346" y="239175"/>
                      <a:pt x="6466" y="197804"/>
                    </a:cubicBezTo>
                    <a:cubicBezTo>
                      <a:pt x="2587" y="156433"/>
                      <a:pt x="0" y="113770"/>
                      <a:pt x="0" y="64642"/>
                    </a:cubicBezTo>
                    <a:cubicBezTo>
                      <a:pt x="0" y="29735"/>
                      <a:pt x="27159" y="1293"/>
                      <a:pt x="62078" y="0"/>
                    </a:cubicBezTo>
                    <a:cubicBezTo>
                      <a:pt x="62078" y="0"/>
                      <a:pt x="63371" y="0"/>
                      <a:pt x="63371" y="0"/>
                    </a:cubicBezTo>
                    <a:cubicBezTo>
                      <a:pt x="95703" y="0"/>
                      <a:pt x="122862" y="24564"/>
                      <a:pt x="126742" y="56885"/>
                    </a:cubicBezTo>
                    <a:cubicBezTo>
                      <a:pt x="131915" y="102134"/>
                      <a:pt x="137088" y="142212"/>
                      <a:pt x="144848" y="179704"/>
                    </a:cubicBezTo>
                    <a:cubicBezTo>
                      <a:pt x="151315" y="217197"/>
                      <a:pt x="160367" y="257275"/>
                      <a:pt x="170714" y="301231"/>
                    </a:cubicBezTo>
                    <a:cubicBezTo>
                      <a:pt x="191406" y="386558"/>
                      <a:pt x="217272" y="471886"/>
                      <a:pt x="239258" y="544285"/>
                    </a:cubicBezTo>
                    <a:cubicBezTo>
                      <a:pt x="241845" y="554627"/>
                      <a:pt x="236671" y="564970"/>
                      <a:pt x="226325" y="568849"/>
                    </a:cubicBezTo>
                    <a:cubicBezTo>
                      <a:pt x="215979" y="571434"/>
                      <a:pt x="205632" y="566263"/>
                      <a:pt x="201752" y="555920"/>
                    </a:cubicBezTo>
                    <a:cubicBezTo>
                      <a:pt x="179766" y="482228"/>
                      <a:pt x="153901" y="396901"/>
                      <a:pt x="133208" y="310281"/>
                    </a:cubicBezTo>
                    <a:cubicBezTo>
                      <a:pt x="121568" y="266325"/>
                      <a:pt x="113809" y="224954"/>
                      <a:pt x="106050" y="186169"/>
                    </a:cubicBezTo>
                    <a:cubicBezTo>
                      <a:pt x="98289" y="147383"/>
                      <a:pt x="93117" y="107306"/>
                      <a:pt x="87943" y="60763"/>
                    </a:cubicBezTo>
                    <a:cubicBezTo>
                      <a:pt x="86650" y="47835"/>
                      <a:pt x="76303" y="38785"/>
                      <a:pt x="63371" y="38785"/>
                    </a:cubicBezTo>
                    <a:cubicBezTo>
                      <a:pt x="49145" y="38785"/>
                      <a:pt x="38799" y="50421"/>
                      <a:pt x="38799" y="63349"/>
                    </a:cubicBezTo>
                    <a:cubicBezTo>
                      <a:pt x="40092" y="111184"/>
                      <a:pt x="41385" y="153848"/>
                      <a:pt x="45265" y="193926"/>
                    </a:cubicBezTo>
                    <a:cubicBezTo>
                      <a:pt x="49145" y="234004"/>
                      <a:pt x="54318" y="276667"/>
                      <a:pt x="60785" y="323209"/>
                    </a:cubicBezTo>
                    <a:cubicBezTo>
                      <a:pt x="73717" y="408537"/>
                      <a:pt x="89236" y="495157"/>
                      <a:pt x="107343" y="577898"/>
                    </a:cubicBezTo>
                    <a:cubicBezTo>
                      <a:pt x="124155" y="656761"/>
                      <a:pt x="116396" y="683911"/>
                      <a:pt x="107343" y="695547"/>
                    </a:cubicBezTo>
                    <a:cubicBezTo>
                      <a:pt x="104756" y="699425"/>
                      <a:pt x="100876" y="703304"/>
                      <a:pt x="95703" y="704597"/>
                    </a:cubicBezTo>
                    <a:cubicBezTo>
                      <a:pt x="93117" y="707182"/>
                      <a:pt x="91823" y="708475"/>
                      <a:pt x="90530" y="708475"/>
                    </a:cubicBezTo>
                    <a:close/>
                    <a:moveTo>
                      <a:pt x="108636" y="682618"/>
                    </a:moveTo>
                    <a:lnTo>
                      <a:pt x="108636" y="682618"/>
                    </a:lnTo>
                    <a:lnTo>
                      <a:pt x="108636" y="682618"/>
                    </a:lnTo>
                    <a:close/>
                    <a:moveTo>
                      <a:pt x="108636" y="682618"/>
                    </a:moveTo>
                    <a:cubicBezTo>
                      <a:pt x="108636" y="682618"/>
                      <a:pt x="108636" y="682618"/>
                      <a:pt x="108636" y="682618"/>
                    </a:cubicBezTo>
                    <a:cubicBezTo>
                      <a:pt x="108636" y="682618"/>
                      <a:pt x="108636" y="682618"/>
                      <a:pt x="108636" y="682618"/>
                    </a:cubicBezTo>
                    <a:close/>
                  </a:path>
                </a:pathLst>
              </a:custGeom>
              <a:grpFill/>
              <a:ln w="12931" cap="flat">
                <a:noFill/>
                <a:prstDash val="solid"/>
                <a:miter/>
              </a:ln>
            </p:spPr>
            <p:txBody>
              <a:bodyPr rtlCol="0" anchor="ctr"/>
              <a:lstStyle/>
              <a:p>
                <a:endParaRPr lang="en-US" sz="529"/>
              </a:p>
            </p:txBody>
          </p:sp>
        </p:grpSp>
      </p:grpSp>
      <p:grpSp>
        <p:nvGrpSpPr>
          <p:cNvPr id="37" name="Group 36">
            <a:extLst>
              <a:ext uri="{FF2B5EF4-FFF2-40B4-BE49-F238E27FC236}">
                <a16:creationId xmlns:a16="http://schemas.microsoft.com/office/drawing/2014/main" id="{2181985F-7C48-5F11-0B75-22A12517179C}"/>
              </a:ext>
            </a:extLst>
          </p:cNvPr>
          <p:cNvGrpSpPr/>
          <p:nvPr/>
        </p:nvGrpSpPr>
        <p:grpSpPr>
          <a:xfrm>
            <a:off x="5742175" y="4112187"/>
            <a:ext cx="911467" cy="672675"/>
            <a:chOff x="3838206" y="3269513"/>
            <a:chExt cx="1128343" cy="832733"/>
          </a:xfrm>
        </p:grpSpPr>
        <p:sp>
          <p:nvSpPr>
            <p:cNvPr id="38" name="Freeform 37">
              <a:extLst>
                <a:ext uri="{FF2B5EF4-FFF2-40B4-BE49-F238E27FC236}">
                  <a16:creationId xmlns:a16="http://schemas.microsoft.com/office/drawing/2014/main" id="{8D056E02-E2C0-EA66-46A3-68232F8122E7}"/>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529" dirty="0">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94330B61-A14E-4E40-C94B-9F8E356A8A0A}"/>
                </a:ext>
              </a:extLst>
            </p:cNvPr>
            <p:cNvSpPr/>
            <p:nvPr/>
          </p:nvSpPr>
          <p:spPr>
            <a:xfrm rot="585404">
              <a:off x="3838206" y="3445677"/>
              <a:ext cx="1128343" cy="541351"/>
            </a:xfrm>
            <a:prstGeom prst="rect">
              <a:avLst/>
            </a:prstGeom>
          </p:spPr>
          <p:txBody>
            <a:bodyPr wrap="none">
              <a:spAutoFit/>
            </a:bodyPr>
            <a:lstStyle/>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KLICK ZUM</a:t>
              </a:r>
            </a:p>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ANSCHAUEN</a:t>
              </a:r>
            </a:p>
          </p:txBody>
        </p:sp>
      </p:grpSp>
      <p:cxnSp>
        <p:nvCxnSpPr>
          <p:cNvPr id="41" name="Straight Connector 40">
            <a:extLst>
              <a:ext uri="{FF2B5EF4-FFF2-40B4-BE49-F238E27FC236}">
                <a16:creationId xmlns:a16="http://schemas.microsoft.com/office/drawing/2014/main" id="{4E3C0107-5ADD-2EB8-EA5F-B467C0001DDD}"/>
              </a:ext>
            </a:extLst>
          </p:cNvPr>
          <p:cNvCxnSpPr/>
          <p:nvPr/>
        </p:nvCxnSpPr>
        <p:spPr>
          <a:xfrm>
            <a:off x="5568659" y="3919707"/>
            <a:ext cx="0" cy="1052447"/>
          </a:xfrm>
          <a:prstGeom prst="line">
            <a:avLst/>
          </a:prstGeom>
          <a:ln w="28575">
            <a:solidFill>
              <a:srgbClr val="7BD0E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91E64A-701D-F17F-FFC5-7D6D7624160D}"/>
              </a:ext>
            </a:extLst>
          </p:cNvPr>
          <p:cNvCxnSpPr>
            <a:cxnSpLocks/>
          </p:cNvCxnSpPr>
          <p:nvPr/>
        </p:nvCxnSpPr>
        <p:spPr>
          <a:xfrm>
            <a:off x="0" y="4972154"/>
            <a:ext cx="7559675" cy="0"/>
          </a:xfrm>
          <a:prstGeom prst="line">
            <a:avLst/>
          </a:prstGeom>
          <a:ln w="28575">
            <a:solidFill>
              <a:srgbClr val="7BD0E4"/>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DA1244A-396A-BD62-F837-57995FE33259}"/>
              </a:ext>
            </a:extLst>
          </p:cNvPr>
          <p:cNvSpPr txBox="1"/>
          <p:nvPr/>
        </p:nvSpPr>
        <p:spPr>
          <a:xfrm>
            <a:off x="1597355" y="5174300"/>
            <a:ext cx="4364966" cy="457689"/>
          </a:xfrm>
          <a:prstGeom prst="rect">
            <a:avLst/>
          </a:prstGeom>
          <a:noFill/>
        </p:spPr>
        <p:txBody>
          <a:bodyPr wrap="square" rtlCol="0">
            <a:spAutoFit/>
          </a:bodyPr>
          <a:lstStyle>
            <a:defPPr>
              <a:defRPr lang="en-US"/>
            </a:defPPr>
            <a:lvl1pPr algn="ctr">
              <a:lnSpc>
                <a:spcPct val="200000"/>
              </a:lnSpc>
              <a:defRPr sz="2000">
                <a:latin typeface="Montserrat" panose="00000500000000000000" pitchFamily="50" charset="0"/>
              </a:defRPr>
            </a:lvl1pPr>
          </a:lstStyle>
          <a:p>
            <a:pPr>
              <a:lnSpc>
                <a:spcPct val="100000"/>
              </a:lnSpc>
            </a:pPr>
            <a:r>
              <a:rPr lang="en-GB" sz="1300" b="1" dirty="0">
                <a:solidFill>
                  <a:srgbClr val="EF8F5B"/>
                </a:solidFill>
                <a:latin typeface="Calibri" panose="020F0502020204030204" pitchFamily="34" charset="0"/>
                <a:ea typeface="Arial" panose="020B0604020202020204" pitchFamily="34" charset="0"/>
                <a:cs typeface="Calibri" panose="020F0502020204030204" pitchFamily="34" charset="0"/>
              </a:rPr>
              <a:t>VERTIEFTES LERNEN  </a:t>
            </a:r>
          </a:p>
          <a:p>
            <a:pPr>
              <a:lnSpc>
                <a:spcPct val="100000"/>
              </a:lnSpc>
            </a:pPr>
            <a:r>
              <a:rPr lang="en-GB" sz="1079" dirty="0" err="1">
                <a:latin typeface="Calibri" panose="020F0502020204030204" pitchFamily="34" charset="0"/>
                <a:ea typeface="Arial" panose="020B0604020202020204" pitchFamily="34" charset="0"/>
                <a:cs typeface="Calibri" panose="020F0502020204030204" pitchFamily="34" charset="0"/>
              </a:rPr>
              <a:t>Klicken</a:t>
            </a:r>
            <a:r>
              <a:rPr lang="en-GB" sz="1079" dirty="0">
                <a:latin typeface="Calibri" panose="020F0502020204030204" pitchFamily="34" charset="0"/>
                <a:ea typeface="Arial" panose="020B0604020202020204" pitchFamily="34" charset="0"/>
                <a:cs typeface="Calibri" panose="020F0502020204030204" pitchFamily="34" charset="0"/>
              </a:rPr>
              <a:t> Sie </a:t>
            </a:r>
            <a:r>
              <a:rPr lang="en-GB" sz="1079" dirty="0" err="1">
                <a:latin typeface="Calibri" panose="020F0502020204030204" pitchFamily="34" charset="0"/>
                <a:ea typeface="Arial" panose="020B0604020202020204" pitchFamily="34" charset="0"/>
                <a:cs typeface="Calibri" panose="020F0502020204030204" pitchFamily="34" charset="0"/>
              </a:rPr>
              <a:t>hier</a:t>
            </a:r>
            <a:r>
              <a:rPr lang="en-GB" sz="1079" dirty="0">
                <a:latin typeface="Calibri" panose="020F0502020204030204" pitchFamily="34" charset="0"/>
                <a:ea typeface="Arial" panose="020B0604020202020204" pitchFamily="34" charset="0"/>
                <a:cs typeface="Calibri" panose="020F0502020204030204" pitchFamily="34" charset="0"/>
              </a:rPr>
              <a:t>, um </a:t>
            </a:r>
            <a:r>
              <a:rPr lang="en-GB" sz="1079" dirty="0" err="1">
                <a:latin typeface="Calibri" panose="020F0502020204030204" pitchFamily="34" charset="0"/>
                <a:ea typeface="Arial" panose="020B0604020202020204" pitchFamily="34" charset="0"/>
                <a:cs typeface="Calibri" panose="020F0502020204030204" pitchFamily="34" charset="0"/>
              </a:rPr>
              <a:t>mehr</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über</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unsere</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Fallstudien</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zu</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erfahren</a:t>
            </a:r>
            <a:endParaRPr lang="en-GB" sz="1079" dirty="0">
              <a:latin typeface="Calibri" panose="020F0502020204030204" pitchFamily="34" charset="0"/>
              <a:ea typeface="Arial" panose="020B060402020202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74B65E15-4E91-2B05-E1FF-BCEF8947DAD8}"/>
              </a:ext>
            </a:extLst>
          </p:cNvPr>
          <p:cNvCxnSpPr>
            <a:cxnSpLocks/>
          </p:cNvCxnSpPr>
          <p:nvPr/>
        </p:nvCxnSpPr>
        <p:spPr>
          <a:xfrm>
            <a:off x="0" y="7544089"/>
            <a:ext cx="7559675" cy="0"/>
          </a:xfrm>
          <a:prstGeom prst="line">
            <a:avLst/>
          </a:prstGeom>
          <a:ln w="28575">
            <a:solidFill>
              <a:srgbClr val="7BD0E4"/>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825CB7C1-DEEA-8E38-933C-6BE29448DB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3394" y="5454875"/>
            <a:ext cx="2582298" cy="2017217"/>
          </a:xfrm>
          <a:prstGeom prst="rect">
            <a:avLst/>
          </a:prstGeom>
        </p:spPr>
      </p:pic>
      <p:pic>
        <p:nvPicPr>
          <p:cNvPr id="53" name="Picture 52">
            <a:extLst>
              <a:ext uri="{FF2B5EF4-FFF2-40B4-BE49-F238E27FC236}">
                <a16:creationId xmlns:a16="http://schemas.microsoft.com/office/drawing/2014/main" id="{615822E0-FD4A-A26D-BD7B-367DE84CE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834" y="5439454"/>
            <a:ext cx="2582298" cy="2017217"/>
          </a:xfrm>
          <a:prstGeom prst="rect">
            <a:avLst/>
          </a:prstGeom>
        </p:spPr>
      </p:pic>
      <p:pic>
        <p:nvPicPr>
          <p:cNvPr id="54" name="Picture 53">
            <a:extLst>
              <a:ext uri="{FF2B5EF4-FFF2-40B4-BE49-F238E27FC236}">
                <a16:creationId xmlns:a16="http://schemas.microsoft.com/office/drawing/2014/main" id="{2989BA35-F2BA-9067-3AC5-36814F7878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64"/>
          <a:stretch/>
        </p:blipFill>
        <p:spPr>
          <a:xfrm>
            <a:off x="-7966" y="5731034"/>
            <a:ext cx="2041938" cy="1389598"/>
          </a:xfrm>
          <a:prstGeom prst="rect">
            <a:avLst/>
          </a:prstGeom>
        </p:spPr>
      </p:pic>
      <p:grpSp>
        <p:nvGrpSpPr>
          <p:cNvPr id="55" name="Group 54">
            <a:extLst>
              <a:ext uri="{FF2B5EF4-FFF2-40B4-BE49-F238E27FC236}">
                <a16:creationId xmlns:a16="http://schemas.microsoft.com/office/drawing/2014/main" id="{3D9520E9-4A22-76E5-E372-642EFA7DE590}"/>
              </a:ext>
            </a:extLst>
          </p:cNvPr>
          <p:cNvGrpSpPr/>
          <p:nvPr/>
        </p:nvGrpSpPr>
        <p:grpSpPr>
          <a:xfrm>
            <a:off x="1730586" y="6111724"/>
            <a:ext cx="911468" cy="672675"/>
            <a:chOff x="3838205" y="3269513"/>
            <a:chExt cx="1128344" cy="832733"/>
          </a:xfrm>
        </p:grpSpPr>
        <p:sp>
          <p:nvSpPr>
            <p:cNvPr id="56" name="Freeform 55">
              <a:extLst>
                <a:ext uri="{FF2B5EF4-FFF2-40B4-BE49-F238E27FC236}">
                  <a16:creationId xmlns:a16="http://schemas.microsoft.com/office/drawing/2014/main" id="{3120FD06-515F-3216-C6E6-2AF421F66EA2}"/>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529" dirty="0">
                <a:latin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EC2189C0-63DA-3ABD-0A2C-5DF6F33C0264}"/>
                </a:ext>
              </a:extLst>
            </p:cNvPr>
            <p:cNvSpPr/>
            <p:nvPr/>
          </p:nvSpPr>
          <p:spPr>
            <a:xfrm rot="585404">
              <a:off x="3838205" y="3445677"/>
              <a:ext cx="1128344" cy="541351"/>
            </a:xfrm>
            <a:prstGeom prst="rect">
              <a:avLst/>
            </a:prstGeom>
          </p:spPr>
          <p:txBody>
            <a:bodyPr wrap="none">
              <a:spAutoFit/>
            </a:bodyPr>
            <a:lstStyle/>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KLICK ZUM</a:t>
              </a:r>
            </a:p>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ANSCHAUEN</a:t>
              </a:r>
            </a:p>
          </p:txBody>
        </p:sp>
      </p:grpSp>
      <p:pic>
        <p:nvPicPr>
          <p:cNvPr id="58" name="Picture 57">
            <a:extLst>
              <a:ext uri="{FF2B5EF4-FFF2-40B4-BE49-F238E27FC236}">
                <a16:creationId xmlns:a16="http://schemas.microsoft.com/office/drawing/2014/main" id="{A82197BE-569B-D525-0EC6-9B0A7D19570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20387" y="5740461"/>
            <a:ext cx="2041938" cy="1389598"/>
          </a:xfrm>
          <a:prstGeom prst="rect">
            <a:avLst/>
          </a:prstGeom>
        </p:spPr>
      </p:pic>
      <p:grpSp>
        <p:nvGrpSpPr>
          <p:cNvPr id="50" name="Group 49">
            <a:extLst>
              <a:ext uri="{FF2B5EF4-FFF2-40B4-BE49-F238E27FC236}">
                <a16:creationId xmlns:a16="http://schemas.microsoft.com/office/drawing/2014/main" id="{F77B3E3F-9F8B-4B28-83A6-5E725C83080D}"/>
              </a:ext>
            </a:extLst>
          </p:cNvPr>
          <p:cNvGrpSpPr/>
          <p:nvPr/>
        </p:nvGrpSpPr>
        <p:grpSpPr>
          <a:xfrm>
            <a:off x="4948384" y="6132436"/>
            <a:ext cx="911468" cy="672675"/>
            <a:chOff x="3838205" y="3269513"/>
            <a:chExt cx="1128344" cy="832733"/>
          </a:xfrm>
        </p:grpSpPr>
        <p:sp>
          <p:nvSpPr>
            <p:cNvPr id="51" name="Freeform 50">
              <a:extLst>
                <a:ext uri="{FF2B5EF4-FFF2-40B4-BE49-F238E27FC236}">
                  <a16:creationId xmlns:a16="http://schemas.microsoft.com/office/drawing/2014/main" id="{43FF22D9-99DB-CD87-604D-A1F390F664A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529" dirty="0">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028908BF-D3B6-EE2E-3DDF-76922C76E469}"/>
                </a:ext>
              </a:extLst>
            </p:cNvPr>
            <p:cNvSpPr/>
            <p:nvPr/>
          </p:nvSpPr>
          <p:spPr>
            <a:xfrm rot="585404">
              <a:off x="3838205" y="3445677"/>
              <a:ext cx="1128344" cy="541351"/>
            </a:xfrm>
            <a:prstGeom prst="rect">
              <a:avLst/>
            </a:prstGeom>
          </p:spPr>
          <p:txBody>
            <a:bodyPr wrap="none">
              <a:spAutoFit/>
            </a:bodyPr>
            <a:lstStyle/>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KLICK ZUM</a:t>
              </a:r>
            </a:p>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ANSCHAUEN</a:t>
              </a:r>
            </a:p>
          </p:txBody>
        </p:sp>
      </p:grpSp>
      <p:pic>
        <p:nvPicPr>
          <p:cNvPr id="59" name="Picture 58">
            <a:extLst>
              <a:ext uri="{FF2B5EF4-FFF2-40B4-BE49-F238E27FC236}">
                <a16:creationId xmlns:a16="http://schemas.microsoft.com/office/drawing/2014/main" id="{6A59BF99-3F5B-0DFD-EBE2-539A939EBE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73967" y="8458500"/>
            <a:ext cx="2582298" cy="2017217"/>
          </a:xfrm>
          <a:prstGeom prst="rect">
            <a:avLst/>
          </a:prstGeom>
        </p:spPr>
      </p:pic>
      <p:pic>
        <p:nvPicPr>
          <p:cNvPr id="60" name="Picture 59">
            <a:extLst>
              <a:ext uri="{FF2B5EF4-FFF2-40B4-BE49-F238E27FC236}">
                <a16:creationId xmlns:a16="http://schemas.microsoft.com/office/drawing/2014/main" id="{3711CD27-B4D8-993D-B5D5-BE2FE7F024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833" y="8443079"/>
            <a:ext cx="2582298" cy="2017217"/>
          </a:xfrm>
          <a:prstGeom prst="rect">
            <a:avLst/>
          </a:prstGeom>
        </p:spPr>
      </p:pic>
      <p:pic>
        <p:nvPicPr>
          <p:cNvPr id="61" name="Picture 60">
            <a:extLst>
              <a:ext uri="{FF2B5EF4-FFF2-40B4-BE49-F238E27FC236}">
                <a16:creationId xmlns:a16="http://schemas.microsoft.com/office/drawing/2014/main" id="{2C919D7F-DADA-1F5B-1E6A-6AE70289604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61" b="-910"/>
          <a:stretch/>
        </p:blipFill>
        <p:spPr>
          <a:xfrm>
            <a:off x="1462" y="8759507"/>
            <a:ext cx="2041938" cy="1389598"/>
          </a:xfrm>
          <a:prstGeom prst="rect">
            <a:avLst/>
          </a:prstGeom>
        </p:spPr>
      </p:pic>
      <p:grpSp>
        <p:nvGrpSpPr>
          <p:cNvPr id="62" name="Group 61">
            <a:extLst>
              <a:ext uri="{FF2B5EF4-FFF2-40B4-BE49-F238E27FC236}">
                <a16:creationId xmlns:a16="http://schemas.microsoft.com/office/drawing/2014/main" id="{B135AE51-27EB-0723-19FF-EDC3E2422F37}"/>
              </a:ext>
            </a:extLst>
          </p:cNvPr>
          <p:cNvGrpSpPr/>
          <p:nvPr/>
        </p:nvGrpSpPr>
        <p:grpSpPr>
          <a:xfrm>
            <a:off x="1730587" y="9115349"/>
            <a:ext cx="911468" cy="672675"/>
            <a:chOff x="3838205" y="3269513"/>
            <a:chExt cx="1128344" cy="832733"/>
          </a:xfrm>
        </p:grpSpPr>
        <p:sp>
          <p:nvSpPr>
            <p:cNvPr id="63" name="Freeform 62">
              <a:extLst>
                <a:ext uri="{FF2B5EF4-FFF2-40B4-BE49-F238E27FC236}">
                  <a16:creationId xmlns:a16="http://schemas.microsoft.com/office/drawing/2014/main" id="{629B272E-100B-B401-87FB-7F7939CD6A08}"/>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529" dirty="0">
                <a:latin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F2A8D852-E285-3323-B497-B4E8CC39E7F5}"/>
                </a:ext>
              </a:extLst>
            </p:cNvPr>
            <p:cNvSpPr/>
            <p:nvPr/>
          </p:nvSpPr>
          <p:spPr>
            <a:xfrm rot="585404">
              <a:off x="3838205" y="3445677"/>
              <a:ext cx="1128344" cy="541351"/>
            </a:xfrm>
            <a:prstGeom prst="rect">
              <a:avLst/>
            </a:prstGeom>
          </p:spPr>
          <p:txBody>
            <a:bodyPr wrap="none">
              <a:spAutoFit/>
            </a:bodyPr>
            <a:lstStyle/>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KLICK ZUM</a:t>
              </a:r>
            </a:p>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ANSCHAUEN</a:t>
              </a:r>
            </a:p>
          </p:txBody>
        </p:sp>
      </p:grpSp>
      <p:pic>
        <p:nvPicPr>
          <p:cNvPr id="65" name="Picture 64">
            <a:extLst>
              <a:ext uri="{FF2B5EF4-FFF2-40B4-BE49-F238E27FC236}">
                <a16:creationId xmlns:a16="http://schemas.microsoft.com/office/drawing/2014/main" id="{B47A2DD8-F9AC-2FA4-9990-8D29C38FF6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63"/>
          <a:stretch/>
        </p:blipFill>
        <p:spPr>
          <a:xfrm>
            <a:off x="5510960" y="8744086"/>
            <a:ext cx="2041941" cy="1389600"/>
          </a:xfrm>
          <a:prstGeom prst="rect">
            <a:avLst/>
          </a:prstGeom>
        </p:spPr>
      </p:pic>
      <p:grpSp>
        <p:nvGrpSpPr>
          <p:cNvPr id="66" name="Group 65">
            <a:extLst>
              <a:ext uri="{FF2B5EF4-FFF2-40B4-BE49-F238E27FC236}">
                <a16:creationId xmlns:a16="http://schemas.microsoft.com/office/drawing/2014/main" id="{7CE2E1A9-B333-4B6D-DACA-D5D456C522BA}"/>
              </a:ext>
            </a:extLst>
          </p:cNvPr>
          <p:cNvGrpSpPr/>
          <p:nvPr/>
        </p:nvGrpSpPr>
        <p:grpSpPr>
          <a:xfrm>
            <a:off x="4938957" y="9136062"/>
            <a:ext cx="911468" cy="672675"/>
            <a:chOff x="3838205" y="3269513"/>
            <a:chExt cx="1128344" cy="832733"/>
          </a:xfrm>
        </p:grpSpPr>
        <p:sp>
          <p:nvSpPr>
            <p:cNvPr id="67" name="Freeform 66">
              <a:extLst>
                <a:ext uri="{FF2B5EF4-FFF2-40B4-BE49-F238E27FC236}">
                  <a16:creationId xmlns:a16="http://schemas.microsoft.com/office/drawing/2014/main" id="{7AF70795-9561-A7BF-5B09-F9C7568863E2}"/>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529" dirty="0">
                <a:latin typeface="Calibri" panose="020F0502020204030204" pitchFamily="34" charset="0"/>
                <a:cs typeface="Calibri" panose="020F0502020204030204" pitchFamily="34" charset="0"/>
              </a:endParaRPr>
            </a:p>
          </p:txBody>
        </p:sp>
        <p:sp>
          <p:nvSpPr>
            <p:cNvPr id="68" name="Rectangle 67">
              <a:extLst>
                <a:ext uri="{FF2B5EF4-FFF2-40B4-BE49-F238E27FC236}">
                  <a16:creationId xmlns:a16="http://schemas.microsoft.com/office/drawing/2014/main" id="{C865DF0B-FBFF-7907-B6A8-2986980DE14C}"/>
                </a:ext>
              </a:extLst>
            </p:cNvPr>
            <p:cNvSpPr/>
            <p:nvPr/>
          </p:nvSpPr>
          <p:spPr>
            <a:xfrm rot="585404">
              <a:off x="3838205" y="3445677"/>
              <a:ext cx="1128344" cy="541351"/>
            </a:xfrm>
            <a:prstGeom prst="rect">
              <a:avLst/>
            </a:prstGeom>
          </p:spPr>
          <p:txBody>
            <a:bodyPr wrap="none">
              <a:spAutoFit/>
            </a:bodyPr>
            <a:lstStyle/>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KLICK ZUM</a:t>
              </a:r>
            </a:p>
            <a:p>
              <a:pPr marL="6854" algn="ctr">
                <a:spcBef>
                  <a:spcPts val="54"/>
                </a:spcBef>
              </a:pPr>
              <a:r>
                <a:rPr lang="en-IE" sz="1079" dirty="0">
                  <a:solidFill>
                    <a:schemeClr val="bg1"/>
                  </a:solidFill>
                  <a:latin typeface="Calibri" panose="020F0502020204030204" pitchFamily="34" charset="0"/>
                  <a:cs typeface="Calibri" panose="020F0502020204030204" pitchFamily="34" charset="0"/>
                </a:rPr>
                <a:t>ANSCHAUEN</a:t>
              </a:r>
            </a:p>
          </p:txBody>
        </p:sp>
      </p:grpSp>
      <p:sp>
        <p:nvSpPr>
          <p:cNvPr id="69" name="TextBox 68">
            <a:extLst>
              <a:ext uri="{FF2B5EF4-FFF2-40B4-BE49-F238E27FC236}">
                <a16:creationId xmlns:a16="http://schemas.microsoft.com/office/drawing/2014/main" id="{366C8325-DD8D-91FD-B039-28D6255CF393}"/>
              </a:ext>
            </a:extLst>
          </p:cNvPr>
          <p:cNvSpPr txBox="1"/>
          <p:nvPr/>
        </p:nvSpPr>
        <p:spPr>
          <a:xfrm>
            <a:off x="656681" y="7775237"/>
            <a:ext cx="2582298" cy="623761"/>
          </a:xfrm>
          <a:prstGeom prst="rect">
            <a:avLst/>
          </a:prstGeom>
          <a:noFill/>
        </p:spPr>
        <p:txBody>
          <a:bodyPr wrap="square" rtlCol="0">
            <a:spAutoFit/>
          </a:bodyPr>
          <a:lstStyle>
            <a:defPPr>
              <a:defRPr lang="en-US"/>
            </a:defPPr>
            <a:lvl1pPr algn="ctr">
              <a:lnSpc>
                <a:spcPct val="200000"/>
              </a:lnSpc>
              <a:defRPr sz="2000">
                <a:latin typeface="Montserrat" panose="00000500000000000000" pitchFamily="50" charset="0"/>
              </a:defRPr>
            </a:lvl1pPr>
          </a:lstStyle>
          <a:p>
            <a:pPr>
              <a:lnSpc>
                <a:spcPct val="100000"/>
              </a:lnSpc>
            </a:pPr>
            <a:r>
              <a:rPr lang="en-GB" sz="1295" b="1" dirty="0">
                <a:solidFill>
                  <a:srgbClr val="EF8F5B"/>
                </a:solidFill>
                <a:latin typeface="Calibri" panose="020F0502020204030204" pitchFamily="34" charset="0"/>
                <a:ea typeface="Arial" panose="020B0604020202020204" pitchFamily="34" charset="0"/>
                <a:cs typeface="Calibri" panose="020F0502020204030204" pitchFamily="34" charset="0"/>
              </a:rPr>
              <a:t>TOP TIPP</a:t>
            </a:r>
            <a:endParaRPr lang="en-GB" sz="1079" dirty="0">
              <a:solidFill>
                <a:srgbClr val="EF8F5B"/>
              </a:solidFill>
              <a:latin typeface="Calibri" panose="020F0502020204030204" pitchFamily="34" charset="0"/>
              <a:ea typeface="Arial" panose="020B0604020202020204" pitchFamily="34" charset="0"/>
              <a:cs typeface="Calibri" panose="020F0502020204030204" pitchFamily="34" charset="0"/>
            </a:endParaRPr>
          </a:p>
          <a:p>
            <a:pPr>
              <a:lnSpc>
                <a:spcPct val="100000"/>
              </a:lnSpc>
            </a:pPr>
            <a:r>
              <a:rPr lang="en-GB" sz="1079" dirty="0">
                <a:latin typeface="Calibri" panose="020F0502020204030204" pitchFamily="34" charset="0"/>
                <a:ea typeface="Arial" panose="020B0604020202020204" pitchFamily="34" charset="0"/>
                <a:cs typeface="Calibri" panose="020F0502020204030204" pitchFamily="34" charset="0"/>
              </a:rPr>
              <a:t>Um </a:t>
            </a:r>
            <a:r>
              <a:rPr lang="en-GB" sz="1079" dirty="0" err="1">
                <a:latin typeface="Calibri" panose="020F0502020204030204" pitchFamily="34" charset="0"/>
                <a:ea typeface="Arial" panose="020B0604020202020204" pitchFamily="34" charset="0"/>
                <a:cs typeface="Calibri" panose="020F0502020204030204" pitchFamily="34" charset="0"/>
              </a:rPr>
              <a:t>zum</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Kompendium</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zurückzukehren</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verwenden</a:t>
            </a:r>
            <a:r>
              <a:rPr lang="en-GB" sz="1079" dirty="0">
                <a:latin typeface="Calibri" panose="020F0502020204030204" pitchFamily="34" charset="0"/>
                <a:ea typeface="Arial" panose="020B0604020202020204" pitchFamily="34" charset="0"/>
                <a:cs typeface="Calibri" panose="020F0502020204030204" pitchFamily="34" charset="0"/>
              </a:rPr>
              <a:t> Sie die Option "</a:t>
            </a:r>
            <a:r>
              <a:rPr lang="en-GB" sz="1079" dirty="0" err="1">
                <a:latin typeface="Calibri" panose="020F0502020204030204" pitchFamily="34" charset="0"/>
                <a:ea typeface="Arial" panose="020B0604020202020204" pitchFamily="34" charset="0"/>
                <a:cs typeface="Calibri" panose="020F0502020204030204" pitchFamily="34" charset="0"/>
              </a:rPr>
              <a:t>Zurück</a:t>
            </a:r>
            <a:r>
              <a:rPr lang="en-GB" sz="1079" dirty="0">
                <a:latin typeface="Calibri" panose="020F0502020204030204" pitchFamily="34" charset="0"/>
                <a:ea typeface="Arial" panose="020B0604020202020204" pitchFamily="34" charset="0"/>
                <a:cs typeface="Calibri" panose="020F0502020204030204" pitchFamily="34" charset="0"/>
              </a:rPr>
              <a:t>" in </a:t>
            </a:r>
            <a:r>
              <a:rPr lang="en-GB" sz="1079" dirty="0" err="1">
                <a:latin typeface="Calibri" panose="020F0502020204030204" pitchFamily="34" charset="0"/>
                <a:ea typeface="Arial" panose="020B0604020202020204" pitchFamily="34" charset="0"/>
                <a:cs typeface="Calibri" panose="020F0502020204030204" pitchFamily="34" charset="0"/>
              </a:rPr>
              <a:t>Ihrem</a:t>
            </a:r>
            <a:r>
              <a:rPr lang="en-GB" sz="1079" dirty="0">
                <a:latin typeface="Calibri" panose="020F0502020204030204" pitchFamily="34" charset="0"/>
                <a:ea typeface="Arial" panose="020B0604020202020204" pitchFamily="34" charset="0"/>
                <a:cs typeface="Calibri" panose="020F0502020204030204" pitchFamily="34" charset="0"/>
              </a:rPr>
              <a:t> Browser</a:t>
            </a:r>
          </a:p>
        </p:txBody>
      </p:sp>
      <p:sp>
        <p:nvSpPr>
          <p:cNvPr id="71" name="TextBox 70">
            <a:extLst>
              <a:ext uri="{FF2B5EF4-FFF2-40B4-BE49-F238E27FC236}">
                <a16:creationId xmlns:a16="http://schemas.microsoft.com/office/drawing/2014/main" id="{5DEAA1EC-5953-32F5-CF55-C050DA51F3EE}"/>
              </a:ext>
            </a:extLst>
          </p:cNvPr>
          <p:cNvSpPr txBox="1"/>
          <p:nvPr/>
        </p:nvSpPr>
        <p:spPr>
          <a:xfrm>
            <a:off x="3864224" y="7775237"/>
            <a:ext cx="3464039" cy="623761"/>
          </a:xfrm>
          <a:prstGeom prst="rect">
            <a:avLst/>
          </a:prstGeom>
          <a:noFill/>
        </p:spPr>
        <p:txBody>
          <a:bodyPr wrap="square" rtlCol="0">
            <a:spAutoFit/>
          </a:bodyPr>
          <a:lstStyle>
            <a:defPPr>
              <a:defRPr lang="en-US"/>
            </a:defPPr>
            <a:lvl1pPr algn="ctr">
              <a:lnSpc>
                <a:spcPct val="200000"/>
              </a:lnSpc>
              <a:defRPr sz="2000">
                <a:latin typeface="Montserrat" panose="00000500000000000000" pitchFamily="50" charset="0"/>
              </a:defRPr>
            </a:lvl1pPr>
          </a:lstStyle>
          <a:p>
            <a:pPr>
              <a:lnSpc>
                <a:spcPct val="100000"/>
              </a:lnSpc>
            </a:pPr>
            <a:r>
              <a:rPr lang="en-GB" sz="1295" b="1" dirty="0">
                <a:solidFill>
                  <a:srgbClr val="EF8F5B"/>
                </a:solidFill>
                <a:latin typeface="Calibri" panose="020F0502020204030204" pitchFamily="34" charset="0"/>
                <a:ea typeface="Arial" panose="020B0604020202020204" pitchFamily="34" charset="0"/>
                <a:cs typeface="Calibri" panose="020F0502020204030204" pitchFamily="34" charset="0"/>
              </a:rPr>
              <a:t>SCHNELLE UND EINFACHE NAVIGATION</a:t>
            </a:r>
            <a:endParaRPr lang="en-GB" sz="1079" dirty="0">
              <a:solidFill>
                <a:srgbClr val="EF8F5B"/>
              </a:solidFill>
              <a:latin typeface="Calibri" panose="020F0502020204030204" pitchFamily="34" charset="0"/>
              <a:ea typeface="Arial" panose="020B0604020202020204" pitchFamily="34" charset="0"/>
              <a:cs typeface="Calibri" panose="020F0502020204030204" pitchFamily="34" charset="0"/>
            </a:endParaRPr>
          </a:p>
          <a:p>
            <a:pPr>
              <a:lnSpc>
                <a:spcPct val="100000"/>
              </a:lnSpc>
            </a:pPr>
            <a:r>
              <a:rPr lang="en-GB" sz="1079" dirty="0" err="1">
                <a:latin typeface="Calibri" panose="020F0502020204030204" pitchFamily="34" charset="0"/>
                <a:ea typeface="Arial" panose="020B0604020202020204" pitchFamily="34" charset="0"/>
                <a:cs typeface="Calibri" panose="020F0502020204030204" pitchFamily="34" charset="0"/>
              </a:rPr>
              <a:t>Springen</a:t>
            </a:r>
            <a:r>
              <a:rPr lang="en-GB" sz="1079" dirty="0">
                <a:latin typeface="Calibri" panose="020F0502020204030204" pitchFamily="34" charset="0"/>
                <a:ea typeface="Arial" panose="020B0604020202020204" pitchFamily="34" charset="0"/>
                <a:cs typeface="Calibri" panose="020F0502020204030204" pitchFamily="34" charset="0"/>
              </a:rPr>
              <a:t> Sie </a:t>
            </a:r>
            <a:r>
              <a:rPr lang="en-GB" sz="1079" dirty="0" err="1">
                <a:latin typeface="Calibri" panose="020F0502020204030204" pitchFamily="34" charset="0"/>
                <a:ea typeface="Arial" panose="020B0604020202020204" pitchFamily="34" charset="0"/>
                <a:cs typeface="Calibri" panose="020F0502020204030204" pitchFamily="34" charset="0"/>
              </a:rPr>
              <a:t>zu</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einem</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Kapitel</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Ihrer</a:t>
            </a:r>
            <a:r>
              <a:rPr lang="en-GB" sz="1079" dirty="0">
                <a:latin typeface="Calibri" panose="020F0502020204030204" pitchFamily="34" charset="0"/>
                <a:ea typeface="Arial" panose="020B0604020202020204" pitchFamily="34" charset="0"/>
                <a:cs typeface="Calibri" panose="020F0502020204030204" pitchFamily="34" charset="0"/>
              </a:rPr>
              <a:t> Wahl, </a:t>
            </a:r>
            <a:r>
              <a:rPr lang="en-GB" sz="1079" dirty="0" err="1">
                <a:latin typeface="Calibri" panose="020F0502020204030204" pitchFamily="34" charset="0"/>
                <a:ea typeface="Arial" panose="020B0604020202020204" pitchFamily="34" charset="0"/>
                <a:cs typeface="Calibri" panose="020F0502020204030204" pitchFamily="34" charset="0"/>
              </a:rPr>
              <a:t>indem</a:t>
            </a:r>
            <a:r>
              <a:rPr lang="en-GB" sz="1079" dirty="0">
                <a:latin typeface="Calibri" panose="020F0502020204030204" pitchFamily="34" charset="0"/>
                <a:ea typeface="Arial" panose="020B0604020202020204" pitchFamily="34" charset="0"/>
                <a:cs typeface="Calibri" panose="020F0502020204030204" pitchFamily="34" charset="0"/>
              </a:rPr>
              <a:t> Sie auf das </a:t>
            </a:r>
            <a:r>
              <a:rPr lang="en-GB" sz="1079" dirty="0" err="1">
                <a:latin typeface="Calibri" panose="020F0502020204030204" pitchFamily="34" charset="0"/>
                <a:ea typeface="Arial" panose="020B0604020202020204" pitchFamily="34" charset="0"/>
                <a:cs typeface="Calibri" panose="020F0502020204030204" pitchFamily="34" charset="0"/>
              </a:rPr>
              <a:t>interaktive</a:t>
            </a:r>
            <a:r>
              <a:rPr lang="en-GB" sz="1079" dirty="0">
                <a:latin typeface="Calibri" panose="020F0502020204030204" pitchFamily="34" charset="0"/>
                <a:ea typeface="Arial" panose="020B0604020202020204" pitchFamily="34" charset="0"/>
                <a:cs typeface="Calibri" panose="020F0502020204030204" pitchFamily="34" charset="0"/>
              </a:rPr>
              <a:t> </a:t>
            </a:r>
            <a:r>
              <a:rPr lang="en-GB" sz="1079" dirty="0" err="1">
                <a:latin typeface="Calibri" panose="020F0502020204030204" pitchFamily="34" charset="0"/>
                <a:ea typeface="Arial" panose="020B0604020202020204" pitchFamily="34" charset="0"/>
                <a:cs typeface="Calibri" panose="020F0502020204030204" pitchFamily="34" charset="0"/>
              </a:rPr>
              <a:t>Inhaltsverzeichnis</a:t>
            </a:r>
            <a:r>
              <a:rPr lang="en-GB" sz="1079" dirty="0">
                <a:latin typeface="Calibri" panose="020F0502020204030204" pitchFamily="34" charset="0"/>
                <a:ea typeface="Arial" panose="020B0604020202020204" pitchFamily="34" charset="0"/>
                <a:cs typeface="Calibri" panose="020F0502020204030204" pitchFamily="34" charset="0"/>
              </a:rPr>
              <a:t> am </a:t>
            </a:r>
            <a:r>
              <a:rPr lang="en-GB" sz="1079" dirty="0" err="1">
                <a:latin typeface="Calibri" panose="020F0502020204030204" pitchFamily="34" charset="0"/>
                <a:ea typeface="Arial" panose="020B0604020202020204" pitchFamily="34" charset="0"/>
                <a:cs typeface="Calibri" panose="020F0502020204030204" pitchFamily="34" charset="0"/>
              </a:rPr>
              <a:t>Anfang</a:t>
            </a:r>
            <a:r>
              <a:rPr lang="en-GB" sz="1079" dirty="0">
                <a:latin typeface="Calibri" panose="020F0502020204030204" pitchFamily="34" charset="0"/>
                <a:ea typeface="Arial" panose="020B0604020202020204" pitchFamily="34" charset="0"/>
                <a:cs typeface="Calibri" panose="020F0502020204030204" pitchFamily="34" charset="0"/>
              </a:rPr>
              <a:t> des Toolkits </a:t>
            </a:r>
            <a:r>
              <a:rPr lang="en-GB" sz="1079" dirty="0" err="1">
                <a:latin typeface="Calibri" panose="020F0502020204030204" pitchFamily="34" charset="0"/>
                <a:ea typeface="Arial" panose="020B0604020202020204" pitchFamily="34" charset="0"/>
                <a:cs typeface="Calibri" panose="020F0502020204030204" pitchFamily="34" charset="0"/>
              </a:rPr>
              <a:t>klicken</a:t>
            </a:r>
            <a:endParaRPr lang="en-GB" sz="1079" dirty="0">
              <a:latin typeface="Calibri" panose="020F0502020204030204" pitchFamily="34" charset="0"/>
              <a:ea typeface="Arial" panose="020B060402020202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9">
            <p14:nvContentPartPr>
              <p14:cNvPr id="76" name="Ink 75">
                <a:extLst>
                  <a:ext uri="{FF2B5EF4-FFF2-40B4-BE49-F238E27FC236}">
                    <a16:creationId xmlns:a16="http://schemas.microsoft.com/office/drawing/2014/main" id="{F4480017-D502-CD80-AFA7-54C9FF6D44E2}"/>
                  </a:ext>
                </a:extLst>
              </p14:cNvPr>
              <p14:cNvContentPartPr/>
              <p14:nvPr/>
            </p14:nvContentPartPr>
            <p14:xfrm>
              <a:off x="969968" y="6129583"/>
              <a:ext cx="743135" cy="728368"/>
            </p14:xfrm>
          </p:contentPart>
        </mc:Choice>
        <mc:Fallback xmlns:a14="http://schemas.microsoft.com/office/drawing/2010/main" xmlns:a16="http://schemas.microsoft.com/office/drawing/2014/main" xmlns="">
          <p:pic>
            <p:nvPicPr>
              <p:cNvPr id="76" name="Ink 75">
                <a:extLst>
                  <a:ext uri="{FF2B5EF4-FFF2-40B4-BE49-F238E27FC236}">
                    <a16:creationId xmlns:a16="http://schemas.microsoft.com/office/drawing/2014/main" id="{F4480017-D502-CD80-AFA7-54C9FF6D44E2}"/>
                  </a:ext>
                </a:extLst>
              </p:cNvPr>
              <p:cNvPicPr/>
              <p:nvPr/>
            </p:nvPicPr>
            <p:blipFill>
              <a:blip r:embed="rId10"/>
              <a:stretch>
                <a:fillRect/>
              </a:stretch>
            </p:blipFill>
            <p:spPr>
              <a:xfrm>
                <a:off x="955573" y="6115188"/>
                <a:ext cx="771205" cy="7564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7" name="Ink 76">
                <a:extLst>
                  <a:ext uri="{FF2B5EF4-FFF2-40B4-BE49-F238E27FC236}">
                    <a16:creationId xmlns:a16="http://schemas.microsoft.com/office/drawing/2014/main" id="{B641FCA8-1086-7DD3-CF2A-B16564BE6997}"/>
                  </a:ext>
                </a:extLst>
              </p14:cNvPr>
              <p14:cNvContentPartPr/>
              <p14:nvPr/>
            </p14:nvContentPartPr>
            <p14:xfrm>
              <a:off x="5592720" y="6604708"/>
              <a:ext cx="668551" cy="455756"/>
            </p14:xfrm>
          </p:contentPart>
        </mc:Choice>
        <mc:Fallback xmlns:a14="http://schemas.microsoft.com/office/drawing/2010/main" xmlns:a16="http://schemas.microsoft.com/office/drawing/2014/main" xmlns="">
          <p:pic>
            <p:nvPicPr>
              <p:cNvPr id="77" name="Ink 76">
                <a:extLst>
                  <a:ext uri="{FF2B5EF4-FFF2-40B4-BE49-F238E27FC236}">
                    <a16:creationId xmlns:a16="http://schemas.microsoft.com/office/drawing/2014/main" id="{B641FCA8-1086-7DD3-CF2A-B16564BE6997}"/>
                  </a:ext>
                </a:extLst>
              </p:cNvPr>
              <p:cNvPicPr/>
              <p:nvPr/>
            </p:nvPicPr>
            <p:blipFill>
              <a:blip r:embed="rId12"/>
              <a:stretch>
                <a:fillRect/>
              </a:stretch>
            </p:blipFill>
            <p:spPr>
              <a:xfrm>
                <a:off x="5578327" y="6590319"/>
                <a:ext cx="696617" cy="4838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0" name="Ink 79">
                <a:extLst>
                  <a:ext uri="{FF2B5EF4-FFF2-40B4-BE49-F238E27FC236}">
                    <a16:creationId xmlns:a16="http://schemas.microsoft.com/office/drawing/2014/main" id="{DCD09437-CFC3-89FF-52F7-65B673CE0173}"/>
                  </a:ext>
                </a:extLst>
              </p14:cNvPr>
              <p14:cNvContentPartPr/>
              <p14:nvPr/>
            </p14:nvContentPartPr>
            <p14:xfrm>
              <a:off x="7013767" y="9202600"/>
              <a:ext cx="490693" cy="403045"/>
            </p14:xfrm>
          </p:contentPart>
        </mc:Choice>
        <mc:Fallback xmlns:a14="http://schemas.microsoft.com/office/drawing/2010/main" xmlns:a16="http://schemas.microsoft.com/office/drawing/2014/main" xmlns="">
          <p:pic>
            <p:nvPicPr>
              <p:cNvPr id="80" name="Ink 79">
                <a:extLst>
                  <a:ext uri="{FF2B5EF4-FFF2-40B4-BE49-F238E27FC236}">
                    <a16:creationId xmlns:a16="http://schemas.microsoft.com/office/drawing/2014/main" id="{DCD09437-CFC3-89FF-52F7-65B673CE0173}"/>
                  </a:ext>
                </a:extLst>
              </p:cNvPr>
              <p:cNvPicPr/>
              <p:nvPr/>
            </p:nvPicPr>
            <p:blipFill>
              <a:blip r:embed="rId14"/>
              <a:stretch>
                <a:fillRect/>
              </a:stretch>
            </p:blipFill>
            <p:spPr>
              <a:xfrm>
                <a:off x="6999377" y="9188206"/>
                <a:ext cx="518753" cy="43147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Ink 74">
                <a:extLst>
                  <a:ext uri="{FF2B5EF4-FFF2-40B4-BE49-F238E27FC236}">
                    <a16:creationId xmlns:a16="http://schemas.microsoft.com/office/drawing/2014/main" id="{44F6C9B5-9C4D-E53B-75AF-8C9716D40D3D}"/>
                  </a:ext>
                </a:extLst>
              </p14:cNvPr>
              <p14:cNvContentPartPr/>
              <p14:nvPr/>
            </p14:nvContentPartPr>
            <p14:xfrm>
              <a:off x="55214" y="8645743"/>
              <a:ext cx="746808" cy="548255"/>
            </p14:xfrm>
          </p:contentPart>
        </mc:Choice>
        <mc:Fallback xmlns:a14="http://schemas.microsoft.com/office/drawing/2010/main" xmlns:a16="http://schemas.microsoft.com/office/drawing/2014/main" xmlns="">
          <p:pic>
            <p:nvPicPr>
              <p:cNvPr id="75" name="Ink 74">
                <a:extLst>
                  <a:ext uri="{FF2B5EF4-FFF2-40B4-BE49-F238E27FC236}">
                    <a16:creationId xmlns:a16="http://schemas.microsoft.com/office/drawing/2014/main" id="{44F6C9B5-9C4D-E53B-75AF-8C9716D40D3D}"/>
                  </a:ext>
                </a:extLst>
              </p:cNvPr>
              <p:cNvPicPr/>
              <p:nvPr/>
            </p:nvPicPr>
            <p:blipFill>
              <a:blip r:embed="rId16"/>
              <a:stretch>
                <a:fillRect/>
              </a:stretch>
            </p:blipFill>
            <p:spPr>
              <a:xfrm>
                <a:off x="40818" y="8631344"/>
                <a:ext cx="774881" cy="576334"/>
              </a:xfrm>
              <a:prstGeom prst="rect">
                <a:avLst/>
              </a:prstGeom>
            </p:spPr>
          </p:pic>
        </mc:Fallback>
      </mc:AlternateContent>
      <p:sp>
        <p:nvSpPr>
          <p:cNvPr id="5" name="Text Placeholder 5">
            <a:extLst>
              <a:ext uri="{FF2B5EF4-FFF2-40B4-BE49-F238E27FC236}">
                <a16:creationId xmlns:a16="http://schemas.microsoft.com/office/drawing/2014/main" id="{0EB4D527-7A23-98A1-689C-FE4BAF0BE960}"/>
              </a:ext>
            </a:extLst>
          </p:cNvPr>
          <p:cNvSpPr>
            <a:spLocks noGrp="1"/>
          </p:cNvSpPr>
          <p:nvPr/>
        </p:nvSpPr>
        <p:spPr>
          <a:xfrm>
            <a:off x="525594" y="1822636"/>
            <a:ext cx="2713386" cy="486000"/>
          </a:xfrm>
          <a:prstGeom prst="rect">
            <a:avLst/>
          </a:prstGeom>
          <a:solidFill>
            <a:srgbClr val="EF8D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WIE MAN DIESES</a:t>
            </a:r>
          </a:p>
        </p:txBody>
      </p:sp>
      <p:sp>
        <p:nvSpPr>
          <p:cNvPr id="6" name="Text Placeholder 5">
            <a:extLst>
              <a:ext uri="{FF2B5EF4-FFF2-40B4-BE49-F238E27FC236}">
                <a16:creationId xmlns:a16="http://schemas.microsoft.com/office/drawing/2014/main" id="{1CE4F8AC-8CB9-350A-47E4-7FDE1DB86673}"/>
              </a:ext>
            </a:extLst>
          </p:cNvPr>
          <p:cNvSpPr>
            <a:spLocks noGrp="1"/>
          </p:cNvSpPr>
          <p:nvPr/>
        </p:nvSpPr>
        <p:spPr>
          <a:xfrm>
            <a:off x="537786" y="2529772"/>
            <a:ext cx="2153484" cy="486000"/>
          </a:xfrm>
          <a:prstGeom prst="rect">
            <a:avLst/>
          </a:prstGeom>
          <a:solidFill>
            <a:srgbClr val="EF8F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INTERAKTIVE</a:t>
            </a:r>
          </a:p>
        </p:txBody>
      </p:sp>
      <p:sp>
        <p:nvSpPr>
          <p:cNvPr id="9" name="Text Placeholder 5">
            <a:extLst>
              <a:ext uri="{FF2B5EF4-FFF2-40B4-BE49-F238E27FC236}">
                <a16:creationId xmlns:a16="http://schemas.microsoft.com/office/drawing/2014/main" id="{74C5A6B7-EF5F-D430-394B-4BAAFE8503C4}"/>
              </a:ext>
            </a:extLst>
          </p:cNvPr>
          <p:cNvSpPr>
            <a:spLocks noGrp="1"/>
          </p:cNvSpPr>
          <p:nvPr/>
        </p:nvSpPr>
        <p:spPr>
          <a:xfrm>
            <a:off x="537785" y="3059853"/>
            <a:ext cx="2435017" cy="626479"/>
          </a:xfrm>
          <a:prstGeom prst="rect">
            <a:avLst/>
          </a:prstGeom>
          <a:solidFill>
            <a:srgbClr val="EF8F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TOOLKIT NUTZT</a:t>
            </a:r>
          </a:p>
        </p:txBody>
      </p:sp>
    </p:spTree>
    <p:extLst>
      <p:ext uri="{BB962C8B-B14F-4D97-AF65-F5344CB8AC3E}">
        <p14:creationId xmlns:p14="http://schemas.microsoft.com/office/powerpoint/2010/main" val="379165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4B944-2EE8-2783-1819-98B7E9A0D439}"/>
              </a:ext>
            </a:extLst>
          </p:cNvPr>
          <p:cNvSpPr/>
          <p:nvPr/>
        </p:nvSpPr>
        <p:spPr>
          <a:xfrm flipV="1">
            <a:off x="635000" y="1409700"/>
            <a:ext cx="6924675" cy="3668737"/>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DA8E9DE-F3A5-3541-813E-A3F63CD17357}"/>
              </a:ext>
            </a:extLst>
          </p:cNvPr>
          <p:cNvSpPr>
            <a:spLocks noGrp="1"/>
          </p:cNvSpPr>
          <p:nvPr>
            <p:ph type="sldNum" sz="quarter" idx="4"/>
          </p:nvPr>
        </p:nvSpPr>
        <p:spPr/>
        <p:txBody>
          <a:bodyPr/>
          <a:lstStyle/>
          <a:p>
            <a:fld id="{CB2079F2-58AF-ED44-82D7-E04B2F6FD686}" type="slidenum">
              <a:rPr lang="en-US" smtClean="0"/>
              <a:t>20</a:t>
            </a:fld>
            <a:endParaRPr lang="en-US" dirty="0"/>
          </a:p>
        </p:txBody>
      </p:sp>
      <p:sp>
        <p:nvSpPr>
          <p:cNvPr id="7" name="Text Placeholder 6">
            <a:extLst>
              <a:ext uri="{FF2B5EF4-FFF2-40B4-BE49-F238E27FC236}">
                <a16:creationId xmlns:a16="http://schemas.microsoft.com/office/drawing/2014/main" id="{A68AC328-35F6-7949-803E-440986E1C4B4}"/>
              </a:ext>
            </a:extLst>
          </p:cNvPr>
          <p:cNvSpPr>
            <a:spLocks noGrp="1"/>
          </p:cNvSpPr>
          <p:nvPr>
            <p:ph type="body" sz="quarter" idx="32"/>
          </p:nvPr>
        </p:nvSpPr>
        <p:spPr>
          <a:xfrm>
            <a:off x="1015999" y="1803400"/>
            <a:ext cx="6071476" cy="7118007"/>
          </a:xfrm>
          <a:prstGeom prst="rect">
            <a:avLst/>
          </a:prstGeom>
        </p:spPr>
        <p:txBody>
          <a:bodyPr/>
          <a:lstStyle/>
          <a:p>
            <a:pPr algn="just">
              <a:tabLst>
                <a:tab pos="450215" algn="l"/>
              </a:tabLst>
            </a:pPr>
            <a:r>
              <a:rPr lang="en-GB" dirty="0" err="1">
                <a:effectLst/>
                <a:ea typeface="Calibri" panose="020F0502020204030204" pitchFamily="34" charset="0"/>
              </a:rPr>
              <a:t>Laut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polnischen</a:t>
            </a:r>
            <a:r>
              <a:rPr lang="en-GB" dirty="0">
                <a:effectLst/>
                <a:ea typeface="Calibri" panose="020F0502020204030204" pitchFamily="34" charset="0"/>
              </a:rPr>
              <a:t> </a:t>
            </a:r>
            <a:r>
              <a:rPr lang="en-GB" dirty="0" err="1">
                <a:effectLst/>
                <a:ea typeface="Calibri" panose="020F0502020204030204" pitchFamily="34" charset="0"/>
              </a:rPr>
              <a:t>Arbeitsmarktbarometer</a:t>
            </a:r>
            <a:r>
              <a:rPr lang="en-GB" dirty="0">
                <a:effectLst/>
                <a:ea typeface="Calibri" panose="020F0502020204030204" pitchFamily="34" charset="0"/>
              </a:rPr>
              <a:t> 2020</a:t>
            </a:r>
            <a:r>
              <a:rPr lang="en-GB" dirty="0">
                <a:effectLst/>
                <a:highlight>
                  <a:srgbClr val="FFFF00"/>
                </a:highlight>
                <a:ea typeface="Calibri" panose="020F0502020204030204" pitchFamily="34" charset="0"/>
              </a:rPr>
              <a:t>,</a:t>
            </a:r>
            <a:r>
              <a:rPr lang="en-GB" dirty="0">
                <a:effectLst/>
                <a:ea typeface="Calibri" panose="020F0502020204030204" pitchFamily="34" charset="0"/>
              </a:rPr>
              <a:t> </a:t>
            </a:r>
            <a:r>
              <a:rPr lang="en-GB" dirty="0" err="1">
                <a:effectLst/>
                <a:ea typeface="Calibri" panose="020F0502020204030204" pitchFamily="34" charset="0"/>
              </a:rPr>
              <a:t>leidet</a:t>
            </a:r>
            <a:r>
              <a:rPr lang="en-GB" dirty="0">
                <a:effectLst/>
                <a:ea typeface="Calibri" panose="020F0502020204030204" pitchFamily="34" charset="0"/>
              </a:rPr>
              <a:t> die </a:t>
            </a:r>
            <a:r>
              <a:rPr lang="en-GB" dirty="0" err="1">
                <a:effectLst/>
                <a:ea typeface="Calibri" panose="020F0502020204030204" pitchFamily="34" charset="0"/>
              </a:rPr>
              <a:t>boomende</a:t>
            </a:r>
            <a:r>
              <a:rPr lang="en-GB" dirty="0">
                <a:effectLst/>
                <a:ea typeface="Calibri" panose="020F0502020204030204" pitchFamily="34" charset="0"/>
              </a:rPr>
              <a:t> </a:t>
            </a:r>
            <a:r>
              <a:rPr lang="en-GB" dirty="0" err="1">
                <a:effectLst/>
                <a:ea typeface="Calibri" panose="020F0502020204030204" pitchFamily="34" charset="0"/>
              </a:rPr>
              <a:t>Bauindustrie</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dirty="0" err="1">
                <a:effectLst/>
                <a:ea typeface="Calibri" panose="020F0502020204030204" pitchFamily="34" charset="0"/>
              </a:rPr>
              <a:t>einem</a:t>
            </a:r>
            <a:r>
              <a:rPr lang="en-GB" dirty="0">
                <a:effectLst/>
                <a:ea typeface="Calibri" panose="020F0502020204030204" pitchFamily="34" charset="0"/>
              </a:rPr>
              <a:t> </a:t>
            </a:r>
            <a:r>
              <a:rPr lang="en-GB" dirty="0" err="1">
                <a:effectLst/>
                <a:ea typeface="Calibri" panose="020F0502020204030204" pitchFamily="34" charset="0"/>
              </a:rPr>
              <a:t>Fachkräftemangel</a:t>
            </a:r>
            <a:r>
              <a:rPr lang="en-GB" dirty="0">
                <a:effectLst/>
                <a:ea typeface="Calibri" panose="020F0502020204030204" pitchFamily="34" charset="0"/>
              </a:rPr>
              <a:t>, </a:t>
            </a:r>
            <a:r>
              <a:rPr lang="en-GB" dirty="0" err="1">
                <a:effectLst/>
                <a:ea typeface="Calibri" panose="020F0502020204030204" pitchFamily="34" charset="0"/>
              </a:rPr>
              <a:t>während</a:t>
            </a:r>
            <a:r>
              <a:rPr lang="en-GB" dirty="0">
                <a:effectLst/>
                <a:ea typeface="Calibri" panose="020F0502020204030204" pitchFamily="34" charset="0"/>
              </a:rPr>
              <a:t> die </a:t>
            </a:r>
            <a:r>
              <a:rPr lang="en-GB" dirty="0" err="1">
                <a:effectLst/>
                <a:ea typeface="Calibri" panose="020F0502020204030204" pitchFamily="34" charset="0"/>
              </a:rPr>
              <a:t>Qualität</a:t>
            </a:r>
            <a:r>
              <a:rPr lang="en-GB" dirty="0">
                <a:effectLst/>
                <a:ea typeface="Calibri" panose="020F0502020204030204" pitchFamily="34" charset="0"/>
              </a:rPr>
              <a:t> der </a:t>
            </a:r>
            <a:r>
              <a:rPr lang="en-GB" dirty="0" err="1">
                <a:effectLst/>
                <a:ea typeface="Calibri" panose="020F0502020204030204" pitchFamily="34" charset="0"/>
              </a:rPr>
              <a:t>Berufsausbildung</a:t>
            </a:r>
            <a:r>
              <a:rPr lang="en-GB" dirty="0">
                <a:effectLst/>
                <a:ea typeface="Calibri" panose="020F0502020204030204" pitchFamily="34" charset="0"/>
              </a:rPr>
              <a:t> </a:t>
            </a:r>
            <a:r>
              <a:rPr lang="en-GB" dirty="0" err="1">
                <a:effectLst/>
                <a:ea typeface="Calibri" panose="020F0502020204030204" pitchFamily="34" charset="0"/>
              </a:rPr>
              <a:t>seit</a:t>
            </a:r>
            <a:r>
              <a:rPr lang="en-GB" dirty="0">
                <a:effectLst/>
                <a:ea typeface="Calibri" panose="020F0502020204030204" pitchFamily="34" charset="0"/>
              </a:rPr>
              <a:t> </a:t>
            </a:r>
            <a:r>
              <a:rPr lang="en-GB" dirty="0" err="1">
                <a:effectLst/>
                <a:ea typeface="Calibri" panose="020F0502020204030204" pitchFamily="34" charset="0"/>
              </a:rPr>
              <a:t>Jahrzehnten</a:t>
            </a:r>
            <a:r>
              <a:rPr lang="en-GB" dirty="0">
                <a:effectLst/>
                <a:ea typeface="Calibri" panose="020F0502020204030204" pitchFamily="34" charset="0"/>
              </a:rPr>
              <a:t> </a:t>
            </a:r>
            <a:r>
              <a:rPr lang="en-GB" dirty="0" err="1">
                <a:effectLst/>
                <a:ea typeface="Calibri" panose="020F0502020204030204" pitchFamily="34" charset="0"/>
              </a:rPr>
              <a:t>rückläufig</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Obwohl</a:t>
            </a:r>
            <a:r>
              <a:rPr lang="en-GB" dirty="0">
                <a:effectLst/>
                <a:ea typeface="Calibri" panose="020F0502020204030204" pitchFamily="34" charset="0"/>
              </a:rPr>
              <a:t> es </a:t>
            </a:r>
            <a:r>
              <a:rPr lang="en-GB" dirty="0" err="1">
                <a:effectLst/>
                <a:ea typeface="Calibri" panose="020F0502020204030204" pitchFamily="34" charset="0"/>
              </a:rPr>
              <a:t>immer</a:t>
            </a:r>
            <a:r>
              <a:rPr lang="en-GB" dirty="0">
                <a:effectLst/>
                <a:ea typeface="Calibri" panose="020F0502020204030204" pitchFamily="34" charset="0"/>
              </a:rPr>
              <a:t> </a:t>
            </a:r>
            <a:r>
              <a:rPr lang="en-GB" dirty="0" err="1">
                <a:effectLst/>
                <a:ea typeface="Calibri" panose="020F0502020204030204" pitchFamily="34" charset="0"/>
              </a:rPr>
              <a:t>noch</a:t>
            </a:r>
            <a:r>
              <a:rPr lang="en-GB" dirty="0">
                <a:effectLst/>
                <a:ea typeface="Calibri" panose="020F0502020204030204" pitchFamily="34" charset="0"/>
              </a:rPr>
              <a:t> </a:t>
            </a:r>
            <a:r>
              <a:rPr lang="en-GB" dirty="0" err="1">
                <a:effectLst/>
                <a:ea typeface="Calibri" panose="020F0502020204030204" pitchFamily="34" charset="0"/>
              </a:rPr>
              <a:t>erhebliche</a:t>
            </a:r>
            <a:r>
              <a:rPr lang="en-GB" dirty="0">
                <a:effectLst/>
                <a:ea typeface="Calibri" panose="020F0502020204030204" pitchFamily="34" charset="0"/>
              </a:rPr>
              <a:t> </a:t>
            </a:r>
            <a:r>
              <a:rPr lang="en-GB" dirty="0" err="1">
                <a:effectLst/>
                <a:ea typeface="Calibri" panose="020F0502020204030204" pitchFamily="34" charset="0"/>
              </a:rPr>
              <a:t>Unterschiede</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der </a:t>
            </a:r>
            <a:r>
              <a:rPr lang="en-GB" dirty="0" err="1">
                <a:effectLst/>
                <a:ea typeface="Calibri" panose="020F0502020204030204" pitchFamily="34" charset="0"/>
              </a:rPr>
              <a:t>Beschäftigung</a:t>
            </a:r>
            <a:r>
              <a:rPr lang="en-GB" dirty="0">
                <a:effectLst/>
                <a:ea typeface="Calibri" panose="020F0502020204030204" pitchFamily="34" charset="0"/>
              </a:rPr>
              <a:t> von </a:t>
            </a:r>
            <a:r>
              <a:rPr lang="en-GB" dirty="0" err="1">
                <a:effectLst/>
                <a:ea typeface="Calibri" panose="020F0502020204030204" pitchFamily="34" charset="0"/>
              </a:rPr>
              <a:t>Männern</a:t>
            </a:r>
            <a:r>
              <a:rPr lang="en-GB" dirty="0">
                <a:effectLst/>
                <a:ea typeface="Calibri" panose="020F0502020204030204" pitchFamily="34" charset="0"/>
              </a:rPr>
              <a:t> und Frauen in der </a:t>
            </a:r>
            <a:r>
              <a:rPr lang="en-GB" dirty="0" err="1">
                <a:effectLst/>
                <a:ea typeface="Calibri" panose="020F0502020204030204" pitchFamily="34" charset="0"/>
              </a:rPr>
              <a:t>Bauindustrie</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a:t>
            </a:r>
            <a:r>
              <a:rPr lang="en-GB" dirty="0" err="1">
                <a:effectLst/>
                <a:ea typeface="Calibri" panose="020F0502020204030204" pitchFamily="34" charset="0"/>
              </a:rPr>
              <a:t>kann</a:t>
            </a:r>
            <a:r>
              <a:rPr lang="en-GB" dirty="0">
                <a:effectLst/>
                <a:ea typeface="Calibri" panose="020F0502020204030204" pitchFamily="34" charset="0"/>
              </a:rPr>
              <a:t> man </a:t>
            </a:r>
            <a:r>
              <a:rPr lang="en-GB" dirty="0" err="1">
                <a:effectLst/>
                <a:ea typeface="Calibri" panose="020F0502020204030204" pitchFamily="34" charset="0"/>
              </a:rPr>
              <a:t>nicht</a:t>
            </a:r>
            <a:r>
              <a:rPr lang="en-GB" dirty="0">
                <a:effectLst/>
                <a:ea typeface="Calibri" panose="020F0502020204030204" pitchFamily="34" charset="0"/>
              </a:rPr>
              <a:t> </a:t>
            </a:r>
            <a:r>
              <a:rPr lang="en-GB" dirty="0" err="1">
                <a:effectLst/>
                <a:ea typeface="Calibri" panose="020F0502020204030204" pitchFamily="34" charset="0"/>
              </a:rPr>
              <a:t>sagen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das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ausschließlich</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Männerberuf</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Angaben</a:t>
            </a:r>
            <a:r>
              <a:rPr lang="en-GB" dirty="0">
                <a:effectLst/>
                <a:ea typeface="Calibri" panose="020F0502020204030204" pitchFamily="34" charset="0"/>
              </a:rPr>
              <a:t> der </a:t>
            </a:r>
            <a:r>
              <a:rPr lang="en-GB" dirty="0" err="1">
                <a:effectLst/>
                <a:ea typeface="Calibri" panose="020F0502020204030204" pitchFamily="34" charset="0"/>
              </a:rPr>
              <a:t>Kammer</a:t>
            </a:r>
            <a:r>
              <a:rPr lang="en-GB" dirty="0">
                <a:effectLst/>
                <a:ea typeface="Calibri" panose="020F0502020204030204" pitchFamily="34" charset="0"/>
              </a:rPr>
              <a:t> der </a:t>
            </a:r>
            <a:r>
              <a:rPr lang="en-GB" dirty="0" err="1">
                <a:effectLst/>
                <a:ea typeface="Calibri" panose="020F0502020204030204" pitchFamily="34" charset="0"/>
              </a:rPr>
              <a:t>Bauingenieure</a:t>
            </a:r>
            <a:r>
              <a:rPr lang="en-GB" dirty="0">
                <a:effectLst/>
                <a:ea typeface="Calibri" panose="020F0502020204030204" pitchFamily="34" charset="0"/>
              </a:rPr>
              <a:t> </a:t>
            </a:r>
            <a:r>
              <a:rPr lang="en-GB" dirty="0" err="1">
                <a:effectLst/>
                <a:ea typeface="Calibri" panose="020F0502020204030204" pitchFamily="34" charset="0"/>
              </a:rPr>
              <a:t>beträgt</a:t>
            </a:r>
            <a:r>
              <a:rPr lang="en-GB" dirty="0">
                <a:effectLst/>
                <a:ea typeface="Calibri" panose="020F0502020204030204" pitchFamily="34" charset="0"/>
              </a:rPr>
              <a:t> der </a:t>
            </a:r>
            <a:r>
              <a:rPr lang="en-GB" dirty="0" err="1">
                <a:effectLst/>
                <a:ea typeface="Calibri" panose="020F0502020204030204" pitchFamily="34" charset="0"/>
              </a:rPr>
              <a:t>Frauenanteil</a:t>
            </a:r>
            <a:r>
              <a:rPr lang="en-GB" dirty="0">
                <a:effectLst/>
                <a:ea typeface="Calibri" panose="020F0502020204030204" pitchFamily="34" charset="0"/>
              </a:rPr>
              <a:t> in der </a:t>
            </a:r>
            <a:r>
              <a:rPr lang="en-GB" dirty="0" err="1">
                <a:effectLst/>
                <a:ea typeface="Calibri" panose="020F0502020204030204" pitchFamily="34" charset="0"/>
              </a:rPr>
              <a:t>Selbstverwaltung</a:t>
            </a:r>
            <a:r>
              <a:rPr lang="en-GB" dirty="0">
                <a:effectLst/>
                <a:ea typeface="Calibri" panose="020F0502020204030204" pitchFamily="34" charset="0"/>
              </a:rPr>
              <a:t> der </a:t>
            </a:r>
            <a:r>
              <a:rPr lang="en-GB" dirty="0" err="1">
                <a:effectLst/>
                <a:ea typeface="Calibri" panose="020F0502020204030204" pitchFamily="34" charset="0"/>
              </a:rPr>
              <a:t>Bauingenieure</a:t>
            </a:r>
            <a:r>
              <a:rPr lang="en-GB" dirty="0">
                <a:effectLst/>
                <a:ea typeface="Calibri" panose="020F0502020204030204" pitchFamily="34" charset="0"/>
              </a:rPr>
              <a:t> 12 % (14.522 bis Ende 2020). Bei den </a:t>
            </a:r>
            <a:r>
              <a:rPr lang="en-GB" dirty="0" err="1">
                <a:effectLst/>
                <a:ea typeface="Calibri" panose="020F0502020204030204" pitchFamily="34" charset="0"/>
              </a:rPr>
              <a:t>aktiven</a:t>
            </a:r>
            <a:r>
              <a:rPr lang="en-GB" dirty="0">
                <a:effectLst/>
                <a:ea typeface="Calibri" panose="020F0502020204030204" pitchFamily="34" charset="0"/>
              </a:rPr>
              <a:t> </a:t>
            </a:r>
            <a:r>
              <a:rPr lang="en-GB" dirty="0" err="1">
                <a:effectLst/>
                <a:ea typeface="Calibri" panose="020F0502020204030204" pitchFamily="34" charset="0"/>
              </a:rPr>
              <a:t>ArchitektenInnen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HandwerkerInnen</a:t>
            </a:r>
            <a:r>
              <a:rPr lang="en-GB" dirty="0">
                <a:effectLst/>
                <a:ea typeface="Calibri" panose="020F0502020204030204" pitchFamily="34" charset="0"/>
              </a:rPr>
              <a:t> </a:t>
            </a:r>
            <a:r>
              <a:rPr lang="en-GB" dirty="0" err="1">
                <a:effectLst/>
                <a:ea typeface="Calibri" panose="020F0502020204030204" pitchFamily="34" charset="0"/>
              </a:rPr>
              <a:t>sieht</a:t>
            </a:r>
            <a:r>
              <a:rPr lang="en-GB" dirty="0">
                <a:effectLst/>
                <a:ea typeface="Calibri" panose="020F0502020204030204" pitchFamily="34" charset="0"/>
              </a:rPr>
              <a:t> die Situation </a:t>
            </a:r>
            <a:r>
              <a:rPr lang="en-GB" dirty="0" err="1">
                <a:effectLst/>
                <a:ea typeface="Calibri" panose="020F0502020204030204" pitchFamily="34" charset="0"/>
              </a:rPr>
              <a:t>anders</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Jahr</a:t>
            </a:r>
            <a:r>
              <a:rPr lang="en-GB" dirty="0">
                <a:effectLst/>
                <a:ea typeface="Calibri" panose="020F0502020204030204" pitchFamily="34" charset="0"/>
              </a:rPr>
              <a:t> 2018 </a:t>
            </a:r>
            <a:r>
              <a:rPr lang="en-GB" dirty="0" err="1">
                <a:effectLst/>
                <a:ea typeface="Calibri" panose="020F0502020204030204" pitchFamily="34" charset="0"/>
              </a:rPr>
              <a:t>wählten</a:t>
            </a:r>
            <a:r>
              <a:rPr lang="en-GB" dirty="0">
                <a:effectLst/>
                <a:ea typeface="Calibri" panose="020F0502020204030204" pitchFamily="34" charset="0"/>
              </a:rPr>
              <a:t> 10.356 Frauen das </a:t>
            </a:r>
            <a:r>
              <a:rPr lang="en-GB" dirty="0" err="1">
                <a:effectLst/>
                <a:ea typeface="Calibri" panose="020F0502020204030204" pitchFamily="34" charset="0"/>
              </a:rPr>
              <a:t>Bauwesen</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Studienfach</a:t>
            </a:r>
            <a:r>
              <a:rPr lang="en-GB" dirty="0">
                <a:effectLst/>
                <a:ea typeface="Calibri" panose="020F0502020204030204" pitchFamily="34" charset="0"/>
              </a:rPr>
              <a:t>, das </a:t>
            </a:r>
            <a:r>
              <a:rPr lang="en-GB" dirty="0" err="1">
                <a:effectLst/>
                <a:ea typeface="Calibri" panose="020F0502020204030204" pitchFamily="34" charset="0"/>
              </a:rPr>
              <a:t>sind</a:t>
            </a:r>
            <a:r>
              <a:rPr lang="en-GB" dirty="0">
                <a:effectLst/>
                <a:ea typeface="Calibri" panose="020F0502020204030204" pitchFamily="34" charset="0"/>
              </a:rPr>
              <a:t> 34,1 % </a:t>
            </a:r>
            <a:r>
              <a:rPr lang="en-GB" dirty="0" err="1">
                <a:effectLst/>
                <a:ea typeface="Calibri" panose="020F0502020204030204" pitchFamily="34" charset="0"/>
              </a:rPr>
              <a:t>aller</a:t>
            </a:r>
            <a:r>
              <a:rPr lang="en-GB" dirty="0">
                <a:effectLst/>
                <a:ea typeface="Calibri" panose="020F0502020204030204" pitchFamily="34" charset="0"/>
              </a:rPr>
              <a:t> </a:t>
            </a:r>
            <a:r>
              <a:rPr lang="en-GB" dirty="0" err="1">
                <a:effectLst/>
                <a:ea typeface="Calibri" panose="020F0502020204030204" pitchFamily="34" charset="0"/>
              </a:rPr>
              <a:t>Studierenden</a:t>
            </a:r>
            <a:r>
              <a:rPr lang="en-GB" dirty="0">
                <a:effectLst/>
                <a:ea typeface="Calibri" panose="020F0502020204030204" pitchFamily="34" charset="0"/>
              </a:rPr>
              <a:t>, </a:t>
            </a:r>
            <a:r>
              <a:rPr lang="en-GB" dirty="0" err="1">
                <a:effectLst/>
                <a:ea typeface="Calibri" panose="020F0502020204030204" pitchFamily="34" charset="0"/>
              </a:rPr>
              <a:t>gegenüber</a:t>
            </a:r>
            <a:r>
              <a:rPr lang="en-GB" dirty="0">
                <a:effectLst/>
                <a:ea typeface="Calibri" panose="020F0502020204030204" pitchFamily="34" charset="0"/>
              </a:rPr>
              <a:t> 32,8 %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Jahr</a:t>
            </a:r>
            <a:r>
              <a:rPr lang="en-GB" dirty="0">
                <a:effectLst/>
                <a:ea typeface="Calibri" panose="020F0502020204030204" pitchFamily="34" charset="0"/>
              </a:rPr>
              <a:t> 2017. </a:t>
            </a:r>
            <a:r>
              <a:rPr lang="en-GB" dirty="0" err="1">
                <a:effectLst/>
                <a:ea typeface="Calibri" panose="020F0502020204030204" pitchFamily="34" charset="0"/>
              </a:rPr>
              <a:t>Während</a:t>
            </a:r>
            <a:r>
              <a:rPr lang="en-GB" dirty="0">
                <a:effectLst/>
                <a:ea typeface="Calibri" panose="020F0502020204030204" pitchFamily="34" charset="0"/>
              </a:rPr>
              <a:t> der Trend der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Studierenden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Bauwesen</a:t>
            </a:r>
            <a:r>
              <a:rPr lang="en-GB" dirty="0">
                <a:effectLst/>
                <a:ea typeface="Calibri" panose="020F0502020204030204" pitchFamily="34" charset="0"/>
              </a:rPr>
              <a:t> </a:t>
            </a:r>
            <a:r>
              <a:rPr lang="en-GB" dirty="0" err="1">
                <a:effectLst/>
                <a:ea typeface="Calibri" panose="020F0502020204030204" pitchFamily="34" charset="0"/>
              </a:rPr>
              <a:t>zunimmt</a:t>
            </a:r>
            <a:r>
              <a:rPr lang="en-GB" dirty="0">
                <a:effectLst/>
                <a:ea typeface="Calibri" panose="020F0502020204030204" pitchFamily="34" charset="0"/>
              </a:rPr>
              <a:t>, muss der </a:t>
            </a:r>
            <a:r>
              <a:rPr lang="en-GB" dirty="0" err="1">
                <a:effectLst/>
                <a:ea typeface="Calibri" panose="020F0502020204030204" pitchFamily="34" charset="0"/>
              </a:rPr>
              <a:t>Berufsbildungssektor</a:t>
            </a:r>
            <a:r>
              <a:rPr lang="en-GB" dirty="0">
                <a:effectLst/>
                <a:ea typeface="Calibri" panose="020F0502020204030204" pitchFamily="34" charset="0"/>
              </a:rPr>
              <a:t> </a:t>
            </a:r>
            <a:r>
              <a:rPr lang="en-GB" dirty="0" err="1">
                <a:effectLst/>
                <a:ea typeface="Calibri" panose="020F0502020204030204" pitchFamily="34" charset="0"/>
              </a:rPr>
              <a:t>nachziehen</a:t>
            </a:r>
            <a:r>
              <a:rPr lang="en-GB" dirty="0">
                <a:effectLst/>
                <a:ea typeface="Calibri" panose="020F0502020204030204" pitchFamily="34" charset="0"/>
              </a:rPr>
              <a:t> und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vorbereiten</a:t>
            </a:r>
            <a:r>
              <a:rPr lang="en-GB" dirty="0">
                <a:effectLst/>
                <a:ea typeface="Calibri" panose="020F0502020204030204" pitchFamily="34" charset="0"/>
              </a:rPr>
              <a:t>. </a:t>
            </a:r>
            <a:r>
              <a:rPr lang="en-GB" baseline="30000" dirty="0">
                <a:effectLst/>
                <a:ea typeface="Calibri" panose="020F0502020204030204" pitchFamily="34" charset="0"/>
              </a:rPr>
              <a:t>9</a:t>
            </a:r>
            <a:endParaRPr lang="en-LB" baseline="30000" dirty="0">
              <a:effectLst/>
              <a:ea typeface="Calibri" panose="020F0502020204030204" pitchFamily="34" charset="0"/>
            </a:endParaRPr>
          </a:p>
          <a:p>
            <a:pPr algn="just">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GB" dirty="0">
                <a:effectLst/>
                <a:ea typeface="Calibri" panose="020F0502020204030204" pitchFamily="34" charset="0"/>
              </a:rPr>
              <a:t>Der </a:t>
            </a:r>
            <a:r>
              <a:rPr lang="en-GB" dirty="0" err="1">
                <a:effectLst/>
                <a:ea typeface="Calibri" panose="020F0502020204030204" pitchFamily="34" charset="0"/>
              </a:rPr>
              <a:t>Bausektor</a:t>
            </a:r>
            <a:r>
              <a:rPr lang="en-GB" dirty="0">
                <a:effectLst/>
                <a:ea typeface="Calibri" panose="020F0502020204030204" pitchFamily="34" charset="0"/>
              </a:rPr>
              <a:t> in </a:t>
            </a:r>
            <a:r>
              <a:rPr lang="en-GB" dirty="0" err="1">
                <a:effectLst/>
                <a:ea typeface="Calibri" panose="020F0502020204030204" pitchFamily="34" charset="0"/>
              </a:rPr>
              <a:t>Polen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überwiegend</a:t>
            </a:r>
            <a:r>
              <a:rPr lang="en-GB" dirty="0">
                <a:effectLst/>
                <a:ea typeface="Calibri" panose="020F0502020204030204" pitchFamily="34" charset="0"/>
              </a:rPr>
              <a:t> von </a:t>
            </a:r>
            <a:r>
              <a:rPr lang="en-GB" dirty="0" err="1">
                <a:effectLst/>
                <a:ea typeface="Calibri" panose="020F0502020204030204" pitchFamily="34" charset="0"/>
              </a:rPr>
              <a:t>Männern</a:t>
            </a:r>
            <a:r>
              <a:rPr lang="en-GB" dirty="0">
                <a:effectLst/>
                <a:ea typeface="Calibri" panose="020F0502020204030204" pitchFamily="34" charset="0"/>
              </a:rPr>
              <a:t> </a:t>
            </a:r>
            <a:r>
              <a:rPr lang="en-GB" dirty="0" err="1">
                <a:effectLst/>
                <a:ea typeface="Calibri" panose="020F0502020204030204" pitchFamily="34" charset="0"/>
              </a:rPr>
              <a:t>geprägt</a:t>
            </a:r>
            <a:r>
              <a:rPr lang="en-GB" dirty="0">
                <a:effectLst/>
                <a:ea typeface="Calibri" panose="020F0502020204030204" pitchFamily="34" charset="0"/>
              </a:rPr>
              <a:t>. </a:t>
            </a:r>
            <a:r>
              <a:rPr lang="en-IE" b="1" u="none" strike="noStrike"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Offiziellen</a:t>
            </a:r>
            <a:r>
              <a:rPr lang="en-IE" b="1" u="none" strike="noStrike"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EU-</a:t>
            </a:r>
            <a:r>
              <a:rPr lang="en-IE" b="1" u="none" strike="noStrike"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Daten</a:t>
            </a:r>
            <a:r>
              <a:rPr lang="en-IE" b="1" u="none" strike="noStrike"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a:t>
            </a:r>
            <a:r>
              <a:rPr lang="en-IE" b="1" u="none" strike="noStrike"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aus</a:t>
            </a:r>
            <a:r>
              <a:rPr lang="en-IE" b="1" u="none" strike="noStrike"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a:t>
            </a:r>
            <a:r>
              <a:rPr lang="en-IE" b="1" u="none" strike="noStrike"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dem</a:t>
            </a:r>
            <a:r>
              <a:rPr lang="en-IE" b="1" u="none" strike="noStrike"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a:t>
            </a:r>
            <a:r>
              <a:rPr lang="en-IE" b="1" u="none" strike="noStrike"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Jahr</a:t>
            </a:r>
            <a:r>
              <a:rPr lang="en-IE" b="1" u="none" strike="noStrike"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2020 </a:t>
            </a:r>
            <a:r>
              <a:rPr lang="en-GB" dirty="0" err="1">
                <a:effectLst/>
                <a:ea typeface="Calibri" panose="020F0502020204030204" pitchFamily="34" charset="0"/>
              </a:rPr>
              <a:t>zufolge</a:t>
            </a:r>
            <a:r>
              <a:rPr lang="en-GB" dirty="0">
                <a:effectLst/>
                <a:ea typeface="Calibri" panose="020F0502020204030204" pitchFamily="34" charset="0"/>
              </a:rPr>
              <a:t> lag der </a:t>
            </a:r>
            <a:r>
              <a:rPr lang="en-GB" dirty="0" err="1">
                <a:effectLst/>
                <a:ea typeface="Calibri" panose="020F0502020204030204" pitchFamily="34" charset="0"/>
              </a:rPr>
              <a:t>Anteil</a:t>
            </a:r>
            <a:r>
              <a:rPr lang="en-GB" dirty="0">
                <a:effectLst/>
                <a:ea typeface="Calibri" panose="020F0502020204030204" pitchFamily="34" charset="0"/>
              </a:rPr>
              <a:t> der Frauen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bei</a:t>
            </a:r>
            <a:r>
              <a:rPr lang="en-GB" dirty="0">
                <a:effectLst/>
                <a:ea typeface="Calibri" panose="020F0502020204030204" pitchFamily="34" charset="0"/>
              </a:rPr>
              <a:t> 6,4 %.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Vergleich</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den </a:t>
            </a:r>
            <a:r>
              <a:rPr lang="en-GB" dirty="0" err="1">
                <a:effectLst/>
                <a:ea typeface="Calibri" panose="020F0502020204030204" pitchFamily="34" charset="0"/>
              </a:rPr>
              <a:t>übrigen</a:t>
            </a:r>
            <a:r>
              <a:rPr lang="en-GB" dirty="0">
                <a:effectLst/>
                <a:ea typeface="Calibri" panose="020F0502020204030204" pitchFamily="34" charset="0"/>
              </a:rPr>
              <a:t> EU-</a:t>
            </a:r>
            <a:r>
              <a:rPr lang="en-GB" dirty="0" err="1">
                <a:effectLst/>
                <a:ea typeface="Calibri" panose="020F0502020204030204" pitchFamily="34" charset="0"/>
              </a:rPr>
              <a:t>Ländern</a:t>
            </a:r>
            <a:r>
              <a:rPr lang="en-GB" dirty="0">
                <a:effectLst/>
                <a:ea typeface="Calibri" panose="020F0502020204030204" pitchFamily="34" charset="0"/>
              </a:rPr>
              <a:t> </a:t>
            </a:r>
            <a:r>
              <a:rPr lang="en-GB" dirty="0" err="1">
                <a:effectLst/>
                <a:ea typeface="Calibri" panose="020F0502020204030204" pitchFamily="34" charset="0"/>
              </a:rPr>
              <a:t>steht</a:t>
            </a:r>
            <a:r>
              <a:rPr lang="en-GB" dirty="0">
                <a:effectLst/>
                <a:ea typeface="Calibri" panose="020F0502020204030204" pitchFamily="34" charset="0"/>
              </a:rPr>
              <a:t> </a:t>
            </a:r>
            <a:r>
              <a:rPr lang="en-GB" dirty="0" err="1">
                <a:effectLst/>
                <a:ea typeface="Calibri" panose="020F0502020204030204" pitchFamily="34" charset="0"/>
              </a:rPr>
              <a:t>Polen</a:t>
            </a:r>
            <a:r>
              <a:rPr lang="en-GB" dirty="0">
                <a:effectLst/>
                <a:ea typeface="Calibri" panose="020F0502020204030204" pitchFamily="34" charset="0"/>
              </a:rPr>
              <a:t> an </a:t>
            </a:r>
            <a:r>
              <a:rPr lang="en-GB" dirty="0" err="1">
                <a:effectLst/>
                <a:ea typeface="Calibri" panose="020F0502020204030204" pitchFamily="34" charset="0"/>
              </a:rPr>
              <a:t>zweiter</a:t>
            </a:r>
            <a:r>
              <a:rPr lang="en-GB" dirty="0">
                <a:effectLst/>
                <a:ea typeface="Calibri" panose="020F0502020204030204" pitchFamily="34" charset="0"/>
              </a:rPr>
              <a:t> Stelle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höchsten</a:t>
            </a:r>
            <a:r>
              <a:rPr lang="en-GB" dirty="0">
                <a:effectLst/>
                <a:ea typeface="Calibri" panose="020F0502020204030204" pitchFamily="34" charset="0"/>
              </a:rPr>
              <a:t> </a:t>
            </a:r>
            <a:r>
              <a:rPr lang="en-GB" dirty="0" err="1">
                <a:effectLst/>
                <a:ea typeface="Calibri" panose="020F0502020204030204" pitchFamily="34" charset="0"/>
              </a:rPr>
              <a:t>Anteil</a:t>
            </a:r>
            <a:r>
              <a:rPr lang="en-GB" dirty="0">
                <a:effectLst/>
                <a:ea typeface="Calibri" panose="020F0502020204030204" pitchFamily="34" charset="0"/>
              </a:rPr>
              <a:t> von Frauen in </a:t>
            </a:r>
            <a:r>
              <a:rPr lang="en-GB" dirty="0" err="1">
                <a:effectLst/>
                <a:ea typeface="Calibri" panose="020F0502020204030204" pitchFamily="34" charset="0"/>
              </a:rPr>
              <a:t>Führungspositionen</a:t>
            </a:r>
            <a:r>
              <a:rPr lang="en-GB" dirty="0">
                <a:effectLst/>
                <a:ea typeface="Calibri" panose="020F0502020204030204" pitchFamily="34" charset="0"/>
              </a:rPr>
              <a:t>, der </a:t>
            </a:r>
            <a:r>
              <a:rPr lang="en-GB" dirty="0" err="1">
                <a:effectLst/>
                <a:ea typeface="Calibri" panose="020F0502020204030204" pitchFamily="34" charset="0"/>
              </a:rPr>
              <a:t>insgesamt</a:t>
            </a:r>
            <a:r>
              <a:rPr lang="en-GB" dirty="0">
                <a:effectLst/>
                <a:ea typeface="Calibri" panose="020F0502020204030204" pitchFamily="34" charset="0"/>
              </a:rPr>
              <a:t> 43 % </a:t>
            </a:r>
            <a:r>
              <a:rPr lang="en-GB" dirty="0" err="1">
                <a:effectLst/>
                <a:ea typeface="Calibri" panose="020F0502020204030204" pitchFamily="34" charset="0"/>
              </a:rPr>
              <a:t>beträgt</a:t>
            </a:r>
            <a:r>
              <a:rPr lang="en-GB" dirty="0">
                <a:effectLst/>
                <a:ea typeface="Calibri" panose="020F0502020204030204" pitchFamily="34" charset="0"/>
              </a:rPr>
              <a:t>.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Daten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auf die </a:t>
            </a:r>
            <a:r>
              <a:rPr lang="en-GB" dirty="0" err="1">
                <a:effectLst/>
                <a:ea typeface="Calibri" panose="020F0502020204030204" pitchFamily="34" charset="0"/>
              </a:rPr>
              <a:t>Tatsache</a:t>
            </a:r>
            <a:r>
              <a:rPr lang="en-GB" dirty="0">
                <a:effectLst/>
                <a:ea typeface="Calibri" panose="020F0502020204030204" pitchFamily="34" charset="0"/>
              </a:rPr>
              <a:t> </a:t>
            </a:r>
            <a:r>
              <a:rPr lang="en-GB" dirty="0" err="1">
                <a:effectLst/>
                <a:ea typeface="Calibri" panose="020F0502020204030204" pitchFamily="34" charset="0"/>
              </a:rPr>
              <a:t>zurückgeführt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Frauen in </a:t>
            </a:r>
            <a:r>
              <a:rPr lang="en-GB" dirty="0" err="1">
                <a:effectLst/>
                <a:ea typeface="Calibri" panose="020F0502020204030204" pitchFamily="34" charset="0"/>
              </a:rPr>
              <a:t>Polen</a:t>
            </a:r>
            <a:r>
              <a:rPr lang="en-GB" dirty="0">
                <a:effectLst/>
                <a:ea typeface="Calibri" panose="020F0502020204030204" pitchFamily="34" charset="0"/>
              </a:rPr>
              <a:t> </a:t>
            </a:r>
            <a:r>
              <a:rPr lang="en-GB" dirty="0" err="1">
                <a:effectLst/>
                <a:ea typeface="Calibri" panose="020F0502020204030204" pitchFamily="34" charset="0"/>
              </a:rPr>
              <a:t>tendenziell</a:t>
            </a:r>
            <a:r>
              <a:rPr lang="en-GB" dirty="0">
                <a:effectLst/>
                <a:ea typeface="Calibri" panose="020F0502020204030204" pitchFamily="34" charset="0"/>
              </a:rPr>
              <a:t>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höheren</a:t>
            </a:r>
            <a:r>
              <a:rPr lang="en-GB" dirty="0">
                <a:effectLst/>
                <a:ea typeface="Calibri" panose="020F0502020204030204" pitchFamily="34" charset="0"/>
              </a:rPr>
              <a:t> </a:t>
            </a:r>
            <a:r>
              <a:rPr lang="en-GB" dirty="0" err="1">
                <a:effectLst/>
                <a:ea typeface="Calibri" panose="020F0502020204030204" pitchFamily="34" charset="0"/>
              </a:rPr>
              <a:t>Bildungsgrad</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Männer</a:t>
            </a:r>
            <a:r>
              <a:rPr lang="en-GB" dirty="0">
                <a:effectLst/>
                <a:ea typeface="Calibri" panose="020F0502020204030204" pitchFamily="34" charset="0"/>
              </a:rPr>
              <a:t>: 45 % der Frauen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höhere</a:t>
            </a:r>
            <a:r>
              <a:rPr lang="en-GB" dirty="0">
                <a:effectLst/>
                <a:ea typeface="Calibri" panose="020F0502020204030204" pitchFamily="34" charset="0"/>
              </a:rPr>
              <a:t> </a:t>
            </a:r>
            <a:r>
              <a:rPr lang="en-GB" dirty="0" err="1">
                <a:effectLst/>
                <a:ea typeface="Calibri" panose="020F0502020204030204" pitchFamily="34" charset="0"/>
              </a:rPr>
              <a:t>Ausbildung</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27 % der </a:t>
            </a:r>
            <a:r>
              <a:rPr lang="en-GB" dirty="0" err="1">
                <a:effectLst/>
                <a:ea typeface="Calibri" panose="020F0502020204030204" pitchFamily="34" charset="0"/>
              </a:rPr>
              <a:t>Männer</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demselben</a:t>
            </a:r>
            <a:r>
              <a:rPr lang="en-GB" dirty="0">
                <a:effectLst/>
                <a:ea typeface="Calibri" panose="020F0502020204030204" pitchFamily="34" charset="0"/>
              </a:rPr>
              <a:t> </a:t>
            </a:r>
            <a:r>
              <a:rPr lang="en-GB" dirty="0" err="1">
                <a:effectLst/>
                <a:ea typeface="Calibri" panose="020F0502020204030204" pitchFamily="34" charset="0"/>
              </a:rPr>
              <a:t>Bildungsgrad</a:t>
            </a:r>
            <a:r>
              <a:rPr lang="en-GB" dirty="0">
                <a:effectLst/>
                <a:ea typeface="Calibri" panose="020F0502020204030204" pitchFamily="34" charset="0"/>
              </a:rPr>
              <a:t>. </a:t>
            </a:r>
            <a:r>
              <a:rPr lang="en-GB" baseline="30000" dirty="0">
                <a:effectLst/>
                <a:ea typeface="Calibri" panose="020F0502020204030204" pitchFamily="34" charset="0"/>
              </a:rPr>
              <a:t>10</a:t>
            </a:r>
            <a:endParaRPr lang="en-LB" baseline="30000" dirty="0">
              <a:effectLst/>
              <a:ea typeface="Calibri" panose="020F0502020204030204" pitchFamily="34" charset="0"/>
            </a:endParaRPr>
          </a:p>
          <a:p>
            <a:pPr algn="just">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GB" dirty="0" err="1">
                <a:effectLst/>
                <a:ea typeface="Calibri" panose="020F0502020204030204" pitchFamily="34" charset="0"/>
              </a:rPr>
              <a:t>Im</a:t>
            </a:r>
            <a:r>
              <a:rPr lang="en-GB" dirty="0">
                <a:effectLst/>
                <a:ea typeface="Calibri" panose="020F0502020204030204" pitchFamily="34" charset="0"/>
              </a:rPr>
              <a:t> Anschluss an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Daten</a:t>
            </a:r>
            <a:r>
              <a:rPr lang="en-GB" dirty="0">
                <a:effectLst/>
                <a:ea typeface="Calibri" panose="020F0502020204030204" pitchFamily="34" charset="0"/>
              </a:rPr>
              <a:t> </a:t>
            </a:r>
            <a:r>
              <a:rPr lang="en-GB" dirty="0" err="1">
                <a:effectLst/>
                <a:ea typeface="Calibri" panose="020F0502020204030204" pitchFamily="34" charset="0"/>
              </a:rPr>
              <a:t>veröffentlichte</a:t>
            </a:r>
            <a:r>
              <a:rPr lang="en-GB" dirty="0">
                <a:effectLst/>
                <a:ea typeface="Calibri" panose="020F0502020204030204" pitchFamily="34" charset="0"/>
              </a:rPr>
              <a:t> die </a:t>
            </a:r>
            <a:r>
              <a:rPr lang="en-GB" dirty="0" err="1">
                <a:effectLst/>
                <a:ea typeface="Calibri" panose="020F0502020204030204" pitchFamily="34" charset="0"/>
              </a:rPr>
              <a:t>polnische</a:t>
            </a:r>
            <a:r>
              <a:rPr lang="en-GB" dirty="0">
                <a:effectLst/>
                <a:ea typeface="Calibri" panose="020F0502020204030204" pitchFamily="34" charset="0"/>
              </a:rPr>
              <a:t> </a:t>
            </a:r>
            <a:r>
              <a:rPr lang="en-GB" dirty="0" err="1">
                <a:effectLst/>
                <a:ea typeface="Calibri" panose="020F0502020204030204" pitchFamily="34" charset="0"/>
              </a:rPr>
              <a:t>Finanzzeitung</a:t>
            </a:r>
            <a:r>
              <a:rPr lang="en-GB" dirty="0">
                <a:effectLst/>
                <a:ea typeface="Calibri" panose="020F0502020204030204" pitchFamily="34" charset="0"/>
              </a:rPr>
              <a:t> Gazeta </a:t>
            </a:r>
            <a:r>
              <a:rPr lang="en-GB" dirty="0" err="1">
                <a:effectLst/>
                <a:ea typeface="Calibri" panose="020F0502020204030204" pitchFamily="34" charset="0"/>
              </a:rPr>
              <a:t>Finansowa</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Oktober</a:t>
            </a:r>
            <a:r>
              <a:rPr lang="en-GB" dirty="0">
                <a:effectLst/>
                <a:ea typeface="Calibri" panose="020F0502020204030204" pitchFamily="34" charset="0"/>
              </a:rPr>
              <a:t> 2021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Bericht</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Titel</a:t>
            </a:r>
            <a:r>
              <a:rPr lang="en-GB" dirty="0">
                <a:effectLst/>
                <a:ea typeface="Calibri" panose="020F0502020204030204" pitchFamily="34" charset="0"/>
              </a:rPr>
              <a:t> </a:t>
            </a:r>
            <a:r>
              <a:rPr lang="en-GB" dirty="0">
                <a:solidFill>
                  <a:schemeClr val="bg1"/>
                </a:solidFill>
                <a:effectLst/>
                <a:ea typeface="Calibri" panose="020F0502020204030204" pitchFamily="34" charset="0"/>
              </a:rPr>
              <a:t>"</a:t>
            </a:r>
            <a:r>
              <a:rPr lang="en-GB" b="1" i="1" dirty="0" err="1">
                <a:solidFill>
                  <a:schemeClr val="bg1"/>
                </a:solidFill>
                <a:effectLst/>
                <a:ea typeface="Calibri" panose="020F0502020204030204" pitchFamily="34" charset="0"/>
              </a:rPr>
              <a:t>Perle</a:t>
            </a:r>
            <a:r>
              <a:rPr lang="en-GB" b="1" i="1" dirty="0">
                <a:solidFill>
                  <a:schemeClr val="bg1"/>
                </a:solidFill>
                <a:effectLst/>
                <a:ea typeface="Calibri" panose="020F0502020204030204" pitchFamily="34" charset="0"/>
              </a:rPr>
              <a:t> der </a:t>
            </a:r>
            <a:r>
              <a:rPr lang="en-GB" b="1" i="1" dirty="0" err="1">
                <a:solidFill>
                  <a:schemeClr val="bg1"/>
                </a:solidFill>
                <a:effectLst/>
                <a:ea typeface="Calibri" panose="020F0502020204030204" pitchFamily="34" charset="0"/>
              </a:rPr>
              <a:t>polnischen</a:t>
            </a:r>
            <a:r>
              <a:rPr lang="en-GB" b="1" i="1" dirty="0">
                <a:solidFill>
                  <a:schemeClr val="bg1"/>
                </a:solidFill>
                <a:effectLst/>
                <a:ea typeface="Calibri" panose="020F0502020204030204" pitchFamily="34" charset="0"/>
              </a:rPr>
              <a:t> </a:t>
            </a:r>
            <a:r>
              <a:rPr lang="en-GB" b="1" i="1" dirty="0" err="1">
                <a:solidFill>
                  <a:schemeClr val="bg1"/>
                </a:solidFill>
                <a:effectLst/>
                <a:ea typeface="Calibri" panose="020F0502020204030204" pitchFamily="34" charset="0"/>
              </a:rPr>
              <a:t>Wirtschaft</a:t>
            </a:r>
            <a:r>
              <a:rPr lang="en-GB" dirty="0">
                <a:solidFill>
                  <a:schemeClr val="bg1"/>
                </a:solidFill>
                <a:effectLst/>
                <a:ea typeface="Calibri" panose="020F0502020204030204" pitchFamily="34" charset="0"/>
              </a:rPr>
              <a:t>"</a:t>
            </a:r>
            <a:r>
              <a:rPr lang="en-GB" dirty="0">
                <a:effectLst/>
                <a:ea typeface="Calibri" panose="020F0502020204030204" pitchFamily="34" charset="0"/>
              </a:rPr>
              <a:t>, in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Vergleich</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früheren</a:t>
            </a:r>
            <a:r>
              <a:rPr lang="en-GB" dirty="0">
                <a:effectLst/>
                <a:ea typeface="Calibri" panose="020F0502020204030204" pitchFamily="34" charset="0"/>
              </a:rPr>
              <a:t> </a:t>
            </a:r>
            <a:r>
              <a:rPr lang="en-GB" dirty="0" err="1">
                <a:effectLst/>
                <a:ea typeface="Calibri" panose="020F0502020204030204" pitchFamily="34" charset="0"/>
              </a:rPr>
              <a:t>Ausgaben</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Frauen in </a:t>
            </a:r>
            <a:r>
              <a:rPr lang="en-GB" dirty="0" err="1">
                <a:effectLst/>
                <a:ea typeface="Calibri" panose="020F0502020204030204" pitchFamily="34" charset="0"/>
              </a:rPr>
              <a:t>Führungspositionen</a:t>
            </a:r>
            <a:r>
              <a:rPr lang="en-GB" dirty="0">
                <a:effectLst/>
                <a:ea typeface="Calibri" panose="020F0502020204030204" pitchFamily="34" charset="0"/>
              </a:rPr>
              <a:t> in "</a:t>
            </a:r>
            <a:r>
              <a:rPr lang="en-GB" dirty="0" err="1">
                <a:effectLst/>
                <a:ea typeface="Calibri" panose="020F0502020204030204" pitchFamily="34" charset="0"/>
              </a:rPr>
              <a:t>maskulinisierten</a:t>
            </a:r>
            <a:r>
              <a:rPr lang="en-GB" dirty="0">
                <a:effectLst/>
                <a:ea typeface="Calibri" panose="020F0502020204030204" pitchFamily="34" charset="0"/>
              </a:rPr>
              <a:t>" </a:t>
            </a:r>
            <a:r>
              <a:rPr lang="en-GB" dirty="0" err="1">
                <a:effectLst/>
                <a:ea typeface="Calibri" panose="020F0502020204030204" pitchFamily="34" charset="0"/>
              </a:rPr>
              <a:t>Sektoren</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sehen</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a:t>
            </a:r>
            <a:r>
              <a:rPr lang="en-GB" baseline="30000" dirty="0">
                <a:effectLst/>
                <a:ea typeface="Calibri" panose="020F0502020204030204" pitchFamily="34" charset="0"/>
              </a:rPr>
              <a:t>11</a:t>
            </a:r>
          </a:p>
          <a:p>
            <a:pPr algn="just">
              <a:tabLst>
                <a:tab pos="450215" algn="l"/>
              </a:tabLst>
            </a:pPr>
            <a:endParaRPr lang="en-GB" baseline="30000" dirty="0">
              <a:ea typeface="Calibri" panose="020F0502020204030204" pitchFamily="34" charset="0"/>
            </a:endParaRPr>
          </a:p>
          <a:p>
            <a:pPr algn="just">
              <a:tabLst>
                <a:tab pos="450215" algn="l"/>
              </a:tabLst>
            </a:pPr>
            <a:endParaRPr lang="en-GB" baseline="30000" dirty="0">
              <a:effectLst/>
              <a:ea typeface="Calibri" panose="020F0502020204030204" pitchFamily="34" charset="0"/>
            </a:endParaRPr>
          </a:p>
          <a:p>
            <a:pPr algn="just">
              <a:tabLst>
                <a:tab pos="450215" algn="l"/>
              </a:tabLst>
            </a:pPr>
            <a:endParaRPr lang="en-GB" baseline="30000" dirty="0">
              <a:ea typeface="Calibri" panose="020F0502020204030204" pitchFamily="34" charset="0"/>
            </a:endParaRPr>
          </a:p>
          <a:p>
            <a:pPr algn="l"/>
            <a:r>
              <a:rPr lang="en-IE" sz="2200" b="1" dirty="0">
                <a:solidFill>
                  <a:schemeClr val="bg1"/>
                </a:solidFill>
                <a:cs typeface="Poppins SemiBold" pitchFamily="2" charset="77"/>
              </a:rPr>
              <a:t>1.3.2 </a:t>
            </a:r>
            <a:r>
              <a:rPr lang="en-IE" sz="2200" b="1" dirty="0" err="1">
                <a:solidFill>
                  <a:schemeClr val="bg1"/>
                </a:solidFill>
                <a:cs typeface="Poppins SemiBold" pitchFamily="2" charset="77"/>
              </a:rPr>
              <a:t>Irland</a:t>
            </a:r>
            <a:endParaRPr lang="en-LB" sz="2200" b="1" dirty="0">
              <a:solidFill>
                <a:schemeClr val="bg1"/>
              </a:solidFill>
              <a:cs typeface="Poppins SemiBold" pitchFamily="2" charset="77"/>
            </a:endParaRPr>
          </a:p>
          <a:p>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Die 2018 von Accuracy Marketing Research </a:t>
            </a:r>
            <a:r>
              <a:rPr lang="en-IE" dirty="0" err="1">
                <a:solidFill>
                  <a:schemeClr val="tx1"/>
                </a:solidFill>
                <a:effectLst/>
                <a:ea typeface="Calibri" panose="020F0502020204030204" pitchFamily="34" charset="0"/>
              </a:rPr>
              <a:t>durchgeführte</a:t>
            </a:r>
            <a:r>
              <a:rPr lang="en-IE" i="1" dirty="0">
                <a:solidFill>
                  <a:schemeClr val="bg1"/>
                </a:solidFill>
                <a:effectLst/>
                <a:ea typeface="Calibri" panose="020F0502020204030204" pitchFamily="34" charset="0"/>
              </a:rPr>
              <a:t> </a:t>
            </a:r>
            <a:r>
              <a:rPr lang="en-IE" dirty="0" err="1">
                <a:effectLst/>
                <a:ea typeface="Calibri" panose="020F0502020204030204" pitchFamily="34" charset="0"/>
              </a:rPr>
              <a:t>Studie</a:t>
            </a:r>
            <a:r>
              <a:rPr lang="en-IE" dirty="0">
                <a:effectLst/>
                <a:ea typeface="Calibri" panose="020F0502020204030204" pitchFamily="34" charset="0"/>
              </a:rPr>
              <a:t> </a:t>
            </a:r>
            <a:r>
              <a:rPr lang="en-IE" i="1" dirty="0">
                <a:solidFill>
                  <a:schemeClr val="bg1"/>
                </a:solidFill>
                <a:effectLst/>
                <a:ea typeface="Calibri" panose="020F0502020204030204" pitchFamily="34" charset="0"/>
              </a:rPr>
              <a:t>"</a:t>
            </a:r>
            <a:r>
              <a:rPr lang="en-IE" b="1" i="1" dirty="0">
                <a:solidFill>
                  <a:schemeClr val="bg1"/>
                </a:solidFill>
                <a:effectLst/>
                <a:ea typeface="Calibri" panose="020F0502020204030204" pitchFamily="34" charset="0"/>
              </a:rPr>
              <a:t>Women in the Construction Industry" (Frauen in der </a:t>
            </a:r>
            <a:r>
              <a:rPr lang="en-IE" b="1" i="1" dirty="0" err="1">
                <a:solidFill>
                  <a:schemeClr val="bg1"/>
                </a:solidFill>
                <a:effectLst/>
                <a:ea typeface="Calibri" panose="020F0502020204030204" pitchFamily="34" charset="0"/>
              </a:rPr>
              <a:t>Bauindustrie</a:t>
            </a:r>
            <a:r>
              <a:rPr lang="en-IE" b="1" i="1" dirty="0">
                <a:solidFill>
                  <a:schemeClr val="bg1"/>
                </a:solidFill>
                <a:effectLst/>
                <a:ea typeface="Calibri" panose="020F0502020204030204" pitchFamily="34" charset="0"/>
              </a:rPr>
              <a:t>) </a:t>
            </a:r>
            <a:r>
              <a:rPr lang="en-IE" dirty="0" err="1">
                <a:effectLst/>
                <a:ea typeface="Calibri" panose="020F0502020204030204" pitchFamily="34" charset="0"/>
              </a:rPr>
              <a:t>befasst</a:t>
            </a:r>
            <a:r>
              <a:rPr lang="en-IE" dirty="0">
                <a:effectLst/>
                <a:ea typeface="Calibri" panose="020F0502020204030204" pitchFamily="34" charset="0"/>
              </a:rPr>
              <a:t> </a:t>
            </a:r>
            <a:r>
              <a:rPr lang="en-IE" dirty="0" err="1">
                <a:effectLst/>
                <a:ea typeface="Calibri" panose="020F0502020204030204" pitchFamily="34" charset="0"/>
              </a:rPr>
              <a:t>sich</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der </a:t>
            </a:r>
            <a:r>
              <a:rPr lang="en-IE" dirty="0" err="1">
                <a:effectLst/>
                <a:ea typeface="Calibri" panose="020F0502020204030204" pitchFamily="34" charset="0"/>
              </a:rPr>
              <a:t>Notwendigkeit</a:t>
            </a:r>
            <a:r>
              <a:rPr lang="en-IE" dirty="0">
                <a:effectLst/>
                <a:ea typeface="Calibri" panose="020F0502020204030204" pitchFamily="34" charset="0"/>
              </a:rPr>
              <a:t>, </a:t>
            </a:r>
            <a:r>
              <a:rPr lang="en-IE" dirty="0" err="1">
                <a:effectLst/>
                <a:ea typeface="Calibri" panose="020F0502020204030204" pitchFamily="34" charset="0"/>
              </a:rPr>
              <a:t>mehr</a:t>
            </a:r>
            <a:r>
              <a:rPr lang="en-IE" dirty="0">
                <a:effectLst/>
                <a:ea typeface="Calibri" panose="020F0502020204030204" pitchFamily="34" charset="0"/>
              </a:rPr>
              <a:t> Frauen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beschäftigen</a:t>
            </a:r>
            <a:r>
              <a:rPr lang="en-IE" dirty="0">
                <a:effectLst/>
                <a:ea typeface="Calibri" panose="020F0502020204030204" pitchFamily="34" charset="0"/>
              </a:rPr>
              <a:t>, um </a:t>
            </a:r>
            <a:r>
              <a:rPr lang="en-IE" dirty="0" err="1">
                <a:effectLst/>
                <a:ea typeface="Calibri" panose="020F0502020204030204" pitchFamily="34" charset="0"/>
              </a:rPr>
              <a:t>einen</a:t>
            </a:r>
            <a:r>
              <a:rPr lang="en-IE" dirty="0">
                <a:effectLst/>
                <a:ea typeface="Calibri" panose="020F0502020204030204" pitchFamily="34" charset="0"/>
              </a:rPr>
              <a:t> </a:t>
            </a:r>
            <a:r>
              <a:rPr lang="en-IE" dirty="0" err="1">
                <a:effectLst/>
                <a:ea typeface="Calibri" panose="020F0502020204030204" pitchFamily="34" charset="0"/>
              </a:rPr>
              <a:t>nachhaltigen</a:t>
            </a:r>
            <a:r>
              <a:rPr lang="en-IE" dirty="0">
                <a:effectLst/>
                <a:ea typeface="Calibri" panose="020F0502020204030204" pitchFamily="34" charset="0"/>
              </a:rPr>
              <a:t> und </a:t>
            </a:r>
            <a:r>
              <a:rPr lang="en-IE" dirty="0" err="1">
                <a:effectLst/>
                <a:ea typeface="Calibri" panose="020F0502020204030204" pitchFamily="34" charset="0"/>
              </a:rPr>
              <a:t>wettbewerbsfähigen</a:t>
            </a:r>
            <a:r>
              <a:rPr lang="en-IE" dirty="0">
                <a:effectLst/>
                <a:ea typeface="Calibri" panose="020F0502020204030204" pitchFamily="34" charset="0"/>
              </a:rPr>
              <a:t> </a:t>
            </a:r>
            <a:r>
              <a:rPr lang="en-IE" dirty="0" err="1">
                <a:effectLst/>
                <a:ea typeface="Calibri" panose="020F0502020204030204" pitchFamily="34" charset="0"/>
              </a:rPr>
              <a:t>Bausektor</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schaffen</a:t>
            </a:r>
            <a:r>
              <a:rPr lang="en-IE" dirty="0">
                <a:effectLst/>
                <a:ea typeface="Calibri" panose="020F0502020204030204" pitchFamily="34" charset="0"/>
              </a:rPr>
              <a:t>. </a:t>
            </a:r>
            <a:r>
              <a:rPr lang="en-IE" baseline="30000" dirty="0">
                <a:effectLst/>
                <a:ea typeface="Calibri" panose="020F0502020204030204" pitchFamily="34" charset="0"/>
              </a:rPr>
              <a:t>12</a:t>
            </a:r>
            <a:endParaRPr lang="en-LB" baseline="30000" dirty="0">
              <a:effectLst/>
              <a:ea typeface="Calibri" panose="020F0502020204030204" pitchFamily="34" charset="0"/>
            </a:endParaRPr>
          </a:p>
          <a:p>
            <a:pPr algn="just"/>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Die Construction Industry Federation (CIF) hat </a:t>
            </a:r>
            <a:r>
              <a:rPr lang="en-IE" dirty="0" err="1">
                <a:effectLst/>
                <a:ea typeface="Calibri" panose="020F0502020204030204" pitchFamily="34" charset="0"/>
              </a:rPr>
              <a:t>festgestellt</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Durchschnitt</a:t>
            </a:r>
            <a:r>
              <a:rPr lang="en-IE" dirty="0">
                <a:effectLst/>
                <a:ea typeface="Calibri" panose="020F0502020204030204" pitchFamily="34" charset="0"/>
              </a:rPr>
              <a:t> </a:t>
            </a:r>
            <a:r>
              <a:rPr lang="en-IE" dirty="0" err="1">
                <a:effectLst/>
                <a:ea typeface="Calibri" panose="020F0502020204030204" pitchFamily="34" charset="0"/>
              </a:rPr>
              <a:t>nur</a:t>
            </a:r>
            <a:r>
              <a:rPr lang="en-IE" dirty="0">
                <a:effectLst/>
                <a:ea typeface="Calibri" panose="020F0502020204030204" pitchFamily="34" charset="0"/>
              </a:rPr>
              <a:t> </a:t>
            </a:r>
            <a:r>
              <a:rPr lang="en-IE" dirty="0" err="1">
                <a:effectLst/>
                <a:ea typeface="Calibri" panose="020F0502020204030204" pitchFamily="34" charset="0"/>
              </a:rPr>
              <a:t>etwa</a:t>
            </a:r>
            <a:r>
              <a:rPr lang="en-IE" dirty="0">
                <a:effectLst/>
                <a:ea typeface="Calibri" panose="020F0502020204030204" pitchFamily="34" charset="0"/>
              </a:rPr>
              <a:t> 1 von 10 </a:t>
            </a:r>
            <a:r>
              <a:rPr lang="en-IE" dirty="0" err="1">
                <a:effectLst/>
                <a:ea typeface="Calibri" panose="020F0502020204030204" pitchFamily="34" charset="0"/>
              </a:rPr>
              <a:t>BauarbeiterInnen</a:t>
            </a:r>
            <a:r>
              <a:rPr lang="en-IE" dirty="0">
                <a:effectLst/>
                <a:ea typeface="Calibri" panose="020F0502020204030204" pitchFamily="34" charset="0"/>
              </a:rPr>
              <a:t> </a:t>
            </a:r>
            <a:r>
              <a:rPr lang="en-IE" dirty="0" err="1">
                <a:effectLst/>
                <a:ea typeface="Calibri" panose="020F0502020204030204" pitchFamily="34" charset="0"/>
              </a:rPr>
              <a:t>weiblich</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Die </a:t>
            </a:r>
            <a:r>
              <a:rPr lang="en-IE" dirty="0" err="1">
                <a:effectLst/>
                <a:ea typeface="Calibri" panose="020F0502020204030204" pitchFamily="34" charset="0"/>
              </a:rPr>
              <a:t>Umfrage</a:t>
            </a:r>
            <a:r>
              <a:rPr lang="en-IE" dirty="0">
                <a:effectLst/>
                <a:ea typeface="Calibri" panose="020F0502020204030204" pitchFamily="34" charset="0"/>
              </a:rPr>
              <a:t> </a:t>
            </a:r>
            <a:r>
              <a:rPr lang="en-IE" dirty="0" err="1">
                <a:effectLst/>
                <a:ea typeface="Calibri" panose="020F0502020204030204" pitchFamily="34" charset="0"/>
              </a:rPr>
              <a:t>ergab</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auf </a:t>
            </a:r>
            <a:r>
              <a:rPr lang="en-IE" dirty="0" err="1">
                <a:effectLst/>
                <a:ea typeface="Calibri" panose="020F0502020204030204" pitchFamily="34" charset="0"/>
              </a:rPr>
              <a:t>Baustellen</a:t>
            </a:r>
            <a:r>
              <a:rPr lang="en-IE" dirty="0">
                <a:effectLst/>
                <a:ea typeface="Calibri" panose="020F0502020204030204" pitchFamily="34" charset="0"/>
              </a:rPr>
              <a:t> 99 % der </a:t>
            </a:r>
            <a:r>
              <a:rPr lang="en-IE" dirty="0" err="1">
                <a:effectLst/>
                <a:ea typeface="Calibri" panose="020F0502020204030204" pitchFamily="34" charset="0"/>
              </a:rPr>
              <a:t>ArbeiterInnen</a:t>
            </a:r>
            <a:r>
              <a:rPr lang="en-IE" dirty="0">
                <a:effectLst/>
                <a:ea typeface="Calibri" panose="020F0502020204030204" pitchFamily="34" charset="0"/>
              </a:rPr>
              <a:t> </a:t>
            </a:r>
            <a:r>
              <a:rPr lang="en-IE" dirty="0" err="1">
                <a:effectLst/>
                <a:ea typeface="Calibri" panose="020F0502020204030204" pitchFamily="34" charset="0"/>
              </a:rPr>
              <a:t>männlich</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während</a:t>
            </a:r>
            <a:r>
              <a:rPr lang="en-IE" dirty="0">
                <a:effectLst/>
                <a:ea typeface="Calibri" panose="020F0502020204030204" pitchFamily="34" charset="0"/>
              </a:rPr>
              <a:t> </a:t>
            </a:r>
            <a:r>
              <a:rPr lang="en-IE" dirty="0" err="1">
                <a:effectLst/>
                <a:ea typeface="Calibri" panose="020F0502020204030204" pitchFamily="34" charset="0"/>
              </a:rPr>
              <a:t>außerhalb</a:t>
            </a:r>
            <a:r>
              <a:rPr lang="en-IE" dirty="0">
                <a:effectLst/>
                <a:ea typeface="Calibri" panose="020F0502020204030204" pitchFamily="34" charset="0"/>
              </a:rPr>
              <a:t> der </a:t>
            </a:r>
            <a:r>
              <a:rPr lang="en-IE" dirty="0" err="1">
                <a:effectLst/>
                <a:ea typeface="Calibri" panose="020F0502020204030204" pitchFamily="34" charset="0"/>
              </a:rPr>
              <a:t>Baustelle</a:t>
            </a:r>
            <a:r>
              <a:rPr lang="en-IE" dirty="0">
                <a:effectLst/>
                <a:ea typeface="Calibri" panose="020F0502020204030204" pitchFamily="34" charset="0"/>
              </a:rPr>
              <a:t> 54 % </a:t>
            </a:r>
            <a:r>
              <a:rPr lang="en-IE" dirty="0" err="1">
                <a:effectLst/>
                <a:ea typeface="Calibri" panose="020F0502020204030204" pitchFamily="34" charset="0"/>
              </a:rPr>
              <a:t>männlich</a:t>
            </a:r>
            <a:r>
              <a:rPr lang="en-IE" dirty="0">
                <a:effectLst/>
                <a:ea typeface="Calibri" panose="020F0502020204030204" pitchFamily="34" charset="0"/>
              </a:rPr>
              <a:t> und 46 % </a:t>
            </a:r>
            <a:r>
              <a:rPr lang="en-IE" dirty="0" err="1">
                <a:effectLst/>
                <a:ea typeface="Calibri" panose="020F0502020204030204" pitchFamily="34" charset="0"/>
              </a:rPr>
              <a:t>weiblich</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Von den Frauen, die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a:t>
            </a:r>
            <a:r>
              <a:rPr lang="en-IE" dirty="0" err="1">
                <a:effectLst/>
                <a:ea typeface="Calibri" panose="020F0502020204030204" pitchFamily="34" charset="0"/>
              </a:rPr>
              <a:t>tätig</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arbeiten</a:t>
            </a:r>
            <a:r>
              <a:rPr lang="en-IE" dirty="0">
                <a:effectLst/>
                <a:ea typeface="Calibri" panose="020F0502020204030204" pitchFamily="34" charset="0"/>
              </a:rPr>
              <a:t> die </a:t>
            </a:r>
            <a:r>
              <a:rPr lang="en-IE" dirty="0" err="1">
                <a:effectLst/>
                <a:ea typeface="Calibri" panose="020F0502020204030204" pitchFamily="34" charset="0"/>
              </a:rPr>
              <a:t>meisten</a:t>
            </a:r>
            <a:r>
              <a:rPr lang="en-IE" dirty="0">
                <a:effectLst/>
                <a:ea typeface="Calibri" panose="020F0502020204030204" pitchFamily="34" charset="0"/>
              </a:rPr>
              <a:t> in den </a:t>
            </a:r>
            <a:r>
              <a:rPr lang="en-IE" dirty="0" err="1">
                <a:effectLst/>
                <a:ea typeface="Calibri" panose="020F0502020204030204" pitchFamily="34" charset="0"/>
              </a:rPr>
              <a:t>Bereichen</a:t>
            </a:r>
            <a:r>
              <a:rPr lang="en-IE" dirty="0">
                <a:effectLst/>
                <a:ea typeface="Calibri" panose="020F0502020204030204" pitchFamily="34" charset="0"/>
              </a:rPr>
              <a:t> </a:t>
            </a:r>
            <a:r>
              <a:rPr lang="en-IE" dirty="0" err="1">
                <a:effectLst/>
                <a:ea typeface="Calibri" panose="020F0502020204030204" pitchFamily="34" charset="0"/>
              </a:rPr>
              <a:t>Verwaltung</a:t>
            </a:r>
            <a:r>
              <a:rPr lang="en-IE" dirty="0">
                <a:effectLst/>
                <a:ea typeface="Calibri" panose="020F0502020204030204" pitchFamily="34" charset="0"/>
              </a:rPr>
              <a:t>, </a:t>
            </a:r>
            <a:r>
              <a:rPr lang="en-IE" dirty="0" err="1">
                <a:effectLst/>
                <a:ea typeface="Calibri" panose="020F0502020204030204" pitchFamily="34" charset="0"/>
              </a:rPr>
              <a:t>Finanzen</a:t>
            </a:r>
            <a:r>
              <a:rPr lang="en-IE" dirty="0">
                <a:effectLst/>
                <a:ea typeface="Calibri" panose="020F0502020204030204" pitchFamily="34" charset="0"/>
              </a:rPr>
              <a:t>, Personal und Marketing.</a:t>
            </a:r>
            <a:endParaRPr lang="en-LB" dirty="0">
              <a:effectLst/>
              <a:ea typeface="Calibri" panose="020F0502020204030204" pitchFamily="34" charset="0"/>
            </a:endParaRPr>
          </a:p>
          <a:p>
            <a:pPr algn="just"/>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Wie die </a:t>
            </a:r>
            <a:r>
              <a:rPr lang="en-IE" dirty="0" err="1">
                <a:effectLst/>
                <a:ea typeface="Calibri" panose="020F0502020204030204" pitchFamily="34" charset="0"/>
              </a:rPr>
              <a:t>Untersuchungen</a:t>
            </a:r>
            <a:r>
              <a:rPr lang="en-IE" dirty="0">
                <a:effectLst/>
                <a:ea typeface="Calibri" panose="020F0502020204030204" pitchFamily="34" charset="0"/>
              </a:rPr>
              <a:t> des CIF </a:t>
            </a:r>
            <a:r>
              <a:rPr lang="en-IE" dirty="0" err="1">
                <a:effectLst/>
                <a:ea typeface="Calibri" panose="020F0502020204030204" pitchFamily="34" charset="0"/>
              </a:rPr>
              <a:t>gezeigt</a:t>
            </a:r>
            <a:r>
              <a:rPr lang="en-IE" dirty="0">
                <a:effectLst/>
                <a:ea typeface="Calibri" panose="020F0502020204030204" pitchFamily="34" charset="0"/>
              </a:rPr>
              <a:t> </a:t>
            </a:r>
            <a:r>
              <a:rPr lang="en-IE" dirty="0" err="1">
                <a:effectLst/>
                <a:ea typeface="Calibri" panose="020F0502020204030204" pitchFamily="34" charset="0"/>
              </a:rPr>
              <a:t>haben</a:t>
            </a:r>
            <a:r>
              <a:rPr lang="en-IE" dirty="0">
                <a:effectLst/>
                <a:ea typeface="Calibri" panose="020F0502020204030204" pitchFamily="34" charset="0"/>
              </a:rPr>
              <a:t>, </a:t>
            </a:r>
            <a:r>
              <a:rPr lang="en-IE" dirty="0" err="1">
                <a:effectLst/>
                <a:ea typeface="Calibri" panose="020F0502020204030204" pitchFamily="34" charset="0"/>
              </a:rPr>
              <a:t>spielt</a:t>
            </a:r>
            <a:r>
              <a:rPr lang="en-IE" dirty="0">
                <a:effectLst/>
                <a:ea typeface="Calibri" panose="020F0502020204030204" pitchFamily="34" charset="0"/>
              </a:rPr>
              <a:t> die </a:t>
            </a:r>
            <a:r>
              <a:rPr lang="en-IE" dirty="0" err="1">
                <a:effectLst/>
                <a:ea typeface="Calibri" panose="020F0502020204030204" pitchFamily="34" charset="0"/>
              </a:rPr>
              <a:t>Beseitigung</a:t>
            </a:r>
            <a:r>
              <a:rPr lang="en-IE" dirty="0">
                <a:effectLst/>
                <a:ea typeface="Calibri" panose="020F0502020204030204" pitchFamily="34" charset="0"/>
              </a:rPr>
              <a:t> des </a:t>
            </a:r>
            <a:r>
              <a:rPr lang="en-IE" dirty="0" err="1">
                <a:effectLst/>
                <a:ea typeface="Calibri" panose="020F0502020204030204" pitchFamily="34" charset="0"/>
              </a:rPr>
              <a:t>Ungleichgewichts</a:t>
            </a:r>
            <a:r>
              <a:rPr lang="en-IE" dirty="0">
                <a:effectLst/>
                <a:ea typeface="Calibri" panose="020F0502020204030204" pitchFamily="34" charset="0"/>
              </a:rPr>
              <a:t> </a:t>
            </a:r>
            <a:r>
              <a:rPr lang="en-IE" dirty="0" err="1">
                <a:effectLst/>
                <a:ea typeface="Calibri" panose="020F0502020204030204" pitchFamily="34" charset="0"/>
              </a:rPr>
              <a:t>zwischen</a:t>
            </a:r>
            <a:r>
              <a:rPr lang="en-IE" dirty="0">
                <a:effectLst/>
                <a:ea typeface="Calibri" panose="020F0502020204030204" pitchFamily="34" charset="0"/>
              </a:rPr>
              <a:t> den </a:t>
            </a:r>
            <a:r>
              <a:rPr lang="en-IE" dirty="0" err="1">
                <a:effectLst/>
                <a:ea typeface="Calibri" panose="020F0502020204030204" pitchFamily="34" charset="0"/>
              </a:rPr>
              <a:t>Geschlechtern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a:t>
            </a:r>
            <a:r>
              <a:rPr lang="en-IE" dirty="0">
                <a:effectLst/>
                <a:ea typeface="Calibri" panose="020F0502020204030204" pitchFamily="34" charset="0"/>
              </a:rPr>
              <a:t> </a:t>
            </a:r>
            <a:r>
              <a:rPr lang="en-IE" dirty="0" err="1">
                <a:effectLst/>
                <a:ea typeface="Calibri" panose="020F0502020204030204" pitchFamily="34" charset="0"/>
              </a:rPr>
              <a:t>eine</a:t>
            </a:r>
            <a:r>
              <a:rPr lang="en-IE" dirty="0">
                <a:effectLst/>
                <a:ea typeface="Calibri" panose="020F0502020204030204" pitchFamily="34" charset="0"/>
              </a:rPr>
              <a:t> </a:t>
            </a:r>
            <a:r>
              <a:rPr lang="en-IE" dirty="0" err="1">
                <a:effectLst/>
                <a:ea typeface="Calibri" panose="020F0502020204030204" pitchFamily="34" charset="0"/>
              </a:rPr>
              <a:t>wichtige</a:t>
            </a:r>
            <a:r>
              <a:rPr lang="en-IE" dirty="0">
                <a:effectLst/>
                <a:ea typeface="Calibri" panose="020F0502020204030204" pitchFamily="34" charset="0"/>
              </a:rPr>
              <a:t> Rolle </a:t>
            </a:r>
            <a:r>
              <a:rPr lang="en-IE" dirty="0" err="1">
                <a:effectLst/>
                <a:ea typeface="Calibri" panose="020F0502020204030204" pitchFamily="34" charset="0"/>
              </a:rPr>
              <a:t>bei</a:t>
            </a:r>
            <a:r>
              <a:rPr lang="en-IE" dirty="0">
                <a:effectLst/>
                <a:ea typeface="Calibri" panose="020F0502020204030204" pitchFamily="34" charset="0"/>
              </a:rPr>
              <a:t> der </a:t>
            </a:r>
            <a:r>
              <a:rPr lang="en-IE" dirty="0" err="1">
                <a:effectLst/>
                <a:ea typeface="Calibri" panose="020F0502020204030204" pitchFamily="34" charset="0"/>
              </a:rPr>
              <a:t>Behebung</a:t>
            </a:r>
            <a:r>
              <a:rPr lang="en-IE" dirty="0">
                <a:effectLst/>
                <a:ea typeface="Calibri" panose="020F0502020204030204" pitchFamily="34" charset="0"/>
              </a:rPr>
              <a:t> des </a:t>
            </a:r>
            <a:r>
              <a:rPr lang="en-IE" dirty="0" err="1">
                <a:effectLst/>
                <a:ea typeface="Calibri" panose="020F0502020204030204" pitchFamily="34" charset="0"/>
              </a:rPr>
              <a:t>potenziellen</a:t>
            </a:r>
            <a:r>
              <a:rPr lang="en-IE" dirty="0">
                <a:effectLst/>
                <a:ea typeface="Calibri" panose="020F0502020204030204" pitchFamily="34" charset="0"/>
              </a:rPr>
              <a:t> </a:t>
            </a:r>
            <a:r>
              <a:rPr lang="en-IE" dirty="0" err="1">
                <a:effectLst/>
                <a:ea typeface="Calibri" panose="020F0502020204030204" pitchFamily="34" charset="0"/>
              </a:rPr>
              <a:t>Fachkräftemangels</a:t>
            </a:r>
            <a:r>
              <a:rPr lang="en-IE" dirty="0">
                <a:effectLst/>
                <a:ea typeface="Calibri" panose="020F0502020204030204" pitchFamily="34" charset="0"/>
              </a:rPr>
              <a:t> in den </a:t>
            </a:r>
            <a:r>
              <a:rPr lang="en-IE" dirty="0" err="1">
                <a:effectLst/>
                <a:ea typeface="Calibri" panose="020F0502020204030204" pitchFamily="34" charset="0"/>
              </a:rPr>
              <a:t>kommenden</a:t>
            </a:r>
            <a:r>
              <a:rPr lang="en-IE" dirty="0">
                <a:effectLst/>
                <a:ea typeface="Calibri" panose="020F0502020204030204" pitchFamily="34" charset="0"/>
              </a:rPr>
              <a:t> Jahren. Es </a:t>
            </a:r>
            <a:r>
              <a:rPr lang="en-IE" dirty="0" err="1">
                <a:effectLst/>
                <a:ea typeface="Calibri" panose="020F0502020204030204" pitchFamily="34" charset="0"/>
              </a:rPr>
              <a:t>wird</a:t>
            </a:r>
            <a:r>
              <a:rPr lang="en-IE" dirty="0">
                <a:effectLst/>
                <a:ea typeface="Calibri" panose="020F0502020204030204" pitchFamily="34" charset="0"/>
              </a:rPr>
              <a:t> </a:t>
            </a:r>
            <a:r>
              <a:rPr lang="en-IE" dirty="0" err="1">
                <a:effectLst/>
                <a:ea typeface="Calibri" panose="020F0502020204030204" pitchFamily="34" charset="0"/>
              </a:rPr>
              <a:t>immer</a:t>
            </a:r>
            <a:r>
              <a:rPr lang="en-IE" dirty="0">
                <a:effectLst/>
                <a:ea typeface="Calibri" panose="020F0502020204030204" pitchFamily="34" charset="0"/>
              </a:rPr>
              <a:t> </a:t>
            </a:r>
            <a:r>
              <a:rPr lang="en-IE" dirty="0" err="1">
                <a:effectLst/>
                <a:ea typeface="Calibri" panose="020F0502020204030204" pitchFamily="34" charset="0"/>
              </a:rPr>
              <a:t>deutlicher</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die 35.000 </a:t>
            </a:r>
            <a:r>
              <a:rPr lang="en-IE" dirty="0" err="1">
                <a:effectLst/>
                <a:ea typeface="Calibri" panose="020F0502020204030204" pitchFamily="34" charset="0"/>
              </a:rPr>
              <a:t>Arbeitskräfte</a:t>
            </a:r>
            <a:r>
              <a:rPr lang="en-IE" dirty="0">
                <a:effectLst/>
                <a:ea typeface="Calibri" panose="020F0502020204030204" pitchFamily="34" charset="0"/>
              </a:rPr>
              <a:t>, die </a:t>
            </a:r>
            <a:r>
              <a:rPr lang="en-IE" dirty="0" err="1">
                <a:effectLst/>
                <a:ea typeface="Calibri" panose="020F0502020204030204" pitchFamily="34" charset="0"/>
              </a:rPr>
              <a:t>zur</a:t>
            </a:r>
            <a:r>
              <a:rPr lang="en-IE" dirty="0">
                <a:effectLst/>
                <a:ea typeface="Calibri" panose="020F0502020204030204" pitchFamily="34" charset="0"/>
              </a:rPr>
              <a:t> </a:t>
            </a:r>
            <a:r>
              <a:rPr lang="en-IE" dirty="0" err="1">
                <a:effectLst/>
                <a:ea typeface="Calibri" panose="020F0502020204030204" pitchFamily="34" charset="0"/>
              </a:rPr>
              <a:t>Lösung</a:t>
            </a:r>
            <a:r>
              <a:rPr lang="en-IE" dirty="0">
                <a:effectLst/>
                <a:ea typeface="Calibri" panose="020F0502020204030204" pitchFamily="34" charset="0"/>
              </a:rPr>
              <a:t> der </a:t>
            </a:r>
            <a:r>
              <a:rPr lang="en-IE" dirty="0" err="1">
                <a:effectLst/>
                <a:ea typeface="Calibri" panose="020F0502020204030204" pitchFamily="34" charset="0"/>
              </a:rPr>
              <a:t>Wohnungskrise</a:t>
            </a:r>
            <a:r>
              <a:rPr lang="en-IE" dirty="0">
                <a:effectLst/>
                <a:ea typeface="Calibri" panose="020F0502020204030204" pitchFamily="34" charset="0"/>
              </a:rPr>
              <a:t> </a:t>
            </a:r>
            <a:r>
              <a:rPr lang="en-IE" dirty="0" err="1">
                <a:effectLst/>
                <a:ea typeface="Calibri" panose="020F0502020204030204" pitchFamily="34" charset="0"/>
              </a:rPr>
              <a:t>benötigt</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und die 116 </a:t>
            </a:r>
            <a:r>
              <a:rPr lang="en-IE" dirty="0" err="1">
                <a:effectLst/>
                <a:ea typeface="Calibri" panose="020F0502020204030204" pitchFamily="34" charset="0"/>
              </a:rPr>
              <a:t>Mrd</a:t>
            </a:r>
            <a:r>
              <a:rPr lang="en-IE" dirty="0">
                <a:effectLst/>
                <a:ea typeface="Calibri" panose="020F0502020204030204" pitchFamily="34" charset="0"/>
              </a:rPr>
              <a:t>. €, die auf </a:t>
            </a:r>
            <a:r>
              <a:rPr lang="en-IE" dirty="0" err="1">
                <a:effectLst/>
                <a:ea typeface="Calibri" panose="020F0502020204030204" pitchFamily="34" charset="0"/>
              </a:rPr>
              <a:t>allen</a:t>
            </a:r>
            <a:r>
              <a:rPr lang="en-IE" dirty="0">
                <a:effectLst/>
                <a:ea typeface="Calibri" panose="020F0502020204030204" pitchFamily="34" charset="0"/>
              </a:rPr>
              <a:t> </a:t>
            </a:r>
            <a:r>
              <a:rPr lang="en-IE" dirty="0" err="1">
                <a:effectLst/>
                <a:ea typeface="Calibri" panose="020F0502020204030204" pitchFamily="34" charset="0"/>
              </a:rPr>
              <a:t>Ebenen</a:t>
            </a:r>
            <a:r>
              <a:rPr lang="en-IE" dirty="0">
                <a:effectLst/>
                <a:ea typeface="Calibri" panose="020F0502020204030204" pitchFamily="34" charset="0"/>
              </a:rPr>
              <a:t> in die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fließen</a:t>
            </a:r>
            <a:r>
              <a:rPr lang="en-IE" dirty="0">
                <a:effectLst/>
                <a:ea typeface="Calibri" panose="020F0502020204030204" pitchFamily="34" charset="0"/>
              </a:rPr>
              <a:t>, </a:t>
            </a:r>
            <a:r>
              <a:rPr lang="en-IE" dirty="0" err="1">
                <a:effectLst/>
                <a:ea typeface="Calibri" panose="020F0502020204030204" pitchFamily="34" charset="0"/>
              </a:rPr>
              <a:t>nur</a:t>
            </a:r>
            <a:r>
              <a:rPr lang="en-IE" dirty="0">
                <a:effectLst/>
                <a:ea typeface="Calibri" panose="020F0502020204030204" pitchFamily="34" charset="0"/>
              </a:rPr>
              <a:t> </a:t>
            </a:r>
            <a:r>
              <a:rPr lang="en-IE" dirty="0" err="1">
                <a:effectLst/>
                <a:ea typeface="Calibri" panose="020F0502020204030204" pitchFamily="34" charset="0"/>
              </a:rPr>
              <a:t>schaffen</a:t>
            </a:r>
            <a:r>
              <a:rPr lang="en-IE" dirty="0">
                <a:effectLst/>
                <a:ea typeface="Calibri" panose="020F0502020204030204" pitchFamily="34" charset="0"/>
              </a:rPr>
              <a:t> </a:t>
            </a:r>
            <a:r>
              <a:rPr lang="en-IE" dirty="0" err="1">
                <a:effectLst/>
                <a:ea typeface="Calibri" panose="020F0502020204030204" pitchFamily="34" charset="0"/>
              </a:rPr>
              <a:t>können</a:t>
            </a:r>
            <a:r>
              <a:rPr lang="en-IE" dirty="0">
                <a:effectLst/>
                <a:ea typeface="Calibri" panose="020F0502020204030204" pitchFamily="34" charset="0"/>
              </a:rPr>
              <a:t>, </a:t>
            </a:r>
            <a:r>
              <a:rPr lang="en-IE" dirty="0" err="1">
                <a:effectLst/>
                <a:ea typeface="Calibri" panose="020F0502020204030204" pitchFamily="34" charset="0"/>
              </a:rPr>
              <a:t>wenn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a:t>
            </a:r>
            <a:r>
              <a:rPr lang="en-IE" dirty="0" err="1">
                <a:effectLst/>
                <a:ea typeface="Calibri" panose="020F0502020204030204" pitchFamily="34" charset="0"/>
              </a:rPr>
              <a:t>sie</a:t>
            </a:r>
            <a:r>
              <a:rPr lang="en-IE" dirty="0">
                <a:effectLst/>
                <a:ea typeface="Calibri" panose="020F0502020204030204" pitchFamily="34" charset="0"/>
              </a:rPr>
              <a:t> </a:t>
            </a:r>
            <a:r>
              <a:rPr lang="en-IE" dirty="0" err="1">
                <a:effectLst/>
                <a:ea typeface="Calibri" panose="020F0502020204030204" pitchFamily="34" charset="0"/>
              </a:rPr>
              <a:t>auch</a:t>
            </a:r>
            <a:r>
              <a:rPr lang="en-IE" dirty="0">
                <a:effectLst/>
                <a:ea typeface="Calibri" panose="020F0502020204030204" pitchFamily="34" charset="0"/>
              </a:rPr>
              <a:t> </a:t>
            </a:r>
            <a:r>
              <a:rPr lang="en-IE" dirty="0" err="1">
                <a:effectLst/>
                <a:ea typeface="Calibri" panose="020F0502020204030204" pitchFamily="34" charset="0"/>
              </a:rPr>
              <a:t>tatsächlich</a:t>
            </a:r>
            <a:r>
              <a:rPr lang="en-IE" dirty="0">
                <a:effectLst/>
                <a:ea typeface="Calibri" panose="020F0502020204030204" pitchFamily="34" charset="0"/>
              </a:rPr>
              <a:t> </a:t>
            </a:r>
            <a:r>
              <a:rPr lang="en-IE" dirty="0" err="1">
                <a:effectLst/>
                <a:ea typeface="Calibri" panose="020F0502020204030204" pitchFamily="34" charset="0"/>
              </a:rPr>
              <a:t>einstellen</a:t>
            </a:r>
            <a:r>
              <a:rPr lang="en-IE" dirty="0">
                <a:effectLst/>
                <a:ea typeface="Calibri" panose="020F0502020204030204" pitchFamily="34" charset="0"/>
              </a:rPr>
              <a:t>.</a:t>
            </a:r>
            <a:endParaRPr lang="en-LB" dirty="0">
              <a:effectLst/>
              <a:ea typeface="Calibri" panose="020F0502020204030204" pitchFamily="34" charset="0"/>
            </a:endParaRPr>
          </a:p>
          <a:p>
            <a:pPr algn="just"/>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Die </a:t>
            </a:r>
            <a:r>
              <a:rPr lang="en-IE" dirty="0" err="1">
                <a:effectLst/>
                <a:ea typeface="Calibri" panose="020F0502020204030204" pitchFamily="34" charset="0"/>
              </a:rPr>
              <a:t>Bauunternehmen</a:t>
            </a:r>
            <a:r>
              <a:rPr lang="en-IE" dirty="0">
                <a:effectLst/>
                <a:ea typeface="Calibri" panose="020F0502020204030204" pitchFamily="34" charset="0"/>
              </a:rPr>
              <a:t> </a:t>
            </a:r>
            <a:r>
              <a:rPr lang="en-IE" dirty="0" err="1">
                <a:effectLst/>
                <a:ea typeface="Calibri" panose="020F0502020204030204" pitchFamily="34" charset="0"/>
              </a:rPr>
              <a:t>müssen</a:t>
            </a:r>
            <a:r>
              <a:rPr lang="en-IE" dirty="0">
                <a:effectLst/>
                <a:ea typeface="Calibri" panose="020F0502020204030204" pitchFamily="34" charset="0"/>
              </a:rPr>
              <a:t> </a:t>
            </a:r>
            <a:r>
              <a:rPr lang="en-IE" dirty="0" err="1">
                <a:effectLst/>
                <a:ea typeface="Calibri" panose="020F0502020204030204" pitchFamily="34" charset="0"/>
              </a:rPr>
              <a:t>ihre</a:t>
            </a:r>
            <a:r>
              <a:rPr lang="en-IE" dirty="0">
                <a:effectLst/>
                <a:ea typeface="Calibri" panose="020F0502020204030204" pitchFamily="34" charset="0"/>
              </a:rPr>
              <a:t> Management-, </a:t>
            </a:r>
            <a:r>
              <a:rPr lang="en-IE" dirty="0" err="1">
                <a:effectLst/>
                <a:ea typeface="Calibri" panose="020F0502020204030204" pitchFamily="34" charset="0"/>
              </a:rPr>
              <a:t>Finanz</a:t>
            </a:r>
            <a:r>
              <a:rPr lang="en-IE" dirty="0">
                <a:effectLst/>
                <a:ea typeface="Calibri" panose="020F0502020204030204" pitchFamily="34" charset="0"/>
              </a:rPr>
              <a:t>-, </a:t>
            </a:r>
            <a:r>
              <a:rPr lang="en-IE" dirty="0" err="1">
                <a:effectLst/>
                <a:ea typeface="Calibri" panose="020F0502020204030204" pitchFamily="34" charset="0"/>
              </a:rPr>
              <a:t>Betriebs</a:t>
            </a:r>
            <a:r>
              <a:rPr lang="en-IE" dirty="0">
                <a:effectLst/>
                <a:ea typeface="Calibri" panose="020F0502020204030204" pitchFamily="34" charset="0"/>
              </a:rPr>
              <a:t>-, Marketing-, </a:t>
            </a:r>
            <a:r>
              <a:rPr lang="en-IE" dirty="0" err="1">
                <a:effectLst/>
                <a:ea typeface="Calibri" panose="020F0502020204030204" pitchFamily="34" charset="0"/>
              </a:rPr>
              <a:t>Technologie</a:t>
            </a:r>
            <a:r>
              <a:rPr lang="en-IE" dirty="0">
                <a:effectLst/>
                <a:ea typeface="Calibri" panose="020F0502020204030204" pitchFamily="34" charset="0"/>
              </a:rPr>
              <a:t>- und </a:t>
            </a:r>
            <a:r>
              <a:rPr lang="en-IE" dirty="0" err="1">
                <a:effectLst/>
                <a:ea typeface="Calibri" panose="020F0502020204030204" pitchFamily="34" charset="0"/>
              </a:rPr>
              <a:t>Humanressourcen</a:t>
            </a:r>
            <a:r>
              <a:rPr lang="en-IE" dirty="0">
                <a:effectLst/>
                <a:ea typeface="Calibri" panose="020F0502020204030204" pitchFamily="34" charset="0"/>
              </a:rPr>
              <a:t> </a:t>
            </a:r>
            <a:r>
              <a:rPr lang="en-IE" dirty="0" err="1">
                <a:effectLst/>
                <a:ea typeface="Calibri" panose="020F0502020204030204" pitchFamily="34" charset="0"/>
              </a:rPr>
              <a:t>verbessern</a:t>
            </a:r>
            <a:r>
              <a:rPr lang="en-IE" dirty="0">
                <a:effectLst/>
                <a:ea typeface="Calibri" panose="020F0502020204030204" pitchFamily="34" charset="0"/>
              </a:rPr>
              <a:t>, um </a:t>
            </a:r>
            <a:r>
              <a:rPr lang="en-IE" dirty="0" err="1">
                <a:effectLst/>
                <a:ea typeface="Calibri" panose="020F0502020204030204" pitchFamily="34" charset="0"/>
              </a:rPr>
              <a:t>moderne</a:t>
            </a:r>
            <a:r>
              <a:rPr lang="en-IE" dirty="0">
                <a:effectLst/>
                <a:ea typeface="Calibri" panose="020F0502020204030204" pitchFamily="34" charset="0"/>
              </a:rPr>
              <a:t> </a:t>
            </a:r>
            <a:r>
              <a:rPr lang="en-IE" dirty="0" err="1">
                <a:effectLst/>
                <a:ea typeface="Calibri" panose="020F0502020204030204" pitchFamily="34" charset="0"/>
              </a:rPr>
              <a:t>Bauleistungen</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erbringen</a:t>
            </a:r>
            <a:r>
              <a:rPr lang="en-IE" dirty="0">
                <a:effectLst/>
                <a:ea typeface="Calibri" panose="020F0502020204030204" pitchFamily="34" charset="0"/>
              </a:rPr>
              <a:t>. </a:t>
            </a:r>
            <a:r>
              <a:rPr lang="en-IE" dirty="0" err="1">
                <a:effectLst/>
                <a:ea typeface="Calibri" panose="020F0502020204030204" pitchFamily="34" charset="0"/>
              </a:rPr>
              <a:t>Wenn</a:t>
            </a:r>
            <a:r>
              <a:rPr lang="en-IE" dirty="0">
                <a:effectLst/>
                <a:ea typeface="Calibri" panose="020F0502020204030204" pitchFamily="34" charset="0"/>
              </a:rPr>
              <a:t> Frauen das </a:t>
            </a:r>
            <a:r>
              <a:rPr lang="en-IE" dirty="0" err="1">
                <a:effectLst/>
                <a:ea typeface="Calibri" panose="020F0502020204030204" pitchFamily="34" charset="0"/>
              </a:rPr>
              <a:t>Gefühl</a:t>
            </a:r>
            <a:r>
              <a:rPr lang="en-IE" dirty="0">
                <a:effectLst/>
                <a:ea typeface="Calibri" panose="020F0502020204030204" pitchFamily="34" charset="0"/>
              </a:rPr>
              <a:t> </a:t>
            </a:r>
            <a:r>
              <a:rPr lang="en-IE" dirty="0" err="1">
                <a:effectLst/>
                <a:ea typeface="Calibri" panose="020F0502020204030204" pitchFamily="34" charset="0"/>
              </a:rPr>
              <a:t>haben</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diese</a:t>
            </a:r>
            <a:r>
              <a:rPr lang="en-IE" dirty="0">
                <a:effectLst/>
                <a:ea typeface="Calibri" panose="020F0502020204030204" pitchFamily="34" charset="0"/>
              </a:rPr>
              <a:t>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nichts</a:t>
            </a:r>
            <a:r>
              <a:rPr lang="en-IE" dirty="0">
                <a:effectLst/>
                <a:ea typeface="Calibri" panose="020F0502020204030204" pitchFamily="34" charset="0"/>
              </a:rPr>
              <a:t> für </a:t>
            </a:r>
            <a:r>
              <a:rPr lang="en-IE" dirty="0" err="1">
                <a:effectLst/>
                <a:ea typeface="Calibri" panose="020F0502020204030204" pitchFamily="34" charset="0"/>
              </a:rPr>
              <a:t>sie</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die </a:t>
            </a:r>
            <a:r>
              <a:rPr lang="en-IE" dirty="0" err="1">
                <a:effectLst/>
                <a:ea typeface="Calibri" panose="020F0502020204030204" pitchFamily="34" charset="0"/>
              </a:rPr>
              <a:t>ehrgeizigen</a:t>
            </a:r>
            <a:r>
              <a:rPr lang="en-IE" dirty="0">
                <a:effectLst/>
                <a:ea typeface="Calibri" panose="020F0502020204030204" pitchFamily="34" charset="0"/>
              </a:rPr>
              <a:t> </a:t>
            </a:r>
            <a:r>
              <a:rPr lang="en-IE" dirty="0" err="1">
                <a:effectLst/>
                <a:ea typeface="Calibri" panose="020F0502020204030204" pitchFamily="34" charset="0"/>
              </a:rPr>
              <a:t>Strategien</a:t>
            </a:r>
            <a:r>
              <a:rPr lang="en-IE" dirty="0">
                <a:effectLst/>
                <a:ea typeface="Calibri" panose="020F0502020204030204" pitchFamily="34" charset="0"/>
              </a:rPr>
              <a:t> der </a:t>
            </a:r>
            <a:r>
              <a:rPr lang="en-IE" dirty="0" err="1">
                <a:effectLst/>
                <a:ea typeface="Calibri" panose="020F0502020204030204" pitchFamily="34" charset="0"/>
              </a:rPr>
              <a:t>Regierung</a:t>
            </a:r>
            <a:r>
              <a:rPr lang="en-IE" dirty="0">
                <a:effectLst/>
                <a:ea typeface="Calibri" panose="020F0502020204030204" pitchFamily="34" charset="0"/>
              </a:rPr>
              <a:t> </a:t>
            </a:r>
            <a:r>
              <a:rPr lang="en-IE" dirty="0" err="1">
                <a:effectLst/>
                <a:ea typeface="Calibri" panose="020F0502020204030204" pitchFamily="34" charset="0"/>
              </a:rPr>
              <a:t>niemals</a:t>
            </a:r>
            <a:r>
              <a:rPr lang="en-IE" dirty="0">
                <a:effectLst/>
                <a:ea typeface="Calibri" panose="020F0502020204030204" pitchFamily="34" charset="0"/>
              </a:rPr>
              <a:t> </a:t>
            </a:r>
            <a:r>
              <a:rPr lang="en-IE" dirty="0" err="1">
                <a:effectLst/>
                <a:ea typeface="Calibri" panose="020F0502020204030204" pitchFamily="34" charset="0"/>
              </a:rPr>
              <a:t>erreichen</a:t>
            </a:r>
            <a:r>
              <a:rPr lang="en-IE" dirty="0">
                <a:effectLst/>
                <a:ea typeface="Calibri" panose="020F0502020204030204" pitchFamily="34" charset="0"/>
              </a:rPr>
              <a:t>. </a:t>
            </a:r>
            <a:r>
              <a:rPr lang="en-IE" dirty="0" err="1">
                <a:effectLst/>
                <a:ea typeface="Calibri" panose="020F0502020204030204" pitchFamily="34" charset="0"/>
              </a:rPr>
              <a:t>Karrieren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Bauwesen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in den </a:t>
            </a:r>
            <a:r>
              <a:rPr lang="en-IE" dirty="0" err="1">
                <a:effectLst/>
                <a:ea typeface="Calibri" panose="020F0502020204030204" pitchFamily="34" charset="0"/>
              </a:rPr>
              <a:t>letzten</a:t>
            </a:r>
            <a:r>
              <a:rPr lang="en-IE" dirty="0">
                <a:effectLst/>
                <a:ea typeface="Calibri" panose="020F0502020204030204" pitchFamily="34" charset="0"/>
              </a:rPr>
              <a:t> Jahren </a:t>
            </a:r>
            <a:r>
              <a:rPr lang="en-IE" dirty="0" err="1">
                <a:effectLst/>
                <a:ea typeface="Calibri" panose="020F0502020204030204" pitchFamily="34" charset="0"/>
              </a:rPr>
              <a:t>familienfreundlicher</a:t>
            </a:r>
            <a:r>
              <a:rPr lang="en-IE" dirty="0">
                <a:effectLst/>
                <a:ea typeface="Calibri" panose="020F0502020204030204" pitchFamily="34" charset="0"/>
              </a:rPr>
              <a:t>, </a:t>
            </a:r>
            <a:r>
              <a:rPr lang="en-IE" dirty="0" err="1">
                <a:effectLst/>
                <a:ea typeface="Calibri" panose="020F0502020204030204" pitchFamily="34" charset="0"/>
              </a:rPr>
              <a:t>technologieorientierter</a:t>
            </a:r>
            <a:r>
              <a:rPr lang="en-IE" dirty="0">
                <a:effectLst/>
                <a:ea typeface="Calibri" panose="020F0502020204030204" pitchFamily="34" charset="0"/>
              </a:rPr>
              <a:t>, </a:t>
            </a:r>
            <a:r>
              <a:rPr lang="en-IE" dirty="0" err="1">
                <a:effectLst/>
                <a:ea typeface="Calibri" panose="020F0502020204030204" pitchFamily="34" charset="0"/>
              </a:rPr>
              <a:t>sicherer</a:t>
            </a:r>
            <a:r>
              <a:rPr lang="en-IE" dirty="0">
                <a:effectLst/>
                <a:ea typeface="Calibri" panose="020F0502020204030204" pitchFamily="34" charset="0"/>
              </a:rPr>
              <a:t>, </a:t>
            </a:r>
            <a:r>
              <a:rPr lang="en-IE" dirty="0" err="1">
                <a:effectLst/>
                <a:ea typeface="Calibri" panose="020F0502020204030204" pitchFamily="34" charset="0"/>
              </a:rPr>
              <a:t>körperlich</a:t>
            </a:r>
            <a:r>
              <a:rPr lang="en-IE" dirty="0">
                <a:effectLst/>
                <a:ea typeface="Calibri" panose="020F0502020204030204" pitchFamily="34" charset="0"/>
              </a:rPr>
              <a:t> </a:t>
            </a:r>
            <a:r>
              <a:rPr lang="en-IE" dirty="0" err="1">
                <a:effectLst/>
                <a:ea typeface="Calibri" panose="020F0502020204030204" pitchFamily="34" charset="0"/>
              </a:rPr>
              <a:t>weniger</a:t>
            </a:r>
            <a:r>
              <a:rPr lang="en-IE" dirty="0">
                <a:effectLst/>
                <a:ea typeface="Calibri" panose="020F0502020204030204" pitchFamily="34" charset="0"/>
              </a:rPr>
              <a:t> </a:t>
            </a:r>
            <a:r>
              <a:rPr lang="en-IE" dirty="0" err="1">
                <a:effectLst/>
                <a:ea typeface="Calibri" panose="020F0502020204030204" pitchFamily="34" charset="0"/>
              </a:rPr>
              <a:t>anstrengend</a:t>
            </a:r>
            <a:r>
              <a:rPr lang="en-IE" dirty="0">
                <a:effectLst/>
                <a:ea typeface="Calibri" panose="020F0502020204030204" pitchFamily="34" charset="0"/>
              </a:rPr>
              <a:t> und </a:t>
            </a:r>
            <a:r>
              <a:rPr lang="en-IE" dirty="0" err="1">
                <a:effectLst/>
                <a:ea typeface="Calibri" panose="020F0502020204030204" pitchFamily="34" charset="0"/>
              </a:rPr>
              <a:t>zunehmend</a:t>
            </a:r>
            <a:r>
              <a:rPr lang="en-IE" dirty="0">
                <a:effectLst/>
                <a:ea typeface="Calibri" panose="020F0502020204030204" pitchFamily="34" charset="0"/>
              </a:rPr>
              <a:t> global </a:t>
            </a:r>
            <a:r>
              <a:rPr lang="en-IE" dirty="0" err="1">
                <a:effectLst/>
                <a:ea typeface="Calibri" panose="020F0502020204030204" pitchFamily="34" charset="0"/>
              </a:rPr>
              <a:t>geworden</a:t>
            </a:r>
            <a:r>
              <a:rPr lang="en-IE" dirty="0">
                <a:effectLst/>
                <a:ea typeface="Calibri" panose="020F0502020204030204" pitchFamily="34" charset="0"/>
              </a:rPr>
              <a:t>. Es </a:t>
            </a:r>
            <a:r>
              <a:rPr lang="en-IE" dirty="0" err="1">
                <a:effectLst/>
                <a:ea typeface="Calibri" panose="020F0502020204030204" pitchFamily="34" charset="0"/>
              </a:rPr>
              <a:t>gibt</a:t>
            </a:r>
            <a:r>
              <a:rPr lang="en-IE" dirty="0">
                <a:effectLst/>
                <a:ea typeface="Calibri" panose="020F0502020204030204" pitchFamily="34" charset="0"/>
              </a:rPr>
              <a:t> also </a:t>
            </a:r>
            <a:r>
              <a:rPr lang="en-IE" dirty="0" err="1">
                <a:effectLst/>
                <a:ea typeface="Calibri" panose="020F0502020204030204" pitchFamily="34" charset="0"/>
              </a:rPr>
              <a:t>große</a:t>
            </a:r>
            <a:r>
              <a:rPr lang="en-IE" dirty="0">
                <a:effectLst/>
                <a:ea typeface="Calibri" panose="020F0502020204030204" pitchFamily="34" charset="0"/>
              </a:rPr>
              <a:t> </a:t>
            </a:r>
            <a:r>
              <a:rPr lang="en-IE" dirty="0" err="1">
                <a:effectLst/>
                <a:ea typeface="Calibri" panose="020F0502020204030204" pitchFamily="34" charset="0"/>
              </a:rPr>
              <a:t>Chancen</a:t>
            </a:r>
            <a:r>
              <a:rPr lang="en-IE" dirty="0">
                <a:effectLst/>
                <a:ea typeface="Calibri" panose="020F0502020204030204" pitchFamily="34" charset="0"/>
              </a:rPr>
              <a:t> in </a:t>
            </a:r>
            <a:r>
              <a:rPr lang="en-IE" dirty="0" err="1">
                <a:effectLst/>
                <a:ea typeface="Calibri" panose="020F0502020204030204" pitchFamily="34" charset="0"/>
              </a:rPr>
              <a:t>dieser</a:t>
            </a:r>
            <a:r>
              <a:rPr lang="en-IE" dirty="0">
                <a:effectLst/>
                <a:ea typeface="Calibri" panose="020F0502020204030204" pitchFamily="34" charset="0"/>
              </a:rPr>
              <a:t> </a:t>
            </a:r>
            <a:r>
              <a:rPr lang="en-IE" dirty="0" err="1">
                <a:effectLst/>
                <a:ea typeface="Calibri" panose="020F0502020204030204" pitchFamily="34" charset="0"/>
              </a:rPr>
              <a:t>Industrie</a:t>
            </a:r>
            <a:r>
              <a:rPr lang="en-IE" dirty="0">
                <a:effectLst/>
                <a:ea typeface="Calibri" panose="020F0502020204030204" pitchFamily="34" charset="0"/>
              </a:rPr>
              <a:t>.</a:t>
            </a:r>
          </a:p>
          <a:p>
            <a:pPr algn="just">
              <a:tabLst>
                <a:tab pos="450215" algn="l"/>
              </a:tabLst>
            </a:pPr>
            <a:endParaRPr lang="en-US" baseline="30000" dirty="0"/>
          </a:p>
        </p:txBody>
      </p:sp>
      <p:sp>
        <p:nvSpPr>
          <p:cNvPr id="8" name="Text Placeholder 7">
            <a:extLst>
              <a:ext uri="{FF2B5EF4-FFF2-40B4-BE49-F238E27FC236}">
                <a16:creationId xmlns:a16="http://schemas.microsoft.com/office/drawing/2014/main" id="{73FD2B13-DDE7-E64C-8E70-5D089500AF3C}"/>
              </a:ext>
            </a:extLst>
          </p:cNvPr>
          <p:cNvSpPr>
            <a:spLocks noGrp="1"/>
          </p:cNvSpPr>
          <p:nvPr>
            <p:ph type="body" sz="quarter" idx="42"/>
          </p:nvPr>
        </p:nvSpPr>
        <p:spPr>
          <a:xfrm>
            <a:off x="1015999" y="552979"/>
            <a:ext cx="6118555" cy="486253"/>
          </a:xfrm>
          <a:prstGeom prst="rect">
            <a:avLst/>
          </a:prstGeom>
        </p:spPr>
        <p:txBody>
          <a:bodyPr/>
          <a:lstStyle/>
          <a:p>
            <a:pPr>
              <a:spcBef>
                <a:spcPts val="200"/>
              </a:spcBef>
            </a:pPr>
            <a:r>
              <a:rPr lang="en-IE" dirty="0"/>
              <a:t>1.3.1 </a:t>
            </a:r>
            <a:r>
              <a:rPr lang="en-IE" dirty="0" err="1"/>
              <a:t>Polen</a:t>
            </a:r>
            <a:endParaRPr lang="en-LB"/>
          </a:p>
          <a:p>
            <a:endParaRPr lang="en-US" dirty="0"/>
          </a:p>
        </p:txBody>
      </p:sp>
      <p:sp>
        <p:nvSpPr>
          <p:cNvPr id="5" name="Text Placeholder 5">
            <a:extLst>
              <a:ext uri="{FF2B5EF4-FFF2-40B4-BE49-F238E27FC236}">
                <a16:creationId xmlns:a16="http://schemas.microsoft.com/office/drawing/2014/main" id="{808EE024-CCBC-2113-F608-EF598AAA4896}"/>
              </a:ext>
            </a:extLst>
          </p:cNvPr>
          <p:cNvSpPr txBox="1">
            <a:spLocks/>
          </p:cNvSpPr>
          <p:nvPr/>
        </p:nvSpPr>
        <p:spPr>
          <a:xfrm>
            <a:off x="539750" y="9975056"/>
            <a:ext cx="6590752" cy="64593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latin typeface="Calibri" panose="020F0502020204030204" pitchFamily="34" charset="0"/>
                <a:ea typeface="Calibri" panose="020F0502020204030204" pitchFamily="34" charset="0"/>
                <a:cs typeface="Times New Roman" panose="02020603050405020304" pitchFamily="18" charset="0"/>
              </a:rPr>
              <a:t>9 </a:t>
            </a:r>
            <a:r>
              <a:rPr lang="en-IE" sz="900">
                <a:effectLst/>
                <a:latin typeface="Calibri" panose="020F0502020204030204" pitchFamily="34" charset="0"/>
                <a:ea typeface="Calibri" panose="020F0502020204030204" pitchFamily="34" charset="0"/>
                <a:cs typeface="Times New Roman" panose="02020603050405020304" pitchFamily="18" charset="0"/>
              </a:rPr>
              <a:t>Kammer der Bauingenieure, Polen (2021)</a:t>
            </a:r>
          </a:p>
          <a:p>
            <a:r>
              <a:rPr lang="en-IE" sz="900" baseline="30000">
                <a:effectLst/>
                <a:latin typeface="Calibri" panose="020F0502020204030204" pitchFamily="34" charset="0"/>
                <a:ea typeface="Calibri" panose="020F0502020204030204" pitchFamily="34" charset="0"/>
                <a:cs typeface="Times New Roman" panose="02020603050405020304" pitchFamily="18" charset="0"/>
              </a:rPr>
              <a:t>10 </a:t>
            </a:r>
            <a:r>
              <a:rPr lang="en-IE" sz="900">
                <a:effectLst/>
                <a:latin typeface="Calibri" panose="020F0502020204030204" pitchFamily="34" charset="0"/>
                <a:ea typeface="Calibri" panose="020F0502020204030204" pitchFamily="34" charset="0"/>
                <a:cs typeface="Times New Roman" panose="02020603050405020304" pitchFamily="18" charset="0"/>
              </a:rPr>
              <a:t>Eurostat, 2021</a:t>
            </a:r>
            <a:endParaRPr lang="en-LB" sz="900">
              <a:effectLst/>
              <a:latin typeface="Calibri" panose="020F0502020204030204" pitchFamily="34" charset="0"/>
              <a:ea typeface="Calibri" panose="020F0502020204030204" pitchFamily="34" charset="0"/>
              <a:cs typeface="Times New Roman" panose="02020603050405020304" pitchFamily="18" charset="0"/>
            </a:endParaRPr>
          </a:p>
          <a:p>
            <a:r>
              <a:rPr lang="en-IE" sz="900" baseline="30000">
                <a:effectLst/>
                <a:latin typeface="Calibri" panose="020F0502020204030204" pitchFamily="34" charset="0"/>
                <a:ea typeface="Calibri" panose="020F0502020204030204" pitchFamily="34" charset="0"/>
                <a:cs typeface="Times New Roman" panose="02020603050405020304" pitchFamily="18" charset="0"/>
              </a:rPr>
              <a:t>11</a:t>
            </a:r>
            <a:r>
              <a:rPr lang="en-IE" sz="900">
                <a:effectLst/>
                <a:latin typeface="Calibri" panose="020F0502020204030204" pitchFamily="34" charset="0"/>
                <a:ea typeface="Calibri" panose="020F0502020204030204" pitchFamily="34" charset="0"/>
                <a:cs typeface="Times New Roman" panose="02020603050405020304" pitchFamily="18" charset="0"/>
              </a:rPr>
              <a:t> Gazeta Finansowa, Pearl of Polish Business Report, Oktober 2021</a:t>
            </a:r>
          </a:p>
          <a:p>
            <a:r>
              <a:rPr lang="en-US" sz="900" baseline="30000">
                <a:effectLst/>
                <a:latin typeface="Calibri" panose="020F0502020204030204" pitchFamily="34" charset="0"/>
                <a:ea typeface="Calibri" panose="020F0502020204030204" pitchFamily="34" charset="0"/>
                <a:cs typeface="Times New Roman" panose="02020603050405020304" pitchFamily="18" charset="0"/>
              </a:rPr>
              <a:t>12</a:t>
            </a:r>
            <a:r>
              <a:rPr lang="en-US" sz="900">
                <a:effectLst/>
                <a:latin typeface="Calibri" panose="020F0502020204030204" pitchFamily="34" charset="0"/>
                <a:ea typeface="Calibri" panose="020F0502020204030204" pitchFamily="34" charset="0"/>
                <a:cs typeface="Times New Roman" panose="02020603050405020304" pitchFamily="18" charset="0"/>
              </a:rPr>
              <a:t> Frauen im Baugewerbe. (2018) Accuracy Marketing &amp; Construction Industry Federation, Irland.</a:t>
            </a:r>
          </a:p>
          <a:p>
            <a:endParaRPr lang="en-LB" sz="9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66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F258CC6-F382-33D6-7249-CB83925C04A6}"/>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4794596"/>
          </a:xfrm>
        </p:spPr>
      </p:pic>
      <p:sp>
        <p:nvSpPr>
          <p:cNvPr id="6" name="Slide Number Placeholder 5">
            <a:extLst>
              <a:ext uri="{FF2B5EF4-FFF2-40B4-BE49-F238E27FC236}">
                <a16:creationId xmlns:a16="http://schemas.microsoft.com/office/drawing/2014/main" id="{236FAA1A-85BD-C141-A661-1B2E6B8EF2AE}"/>
              </a:ext>
            </a:extLst>
          </p:cNvPr>
          <p:cNvSpPr>
            <a:spLocks noGrp="1"/>
          </p:cNvSpPr>
          <p:nvPr>
            <p:ph type="sldNum" sz="quarter" idx="4"/>
          </p:nvPr>
        </p:nvSpPr>
        <p:spPr/>
        <p:txBody>
          <a:bodyPr/>
          <a:lstStyle/>
          <a:p>
            <a:fld id="{CB2079F2-58AF-ED44-82D7-E04B2F6FD686}" type="slidenum">
              <a:rPr lang="en-US" smtClean="0"/>
              <a:t>21</a:t>
            </a:fld>
            <a:endParaRPr lang="en-US" dirty="0"/>
          </a:p>
        </p:txBody>
      </p:sp>
      <p:sp>
        <p:nvSpPr>
          <p:cNvPr id="7" name="Text Placeholder 6">
            <a:extLst>
              <a:ext uri="{FF2B5EF4-FFF2-40B4-BE49-F238E27FC236}">
                <a16:creationId xmlns:a16="http://schemas.microsoft.com/office/drawing/2014/main" id="{0706B2E8-8EB4-8B4F-9852-B8C61CEADE01}"/>
              </a:ext>
            </a:extLst>
          </p:cNvPr>
          <p:cNvSpPr>
            <a:spLocks noGrp="1"/>
          </p:cNvSpPr>
          <p:nvPr>
            <p:ph type="body" sz="quarter" idx="32"/>
          </p:nvPr>
        </p:nvSpPr>
        <p:spPr>
          <a:xfrm>
            <a:off x="560487" y="4952012"/>
            <a:ext cx="6526988" cy="393894"/>
          </a:xfrm>
          <a:prstGeom prst="rect">
            <a:avLst/>
          </a:prstGeom>
        </p:spPr>
        <p:txBody>
          <a:bodyPr numCol="1"/>
          <a:lstStyle/>
          <a:p>
            <a:r>
              <a:rPr lang="en-US" dirty="0"/>
              <a:t>Wir haben noch viel zu tun. 70 % der Unternehmen erkennen zwar an, dass die Branche mehr Frauen braucht, aber nur ein geringer Prozentsatz verfügt über Strukturen, um dies zu erreichen.  Die CIF-Umfrage ergab, dass 85 % der Befragten der Meinung sind, dass weibliche Vorbilder wichtig sind, und zwar sowohl für junge Frauen in der Industrie als auch für junge Mädchen, die über ihre berufliche Zukunft nachdenken. Doch nur 4 % der Unternehmen bemühen sich aktiv darum, dies zu fördern.</a:t>
            </a:r>
          </a:p>
          <a:p>
            <a:r>
              <a:rPr lang="en-US" dirty="0"/>
              <a:t> </a:t>
            </a:r>
          </a:p>
          <a:p>
            <a:r>
              <a:rPr lang="en-US" dirty="0"/>
              <a:t>Zusammenfassend lässt sich sagen, dass der Bausektor in Irland nach wie vor von Männern dominiert wird, wobei das durchschnittliche prozentuale Verhältnis zwischen Männern und Frauen auf 89 % bzw. 11 % geschätzt wird. Andererseits besetzen Männer nach wie vor die höheren Positionen in der </a:t>
            </a:r>
            <a:r>
              <a:rPr lang="en-US" dirty="0" err="1"/>
              <a:t>Industrie</a:t>
            </a:r>
            <a:r>
              <a:rPr lang="en-US" dirty="0"/>
              <a:t> und machen 99 % der Positionen auf der Baustelle aus (ebd.).</a:t>
            </a:r>
          </a:p>
          <a:p>
            <a:r>
              <a:rPr lang="en-US" dirty="0"/>
              <a:t> </a:t>
            </a:r>
          </a:p>
          <a:p>
            <a:pPr algn="justLow"/>
            <a:r>
              <a:rPr lang="en-US" dirty="0"/>
              <a:t>In Irland ist das mangelnde Gleichgewicht zwischen den Geschlechtern ein anerkanntes Problem in der Branche. 72 % der Befragten geben an, dass es in der Branche an Frauen mangelt, und 65 % sind der Meinung, dass die </a:t>
            </a:r>
            <a:r>
              <a:rPr lang="en-US" dirty="0" err="1"/>
              <a:t>Industrie</a:t>
            </a:r>
            <a:r>
              <a:rPr lang="en-US" dirty="0"/>
              <a:t> zu kurz kommt, weil es ihr nicht gelingt, weibliche Absolventen anzuziehen. Die geringe Anzahl von Frauen in der Branche wird als ein Produkt von Geschlechterstereotypen angesehen, eine Ansicht, die alle Ebenen der Gesellschaft durchdringt, </a:t>
            </a:r>
            <a:r>
              <a:rPr lang="en-US" dirty="0" err="1"/>
              <a:t>einschließlich</a:t>
            </a:r>
            <a:r>
              <a:rPr lang="en-US" dirty="0"/>
              <a:t> der </a:t>
            </a:r>
            <a:r>
              <a:rPr lang="en-US" dirty="0" err="1"/>
              <a:t>Grund</a:t>
            </a:r>
            <a:r>
              <a:rPr lang="en-US" dirty="0"/>
              <a:t>- und </a:t>
            </a:r>
            <a:r>
              <a:rPr lang="en-US" dirty="0" err="1"/>
              <a:t>Mittelschulbildung</a:t>
            </a:r>
            <a:r>
              <a:rPr lang="en-US" dirty="0"/>
              <a:t>.  Es besteht ein breiter Konsens darüber, dass das Gleichgewicht zwischen den Geschlechtern in diesem Sektor verbessert werden muss (ebd.).</a:t>
            </a:r>
          </a:p>
        </p:txBody>
      </p:sp>
      <p:sp>
        <p:nvSpPr>
          <p:cNvPr id="2" name="Rectangle 1">
            <a:extLst>
              <a:ext uri="{FF2B5EF4-FFF2-40B4-BE49-F238E27FC236}">
                <a16:creationId xmlns:a16="http://schemas.microsoft.com/office/drawing/2014/main" id="{1475848F-814E-F614-F7C1-52C7D4F35A44}"/>
              </a:ext>
            </a:extLst>
          </p:cNvPr>
          <p:cNvSpPr/>
          <p:nvPr/>
        </p:nvSpPr>
        <p:spPr>
          <a:xfrm>
            <a:off x="0" y="1"/>
            <a:ext cx="7559675" cy="4783014"/>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B4B87261-C15B-5ED1-66BA-5154AC52615E}"/>
              </a:ext>
            </a:extLst>
          </p:cNvPr>
          <p:cNvSpPr>
            <a:spLocks noGrp="1"/>
          </p:cNvSpPr>
          <p:nvPr>
            <p:ph type="body" sz="quarter" idx="42"/>
          </p:nvPr>
        </p:nvSpPr>
        <p:spPr>
          <a:xfrm>
            <a:off x="560487" y="8096363"/>
            <a:ext cx="6118555" cy="486253"/>
          </a:xfrm>
          <a:prstGeom prst="rect">
            <a:avLst/>
          </a:prstGeom>
        </p:spPr>
        <p:txBody>
          <a:bodyPr/>
          <a:lstStyle/>
          <a:p>
            <a:pPr>
              <a:spcBef>
                <a:spcPts val="200"/>
              </a:spcBef>
            </a:pPr>
            <a:r>
              <a:rPr lang="en-IE" dirty="0"/>
              <a:t>1.3.3 </a:t>
            </a:r>
            <a:r>
              <a:rPr lang="en-IE" dirty="0" err="1"/>
              <a:t>Spanien</a:t>
            </a:r>
            <a:endParaRPr lang="en-IE" dirty="0"/>
          </a:p>
          <a:p>
            <a:endParaRPr lang="en-US" dirty="0"/>
          </a:p>
        </p:txBody>
      </p:sp>
      <p:sp>
        <p:nvSpPr>
          <p:cNvPr id="4" name="Text Placeholder 6">
            <a:extLst>
              <a:ext uri="{FF2B5EF4-FFF2-40B4-BE49-F238E27FC236}">
                <a16:creationId xmlns:a16="http://schemas.microsoft.com/office/drawing/2014/main" id="{17D3F4FE-F74E-B66B-21B9-0BB2D99D557F}"/>
              </a:ext>
            </a:extLst>
          </p:cNvPr>
          <p:cNvSpPr txBox="1">
            <a:spLocks/>
          </p:cNvSpPr>
          <p:nvPr/>
        </p:nvSpPr>
        <p:spPr>
          <a:xfrm>
            <a:off x="560487" y="8672382"/>
            <a:ext cx="6526988" cy="39389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dirty="0">
                <a:effectLst/>
                <a:ea typeface="Calibri" panose="020F0502020204030204" pitchFamily="34" charset="0"/>
              </a:rPr>
              <a:t>Die </a:t>
            </a:r>
            <a:r>
              <a:rPr lang="en-IE" dirty="0" err="1">
                <a:effectLst/>
                <a:ea typeface="Calibri" panose="020F0502020204030204" pitchFamily="34" charset="0"/>
              </a:rPr>
              <a:t>Präsenz</a:t>
            </a:r>
            <a:r>
              <a:rPr lang="en-IE" dirty="0">
                <a:effectLst/>
                <a:ea typeface="Calibri" panose="020F0502020204030204" pitchFamily="34" charset="0"/>
              </a:rPr>
              <a:t> von Frauen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spanischen</a:t>
            </a:r>
            <a:r>
              <a:rPr lang="en-IE" dirty="0">
                <a:effectLst/>
                <a:ea typeface="Calibri" panose="020F0502020204030204" pitchFamily="34" charset="0"/>
              </a:rPr>
              <a:t> </a:t>
            </a:r>
            <a:r>
              <a:rPr lang="en-IE" dirty="0" err="1">
                <a:effectLst/>
                <a:ea typeface="Calibri" panose="020F0502020204030204" pitchFamily="34" charset="0"/>
              </a:rPr>
              <a:t>Bausektor</a:t>
            </a:r>
            <a:r>
              <a:rPr lang="en-IE" dirty="0">
                <a:effectLst/>
                <a:ea typeface="Calibri" panose="020F0502020204030204" pitchFamily="34" charset="0"/>
              </a:rPr>
              <a:t> war </a:t>
            </a:r>
            <a:r>
              <a:rPr lang="en-IE" dirty="0" err="1">
                <a:effectLst/>
                <a:ea typeface="Calibri" panose="020F0502020204030204" pitchFamily="34" charset="0"/>
              </a:rPr>
              <a:t>schon</a:t>
            </a:r>
            <a:r>
              <a:rPr lang="en-IE" dirty="0">
                <a:effectLst/>
                <a:ea typeface="Calibri" panose="020F0502020204030204" pitchFamily="34" charset="0"/>
              </a:rPr>
              <a:t> </a:t>
            </a:r>
            <a:r>
              <a:rPr lang="en-IE" dirty="0" err="1">
                <a:effectLst/>
                <a:ea typeface="Calibri" panose="020F0502020204030204" pitchFamily="34" charset="0"/>
              </a:rPr>
              <a:t>immer</a:t>
            </a:r>
            <a:r>
              <a:rPr lang="en-IE" dirty="0">
                <a:effectLst/>
                <a:ea typeface="Calibri" panose="020F0502020204030204" pitchFamily="34" charset="0"/>
              </a:rPr>
              <a:t> </a:t>
            </a:r>
            <a:r>
              <a:rPr lang="en-IE" dirty="0" err="1">
                <a:effectLst/>
                <a:ea typeface="Calibri" panose="020F0502020204030204" pitchFamily="34" charset="0"/>
              </a:rPr>
              <a:t>gering</a:t>
            </a:r>
            <a:r>
              <a:rPr lang="en-IE" dirty="0">
                <a:effectLst/>
                <a:ea typeface="Calibri" panose="020F0502020204030204" pitchFamily="34" charset="0"/>
              </a:rPr>
              <a:t> und </a:t>
            </a:r>
            <a:r>
              <a:rPr lang="en-IE" dirty="0" err="1">
                <a:effectLst/>
                <a:ea typeface="Calibri" panose="020F0502020204030204" pitchFamily="34" charset="0"/>
              </a:rPr>
              <a:t>liegt</a:t>
            </a:r>
            <a:r>
              <a:rPr lang="en-IE" dirty="0">
                <a:effectLst/>
                <a:ea typeface="Calibri" panose="020F0502020204030204" pitchFamily="34" charset="0"/>
              </a:rPr>
              <a:t> </a:t>
            </a:r>
            <a:r>
              <a:rPr lang="en-IE" dirty="0" err="1">
                <a:effectLst/>
                <a:ea typeface="Calibri" panose="020F0502020204030204" pitchFamily="34" charset="0"/>
              </a:rPr>
              <a:t>nicht</a:t>
            </a:r>
            <a:r>
              <a:rPr lang="en-IE" dirty="0">
                <a:effectLst/>
                <a:ea typeface="Calibri" panose="020F0502020204030204" pitchFamily="34" charset="0"/>
              </a:rPr>
              <a:t> </a:t>
            </a:r>
            <a:r>
              <a:rPr lang="en-IE" dirty="0" err="1">
                <a:effectLst/>
                <a:ea typeface="Calibri" panose="020F0502020204030204" pitchFamily="34" charset="0"/>
              </a:rPr>
              <a:t>über</a:t>
            </a:r>
            <a:r>
              <a:rPr lang="en-IE" dirty="0">
                <a:effectLst/>
                <a:ea typeface="Calibri" panose="020F0502020204030204" pitchFamily="34" charset="0"/>
              </a:rPr>
              <a:t> 10 %.  </a:t>
            </a:r>
          </a:p>
          <a:p>
            <a:pPr algn="just"/>
            <a:endParaRPr lang="en-LB" dirty="0">
              <a:effectLst/>
              <a:ea typeface="Calibri" panose="020F0502020204030204" pitchFamily="34" charset="0"/>
            </a:endParaRPr>
          </a:p>
          <a:p>
            <a:pPr algn="just">
              <a:tabLst>
                <a:tab pos="450215" algn="l"/>
              </a:tabLst>
            </a:pPr>
            <a:r>
              <a:rPr lang="en-GB" dirty="0" err="1">
                <a:effectLst/>
                <a:ea typeface="Calibri" panose="020F0502020204030204" pitchFamily="34" charset="0"/>
              </a:rPr>
              <a:t>Laut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letzten</a:t>
            </a:r>
            <a:r>
              <a:rPr lang="en-GB" dirty="0">
                <a:effectLst/>
                <a:ea typeface="Calibri" panose="020F0502020204030204" pitchFamily="34" charset="0"/>
              </a:rPr>
              <a:t> </a:t>
            </a:r>
            <a:r>
              <a:rPr lang="en-GB" dirty="0" err="1">
                <a:effectLst/>
                <a:ea typeface="Calibri" panose="020F0502020204030204" pitchFamily="34" charset="0"/>
              </a:rPr>
              <a:t>Bericht</a:t>
            </a:r>
            <a:r>
              <a:rPr lang="en-GB" dirty="0">
                <a:effectLst/>
                <a:ea typeface="Calibri" panose="020F0502020204030204" pitchFamily="34" charset="0"/>
              </a:rPr>
              <a:t> der </a:t>
            </a:r>
            <a:r>
              <a:rPr lang="en-GB" dirty="0" err="1">
                <a:effectLst/>
                <a:ea typeface="Calibri" panose="020F0502020204030204" pitchFamily="34" charset="0"/>
              </a:rPr>
              <a:t>Spanischen</a:t>
            </a:r>
            <a:r>
              <a:rPr lang="en-GB" dirty="0">
                <a:effectLst/>
                <a:ea typeface="Calibri" panose="020F0502020204030204" pitchFamily="34" charset="0"/>
              </a:rPr>
              <a:t> </a:t>
            </a:r>
            <a:r>
              <a:rPr lang="en-GB" dirty="0" err="1">
                <a:effectLst/>
                <a:ea typeface="Calibri" panose="020F0502020204030204" pitchFamily="34" charset="0"/>
              </a:rPr>
              <a:t>Beobachtungsstelle</a:t>
            </a:r>
            <a:r>
              <a:rPr lang="en-GB" dirty="0">
                <a:effectLst/>
                <a:ea typeface="Calibri" panose="020F0502020204030204" pitchFamily="34" charset="0"/>
              </a:rPr>
              <a:t> für das </a:t>
            </a:r>
            <a:r>
              <a:rPr lang="en-GB" dirty="0" err="1">
                <a:effectLst/>
                <a:ea typeface="Calibri" panose="020F0502020204030204" pitchFamily="34" charset="0"/>
              </a:rPr>
              <a:t>Baugewerbe</a:t>
            </a:r>
            <a:r>
              <a:rPr lang="en-GB" dirty="0">
                <a:effectLst/>
                <a:ea typeface="Calibri" panose="020F0502020204030204" pitchFamily="34" charset="0"/>
              </a:rPr>
              <a:t> (</a:t>
            </a:r>
            <a:r>
              <a:rPr lang="en-GB" baseline="30000" dirty="0">
                <a:effectLst/>
                <a:ea typeface="Calibri" panose="020F0502020204030204" pitchFamily="34" charset="0"/>
              </a:rPr>
              <a:t>13</a:t>
            </a:r>
            <a:r>
              <a:rPr lang="en-GB" dirty="0">
                <a:effectLst/>
                <a:ea typeface="Calibri" panose="020F0502020204030204" pitchFamily="34" charset="0"/>
              </a:rPr>
              <a:t> ) belief </a:t>
            </a:r>
            <a:r>
              <a:rPr lang="en-GB" dirty="0" err="1">
                <a:effectLst/>
                <a:ea typeface="Calibri" panose="020F0502020204030204" pitchFamily="34" charset="0"/>
              </a:rPr>
              <a:t>sich</a:t>
            </a:r>
            <a:r>
              <a:rPr lang="en-GB" dirty="0">
                <a:effectLst/>
                <a:ea typeface="Calibri" panose="020F0502020204030204" pitchFamily="34" charset="0"/>
              </a:rPr>
              <a:t> die </a:t>
            </a:r>
            <a:r>
              <a:rPr lang="en-GB" dirty="0" err="1">
                <a:effectLst/>
                <a:ea typeface="Calibri" panose="020F0502020204030204" pitchFamily="34" charset="0"/>
              </a:rPr>
              <a:t>Zahl</a:t>
            </a:r>
            <a:r>
              <a:rPr lang="en-GB" dirty="0">
                <a:effectLst/>
                <a:ea typeface="Calibri" panose="020F0502020204030204" pitchFamily="34" charset="0"/>
              </a:rPr>
              <a:t> der </a:t>
            </a:r>
            <a:r>
              <a:rPr lang="en-GB" dirty="0" err="1">
                <a:effectLst/>
                <a:ea typeface="Calibri" panose="020F0502020204030204" pitchFamily="34" charset="0"/>
              </a:rPr>
              <a:t>sozialversicherten</a:t>
            </a:r>
            <a:r>
              <a:rPr lang="en-GB" dirty="0">
                <a:effectLst/>
                <a:ea typeface="Calibri" panose="020F0502020204030204" pitchFamily="34" charset="0"/>
              </a:rPr>
              <a:t> Frauen, die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arbeiten</a:t>
            </a:r>
            <a:r>
              <a:rPr lang="en-GB" dirty="0">
                <a:effectLst/>
                <a:ea typeface="Calibri" panose="020F0502020204030204" pitchFamily="34" charset="0"/>
              </a:rPr>
              <a:t>, auf 147.337, was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Anstieg</a:t>
            </a:r>
            <a:r>
              <a:rPr lang="en-GB" dirty="0">
                <a:effectLst/>
                <a:ea typeface="Calibri" panose="020F0502020204030204" pitchFamily="34" charset="0"/>
              </a:rPr>
              <a:t> von </a:t>
            </a:r>
            <a:r>
              <a:rPr lang="en-GB" dirty="0" err="1">
                <a:effectLst/>
                <a:ea typeface="Calibri" panose="020F0502020204030204" pitchFamily="34" charset="0"/>
              </a:rPr>
              <a:t>mehr</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7.000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Vergleich</a:t>
            </a:r>
            <a:r>
              <a:rPr lang="en-GB" dirty="0">
                <a:effectLst/>
                <a:ea typeface="Calibri" panose="020F0502020204030204" pitchFamily="34" charset="0"/>
              </a:rPr>
              <a:t> </a:t>
            </a:r>
            <a:r>
              <a:rPr lang="en-GB" dirty="0" err="1">
                <a:effectLst/>
                <a:ea typeface="Calibri" panose="020F0502020204030204" pitchFamily="34" charset="0"/>
              </a:rPr>
              <a:t>zum</a:t>
            </a:r>
            <a:r>
              <a:rPr lang="en-GB" dirty="0">
                <a:effectLst/>
                <a:ea typeface="Calibri" panose="020F0502020204030204" pitchFamily="34" charset="0"/>
              </a:rPr>
              <a:t> </a:t>
            </a:r>
            <a:r>
              <a:rPr lang="en-GB" dirty="0" err="1">
                <a:effectLst/>
                <a:ea typeface="Calibri" panose="020F0502020204030204" pitchFamily="34" charset="0"/>
              </a:rPr>
              <a:t>Vorjahr</a:t>
            </a:r>
            <a:r>
              <a:rPr lang="en-GB" dirty="0">
                <a:effectLst/>
                <a:ea typeface="Calibri" panose="020F0502020204030204" pitchFamily="34" charset="0"/>
              </a:rPr>
              <a:t> </a:t>
            </a:r>
            <a:r>
              <a:rPr lang="en-GB" dirty="0" err="1">
                <a:effectLst/>
                <a:ea typeface="Calibri" panose="020F0502020204030204" pitchFamily="34" charset="0"/>
              </a:rPr>
              <a:t>bedeutet</a:t>
            </a:r>
            <a:r>
              <a:rPr lang="en-GB" dirty="0">
                <a:effectLst/>
                <a:ea typeface="Calibri" panose="020F0502020204030204" pitchFamily="34" charset="0"/>
              </a:rPr>
              <a:t>. </a:t>
            </a:r>
            <a:r>
              <a:rPr lang="en-GB" dirty="0" err="1">
                <a:effectLst/>
                <a:ea typeface="Calibri" panose="020F0502020204030204" pitchFamily="34" charset="0"/>
              </a:rPr>
              <a:t>Damit</a:t>
            </a:r>
            <a:r>
              <a:rPr lang="en-GB" dirty="0">
                <a:effectLst/>
                <a:ea typeface="Calibri" panose="020F0502020204030204" pitchFamily="34" charset="0"/>
              </a:rPr>
              <a:t> </a:t>
            </a:r>
            <a:r>
              <a:rPr lang="en-GB" dirty="0" err="1">
                <a:effectLst/>
                <a:ea typeface="Calibri" panose="020F0502020204030204" pitchFamily="34" charset="0"/>
              </a:rPr>
              <a:t>wurde</a:t>
            </a:r>
            <a:r>
              <a:rPr lang="en-GB" dirty="0">
                <a:effectLst/>
                <a:ea typeface="Calibri" panose="020F0502020204030204" pitchFamily="34" charset="0"/>
              </a:rPr>
              <a:t> der </a:t>
            </a:r>
            <a:r>
              <a:rPr lang="en-GB" dirty="0" err="1">
                <a:effectLst/>
                <a:ea typeface="Calibri" panose="020F0502020204030204" pitchFamily="34" charset="0"/>
              </a:rPr>
              <a:t>höchste</a:t>
            </a:r>
            <a:r>
              <a:rPr lang="en-GB" dirty="0">
                <a:effectLst/>
                <a:ea typeface="Calibri" panose="020F0502020204030204" pitchFamily="34" charset="0"/>
              </a:rPr>
              <a:t> </a:t>
            </a:r>
            <a:r>
              <a:rPr lang="en-GB" dirty="0" err="1">
                <a:effectLst/>
                <a:ea typeface="Calibri" panose="020F0502020204030204" pitchFamily="34" charset="0"/>
              </a:rPr>
              <a:t>prozentuale</a:t>
            </a:r>
            <a:r>
              <a:rPr lang="en-GB" dirty="0">
                <a:effectLst/>
                <a:ea typeface="Calibri" panose="020F0502020204030204" pitchFamily="34" charset="0"/>
              </a:rPr>
              <a:t> </a:t>
            </a:r>
            <a:r>
              <a:rPr lang="en-GB" dirty="0" err="1">
                <a:effectLst/>
                <a:ea typeface="Calibri" panose="020F0502020204030204" pitchFamily="34" charset="0"/>
              </a:rPr>
              <a:t>Anteil</a:t>
            </a:r>
            <a:r>
              <a:rPr lang="en-GB" dirty="0">
                <a:effectLst/>
                <a:ea typeface="Calibri" panose="020F0502020204030204" pitchFamily="34" charset="0"/>
              </a:rPr>
              <a:t> an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Arbeitnehmerinnen</a:t>
            </a:r>
            <a:r>
              <a:rPr lang="en-GB" dirty="0">
                <a:effectLst/>
                <a:ea typeface="Calibri" panose="020F0502020204030204" pitchFamily="34" charset="0"/>
              </a:rPr>
              <a:t> in </a:t>
            </a:r>
            <a:r>
              <a:rPr lang="en-LB" dirty="0">
                <a:ea typeface="Calibri" panose="020F0502020204030204" pitchFamily="34" charset="0"/>
              </a:rPr>
              <a:t>der </a:t>
            </a:r>
            <a:r>
              <a:rPr lang="en-GB" dirty="0">
                <a:effectLst/>
                <a:ea typeface="Calibri" panose="020F0502020204030204" pitchFamily="34" charset="0"/>
              </a:rPr>
              <a:t>Branche </a:t>
            </a:r>
            <a:r>
              <a:rPr lang="en-GB" dirty="0" err="1">
                <a:effectLst/>
                <a:ea typeface="Calibri" panose="020F0502020204030204" pitchFamily="34" charset="0"/>
              </a:rPr>
              <a:t>seit</a:t>
            </a:r>
            <a:r>
              <a:rPr lang="en-GB" dirty="0">
                <a:effectLst/>
                <a:ea typeface="Calibri" panose="020F0502020204030204" pitchFamily="34" charset="0"/>
              </a:rPr>
              <a:t> 2016 </a:t>
            </a:r>
            <a:r>
              <a:rPr lang="en-GB" dirty="0" err="1">
                <a:effectLst/>
                <a:ea typeface="Calibri" panose="020F0502020204030204" pitchFamily="34" charset="0"/>
              </a:rPr>
              <a:t>erreicht</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11,1 % in </a:t>
            </a:r>
            <a:r>
              <a:rPr lang="en-GB" dirty="0" err="1">
                <a:effectLst/>
                <a:ea typeface="Calibri" panose="020F0502020204030204" pitchFamily="34" charset="0"/>
              </a:rPr>
              <a:t>Bezug</a:t>
            </a:r>
            <a:r>
              <a:rPr lang="en-GB" dirty="0">
                <a:effectLst/>
                <a:ea typeface="Calibri" panose="020F0502020204030204" pitchFamily="34" charset="0"/>
              </a:rPr>
              <a:t> auf die </a:t>
            </a:r>
            <a:r>
              <a:rPr lang="en-GB" dirty="0" err="1">
                <a:effectLst/>
                <a:ea typeface="Calibri" panose="020F0502020204030204" pitchFamily="34" charset="0"/>
              </a:rPr>
              <a:t>Gesamtzahl</a:t>
            </a:r>
            <a:r>
              <a:rPr lang="en-GB" dirty="0">
                <a:effectLst/>
                <a:ea typeface="Calibri" panose="020F0502020204030204" pitchFamily="34" charset="0"/>
              </a:rPr>
              <a:t> der </a:t>
            </a:r>
            <a:r>
              <a:rPr lang="en-GB" dirty="0" err="1">
                <a:effectLst/>
                <a:ea typeface="Calibri" panose="020F0502020204030204" pitchFamily="34" charset="0"/>
              </a:rPr>
              <a:t>versicherten</a:t>
            </a:r>
            <a:r>
              <a:rPr lang="en-GB" dirty="0">
                <a:effectLst/>
                <a:ea typeface="Calibri" panose="020F0502020204030204" pitchFamily="34" charset="0"/>
              </a:rPr>
              <a:t> </a:t>
            </a:r>
            <a:r>
              <a:rPr lang="en-GB" dirty="0" err="1">
                <a:effectLst/>
                <a:ea typeface="Calibri" panose="020F0502020204030204" pitchFamily="34" charset="0"/>
              </a:rPr>
              <a:t>Personen</a:t>
            </a:r>
            <a:r>
              <a:rPr lang="en-GB" dirty="0">
                <a:effectLst/>
                <a:ea typeface="Calibri" panose="020F0502020204030204" pitchFamily="34" charset="0"/>
              </a:rPr>
              <a:t> (</a:t>
            </a:r>
            <a:r>
              <a:rPr lang="en-GB" dirty="0" err="1">
                <a:effectLst/>
                <a:ea typeface="Calibri" panose="020F0502020204030204" pitchFamily="34" charset="0"/>
              </a:rPr>
              <a:t>ebd</a:t>
            </a:r>
            <a:r>
              <a:rPr lang="en-GB" dirty="0">
                <a:effectLst/>
                <a:ea typeface="Calibri" panose="020F0502020204030204" pitchFamily="34" charset="0"/>
              </a:rPr>
              <a:t>.).</a:t>
            </a:r>
            <a:endParaRPr lang="en-LB" dirty="0">
              <a:effectLst/>
              <a:ea typeface="Calibri" panose="020F0502020204030204" pitchFamily="34" charset="0"/>
            </a:endParaRPr>
          </a:p>
        </p:txBody>
      </p:sp>
      <p:sp>
        <p:nvSpPr>
          <p:cNvPr id="5" name="Text Placeholder 5">
            <a:extLst>
              <a:ext uri="{FF2B5EF4-FFF2-40B4-BE49-F238E27FC236}">
                <a16:creationId xmlns:a16="http://schemas.microsoft.com/office/drawing/2014/main" id="{F5A8DD63-04CB-D589-AA36-76624065275C}"/>
              </a:ext>
            </a:extLst>
          </p:cNvPr>
          <p:cNvSpPr txBox="1">
            <a:spLocks/>
          </p:cNvSpPr>
          <p:nvPr/>
        </p:nvSpPr>
        <p:spPr>
          <a:xfrm>
            <a:off x="539750" y="10134598"/>
            <a:ext cx="6590752" cy="55721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ru-RU" sz="900" baseline="30000" dirty="0">
                <a:effectLst/>
                <a:ea typeface="Calibri" panose="020F0502020204030204" pitchFamily="34" charset="0"/>
              </a:rPr>
              <a:t>13</a:t>
            </a:r>
            <a:r>
              <a:rPr lang="en-IE" sz="900" baseline="30000" dirty="0">
                <a:effectLst/>
                <a:ea typeface="Calibri" panose="020F0502020204030204" pitchFamily="34"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Spanische</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Beobachtungsstelle</a:t>
            </a:r>
            <a:r>
              <a:rPr lang="en-GB" sz="900" dirty="0">
                <a:effectLst/>
                <a:latin typeface="Calibri" panose="020F0502020204030204" pitchFamily="34" charset="0"/>
                <a:ea typeface="Calibri" panose="020F0502020204030204" pitchFamily="34" charset="0"/>
                <a:cs typeface="Times New Roman" panose="02020603050405020304" pitchFamily="18" charset="0"/>
              </a:rPr>
              <a:t> für das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Baugewerbe</a:t>
            </a:r>
            <a:r>
              <a:rPr lang="en-GB" sz="900" dirty="0">
                <a:effectLst/>
                <a:latin typeface="Calibri" panose="020F0502020204030204" pitchFamily="34" charset="0"/>
                <a:ea typeface="Calibri" panose="020F0502020204030204" pitchFamily="34" charset="0"/>
                <a:cs typeface="Times New Roman" panose="02020603050405020304" pitchFamily="18" charset="0"/>
              </a:rPr>
              <a:t> (2023): </a:t>
            </a:r>
            <a:r>
              <a:rPr lang="en-GB" sz="900" i="1" dirty="0">
                <a:effectLst/>
                <a:latin typeface="Calibri" panose="020F0502020204030204" pitchFamily="34" charset="0"/>
                <a:ea typeface="Calibri" panose="020F0502020204030204" pitchFamily="34" charset="0"/>
                <a:cs typeface="Times New Roman" panose="02020603050405020304" pitchFamily="18" charset="0"/>
              </a:rPr>
              <a:t>"Frauen </a:t>
            </a:r>
            <a:r>
              <a:rPr lang="en-GB" sz="900" i="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900" i="1" dirty="0">
                <a:effectLst/>
                <a:latin typeface="Calibri" panose="020F0502020204030204" pitchFamily="34" charset="0"/>
                <a:ea typeface="Calibri" panose="020F0502020204030204" pitchFamily="34" charset="0"/>
                <a:cs typeface="Times New Roman" panose="02020603050405020304" pitchFamily="18" charset="0"/>
              </a:rPr>
              <a:t> </a:t>
            </a:r>
            <a:r>
              <a:rPr lang="en-GB" sz="900" i="1" dirty="0" err="1">
                <a:effectLst/>
                <a:latin typeface="Calibri" panose="020F0502020204030204" pitchFamily="34" charset="0"/>
                <a:ea typeface="Calibri" panose="020F0502020204030204" pitchFamily="34" charset="0"/>
                <a:cs typeface="Times New Roman" panose="02020603050405020304" pitchFamily="18" charset="0"/>
              </a:rPr>
              <a:t>Bau</a:t>
            </a:r>
            <a:r>
              <a:rPr lang="en-GB" sz="900" i="1" dirty="0">
                <a:effectLst/>
                <a:latin typeface="Calibri" panose="020F0502020204030204" pitchFamily="34" charset="0"/>
                <a:ea typeface="Calibri" panose="020F0502020204030204" pitchFamily="34" charset="0"/>
                <a:cs typeface="Times New Roman" panose="02020603050405020304" pitchFamily="18" charset="0"/>
              </a:rPr>
              <a:t>" 2022</a:t>
            </a:r>
            <a:r>
              <a:rPr lang="en-GB"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https://www.observatoriodelaconstruccion.com/informes/detalle/mujeres-en-el-sector-de-la-construccion-2022#:~:text=En%20la%20edici%C3%B3n%2022%20del,este%20y%20otros%20datos%20de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Beratung</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GB" sz="900" dirty="0">
                <a:effectLst/>
                <a:latin typeface="Calibri" panose="020F0502020204030204" pitchFamily="34" charset="0"/>
                <a:ea typeface="Calibri" panose="020F0502020204030204" pitchFamily="34" charset="0"/>
                <a:cs typeface="Times New Roman" panose="02020603050405020304" pitchFamily="18" charset="0"/>
              </a:rPr>
              <a:t> Mai 2023</a:t>
            </a:r>
            <a:endParaRPr lang="en-LB"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LB" sz="900" b="1" dirty="0">
              <a:effectLst/>
              <a:ea typeface="Calibri" panose="020F0502020204030204" pitchFamily="34" charset="0"/>
            </a:endParaRPr>
          </a:p>
        </p:txBody>
      </p:sp>
    </p:spTree>
    <p:extLst>
      <p:ext uri="{BB962C8B-B14F-4D97-AF65-F5344CB8AC3E}">
        <p14:creationId xmlns:p14="http://schemas.microsoft.com/office/powerpoint/2010/main" val="37512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30CEFB-0CC4-A78D-AEDD-4BB7722F0D6D}"/>
              </a:ext>
            </a:extLst>
          </p:cNvPr>
          <p:cNvSpPr/>
          <p:nvPr/>
        </p:nvSpPr>
        <p:spPr>
          <a:xfrm flipV="1">
            <a:off x="-1" y="390596"/>
            <a:ext cx="7559675" cy="3192754"/>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22</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538294" y="4031763"/>
            <a:ext cx="6526988" cy="1548423"/>
          </a:xfrm>
          <a:prstGeom prst="rect">
            <a:avLst/>
          </a:prstGeom>
        </p:spPr>
        <p:txBody>
          <a:bodyPr/>
          <a:lstStyle/>
          <a:p>
            <a:r>
              <a:rPr lang="en-GB" dirty="0">
                <a:effectLst/>
                <a:ea typeface="Calibri" panose="020F0502020204030204" pitchFamily="34" charset="0"/>
              </a:rPr>
              <a:t>Die </a:t>
            </a:r>
            <a:r>
              <a:rPr lang="en-GB" dirty="0" err="1">
                <a:effectLst/>
                <a:ea typeface="Calibri" panose="020F0502020204030204" pitchFamily="34" charset="0"/>
              </a:rPr>
              <a:t>spanischen</a:t>
            </a:r>
            <a:r>
              <a:rPr lang="en-GB" dirty="0">
                <a:effectLst/>
                <a:ea typeface="Calibri" panose="020F0502020204030204" pitchFamily="34" charset="0"/>
              </a:rPr>
              <a:t> </a:t>
            </a:r>
            <a:r>
              <a:rPr lang="en-GB" dirty="0" err="1">
                <a:effectLst/>
                <a:ea typeface="Calibri" panose="020F0502020204030204" pitchFamily="34" charset="0"/>
              </a:rPr>
              <a:t>Daten</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Vergleich</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anderen</a:t>
            </a:r>
            <a:r>
              <a:rPr lang="en-GB" dirty="0">
                <a:effectLst/>
                <a:ea typeface="Calibri" panose="020F0502020204030204" pitchFamily="34" charset="0"/>
              </a:rPr>
              <a:t> Jahren </a:t>
            </a:r>
            <a:r>
              <a:rPr lang="en-GB" dirty="0" err="1">
                <a:effectLst/>
                <a:ea typeface="Calibri" panose="020F0502020204030204" pitchFamily="34" charset="0"/>
              </a:rPr>
              <a:t>positiv</a:t>
            </a:r>
            <a:r>
              <a:rPr lang="en-GB" dirty="0">
                <a:effectLst/>
                <a:ea typeface="Calibri" panose="020F0502020204030204" pitchFamily="34" charset="0"/>
              </a:rPr>
              <a:t>, da der </a:t>
            </a:r>
            <a:r>
              <a:rPr lang="en-GB" dirty="0" err="1">
                <a:effectLst/>
                <a:ea typeface="Calibri" panose="020F0502020204030204" pitchFamily="34" charset="0"/>
              </a:rPr>
              <a:t>Frauenanteil</a:t>
            </a:r>
            <a:r>
              <a:rPr lang="en-GB" dirty="0">
                <a:effectLst/>
                <a:ea typeface="Calibri" panose="020F0502020204030204" pitchFamily="34" charset="0"/>
              </a:rPr>
              <a:t> auf 11,1 % </a:t>
            </a:r>
            <a:r>
              <a:rPr lang="en-GB" dirty="0" err="1">
                <a:effectLst/>
                <a:ea typeface="Calibri" panose="020F0502020204030204" pitchFamily="34" charset="0"/>
              </a:rPr>
              <a:t>gestiegen</a:t>
            </a:r>
            <a:r>
              <a:rPr lang="en-GB" dirty="0">
                <a:effectLst/>
                <a:ea typeface="Calibri" panose="020F0502020204030204" pitchFamily="34" charset="0"/>
              </a:rPr>
              <a:t> ist;</a:t>
            </a:r>
            <a:r>
              <a:rPr lang="en-GB" baseline="30000" dirty="0">
                <a:effectLst/>
                <a:ea typeface="Calibri" panose="020F0502020204030204" pitchFamily="34" charset="0"/>
              </a:rPr>
              <a:t>14</a:t>
            </a:r>
            <a:r>
              <a:rPr lang="en-GB" dirty="0">
                <a:effectLst/>
                <a:ea typeface="Calibri" panose="020F0502020204030204" pitchFamily="34" charset="0"/>
              </a:rPr>
              <a:t> </a:t>
            </a:r>
            <a:r>
              <a:rPr lang="en-GB" dirty="0" err="1">
                <a:effectLst/>
                <a:ea typeface="Calibri" panose="020F0502020204030204" pitchFamily="34" charset="0"/>
              </a:rPr>
              <a:t>jedoch</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a:t>
            </a:r>
            <a:r>
              <a:rPr lang="en-GB" dirty="0" err="1">
                <a:effectLst/>
                <a:ea typeface="Calibri" panose="020F0502020204030204" pitchFamily="34" charset="0"/>
              </a:rPr>
              <a:t>viele</a:t>
            </a:r>
            <a:r>
              <a:rPr lang="en-GB" dirty="0">
                <a:effectLst/>
                <a:ea typeface="Calibri" panose="020F0502020204030204" pitchFamily="34" charset="0"/>
              </a:rPr>
              <a:t> Frauen in </a:t>
            </a:r>
            <a:r>
              <a:rPr lang="en-GB" dirty="0" err="1">
                <a:effectLst/>
                <a:ea typeface="Calibri" panose="020F0502020204030204" pitchFamily="34" charset="0"/>
              </a:rPr>
              <a:t>Verwaltungspositionen</a:t>
            </a:r>
            <a:r>
              <a:rPr lang="en-GB" dirty="0">
                <a:effectLst/>
                <a:ea typeface="Calibri" panose="020F0502020204030204" pitchFamily="34" charset="0"/>
              </a:rPr>
              <a:t> und in </a:t>
            </a:r>
            <a:r>
              <a:rPr lang="en-GB" dirty="0" err="1">
                <a:effectLst/>
                <a:ea typeface="Calibri" panose="020F0502020204030204" pitchFamily="34" charset="0"/>
              </a:rPr>
              <a:t>Berufen</a:t>
            </a:r>
            <a:r>
              <a:rPr lang="en-GB" dirty="0">
                <a:effectLst/>
                <a:ea typeface="Calibri" panose="020F0502020204030204" pitchFamily="34" charset="0"/>
              </a:rPr>
              <a:t>, die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höhere</a:t>
            </a:r>
            <a:r>
              <a:rPr lang="en-GB" dirty="0">
                <a:effectLst/>
                <a:ea typeface="Calibri" panose="020F0502020204030204" pitchFamily="34" charset="0"/>
              </a:rPr>
              <a:t> </a:t>
            </a:r>
            <a:r>
              <a:rPr lang="en-GB" dirty="0" err="1">
                <a:effectLst/>
                <a:ea typeface="Calibri" panose="020F0502020204030204" pitchFamily="34" charset="0"/>
              </a:rPr>
              <a:t>Ausbildung</a:t>
            </a:r>
            <a:r>
              <a:rPr lang="en-GB" dirty="0">
                <a:effectLst/>
                <a:ea typeface="Calibri" panose="020F0502020204030204" pitchFamily="34" charset="0"/>
              </a:rPr>
              <a:t> </a:t>
            </a:r>
            <a:r>
              <a:rPr lang="en-GB" dirty="0" err="1">
                <a:effectLst/>
                <a:ea typeface="Calibri" panose="020F0502020204030204" pitchFamily="34" charset="0"/>
              </a:rPr>
              <a:t>erfordern</a:t>
            </a:r>
            <a:r>
              <a:rPr lang="en-GB" dirty="0">
                <a:effectLst/>
                <a:ea typeface="Calibri" panose="020F0502020204030204" pitchFamily="34" charset="0"/>
              </a:rPr>
              <a:t>, </a:t>
            </a:r>
            <a:r>
              <a:rPr lang="en-GB" dirty="0" err="1">
                <a:effectLst/>
                <a:ea typeface="Calibri" panose="020F0502020204030204" pitchFamily="34" charset="0"/>
              </a:rPr>
              <a:t>konzentriert</a:t>
            </a:r>
            <a:r>
              <a:rPr lang="en-GB" dirty="0">
                <a:effectLst/>
                <a:ea typeface="Calibri" panose="020F0502020204030204" pitchFamily="34" charset="0"/>
              </a:rPr>
              <a:t>. Es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schwierig</a:t>
            </a:r>
            <a:r>
              <a:rPr lang="en-GB" dirty="0">
                <a:effectLst/>
                <a:ea typeface="Calibri" panose="020F0502020204030204" pitchFamily="34" charset="0"/>
              </a:rPr>
              <a:t>, Frauen in die Arbeit auf der </a:t>
            </a:r>
            <a:r>
              <a:rPr lang="en-GB" dirty="0" err="1">
                <a:effectLst/>
                <a:ea typeface="Calibri" panose="020F0502020204030204" pitchFamily="34" charset="0"/>
              </a:rPr>
              <a:t>Baustelle</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integrieren</a:t>
            </a:r>
            <a:r>
              <a:rPr lang="en-GB" dirty="0">
                <a:effectLst/>
                <a:ea typeface="Calibri" panose="020F0502020204030204" pitchFamily="34" charset="0"/>
              </a:rPr>
              <a:t>. </a:t>
            </a:r>
            <a:r>
              <a:rPr lang="en-GB" dirty="0" err="1">
                <a:effectLst/>
                <a:ea typeface="Calibri" panose="020F0502020204030204" pitchFamily="34" charset="0"/>
              </a:rPr>
              <a:t>Außerdem</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es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spanischen</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keine</a:t>
            </a:r>
            <a:r>
              <a:rPr lang="en-GB" dirty="0">
                <a:effectLst/>
                <a:ea typeface="Calibri" panose="020F0502020204030204" pitchFamily="34" charset="0"/>
              </a:rPr>
              <a:t> </a:t>
            </a:r>
            <a:r>
              <a:rPr lang="en-GB" dirty="0" err="1">
                <a:effectLst/>
                <a:ea typeface="Calibri" panose="020F0502020204030204" pitchFamily="34" charset="0"/>
              </a:rPr>
              <a:t>sichtbaren</a:t>
            </a:r>
            <a:r>
              <a:rPr lang="en-GB" dirty="0">
                <a:effectLst/>
                <a:ea typeface="Calibri" panose="020F0502020204030204" pitchFamily="34" charset="0"/>
              </a:rPr>
              <a:t>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Bezugspersonen</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Grund</a:t>
            </a:r>
            <a:r>
              <a:rPr lang="en-GB" dirty="0">
                <a:effectLst/>
                <a:ea typeface="Calibri" panose="020F0502020204030204" pitchFamily="34" charset="0"/>
              </a:rPr>
              <a:t> </a:t>
            </a:r>
            <a:r>
              <a:rPr lang="en-GB" dirty="0" err="1">
                <a:effectLst/>
                <a:ea typeface="Calibri" panose="020F0502020204030204" pitchFamily="34" charset="0"/>
              </a:rPr>
              <a:t>arbeiten</a:t>
            </a:r>
            <a:r>
              <a:rPr lang="en-GB" dirty="0">
                <a:effectLst/>
                <a:ea typeface="Calibri" panose="020F0502020204030204" pitchFamily="34" charset="0"/>
              </a:rPr>
              <a:t> die </a:t>
            </a:r>
            <a:r>
              <a:rPr lang="en-GB" dirty="0" err="1">
                <a:effectLst/>
                <a:ea typeface="Calibri" panose="020F0502020204030204" pitchFamily="34" charset="0"/>
              </a:rPr>
              <a:t>meisten</a:t>
            </a:r>
            <a:r>
              <a:rPr lang="en-GB" dirty="0">
                <a:effectLst/>
                <a:ea typeface="Calibri" panose="020F0502020204030204" pitchFamily="34" charset="0"/>
              </a:rPr>
              <a:t> Frauen in </a:t>
            </a:r>
            <a:r>
              <a:rPr lang="en-GB" dirty="0" err="1">
                <a:effectLst/>
                <a:ea typeface="Calibri" panose="020F0502020204030204" pitchFamily="34" charset="0"/>
              </a:rPr>
              <a:t>großen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mittelgroßen</a:t>
            </a:r>
            <a:r>
              <a:rPr lang="en-GB" dirty="0">
                <a:effectLst/>
                <a:ea typeface="Calibri" panose="020F0502020204030204" pitchFamily="34" charset="0"/>
              </a:rPr>
              <a:t> </a:t>
            </a:r>
            <a:r>
              <a:rPr lang="en-GB" dirty="0" err="1">
                <a:effectLst/>
                <a:ea typeface="Calibri" panose="020F0502020204030204" pitchFamily="34" charset="0"/>
              </a:rPr>
              <a:t>Unternehmen</a:t>
            </a:r>
            <a:r>
              <a:rPr lang="en-GB" dirty="0">
                <a:effectLst/>
                <a:ea typeface="Calibri" panose="020F0502020204030204" pitchFamily="34" charset="0"/>
              </a:rPr>
              <a:t>, in </a:t>
            </a:r>
            <a:r>
              <a:rPr lang="en-GB" dirty="0" err="1">
                <a:effectLst/>
                <a:ea typeface="Calibri" panose="020F0502020204030204" pitchFamily="34" charset="0"/>
              </a:rPr>
              <a:t>denen</a:t>
            </a:r>
            <a:r>
              <a:rPr lang="en-GB" dirty="0">
                <a:effectLst/>
                <a:ea typeface="Calibri" panose="020F0502020204030204" pitchFamily="34" charset="0"/>
              </a:rPr>
              <a:t> es </a:t>
            </a:r>
            <a:r>
              <a:rPr lang="en-GB" dirty="0" err="1">
                <a:effectLst/>
                <a:ea typeface="Calibri" panose="020F0502020204030204" pitchFamily="34" charset="0"/>
              </a:rPr>
              <a:t>mehr</a:t>
            </a:r>
            <a:r>
              <a:rPr lang="en-GB" dirty="0">
                <a:effectLst/>
                <a:ea typeface="Calibri" panose="020F0502020204030204" pitchFamily="34" charset="0"/>
              </a:rPr>
              <a:t> </a:t>
            </a:r>
            <a:r>
              <a:rPr lang="en-GB" dirty="0" err="1">
                <a:effectLst/>
                <a:ea typeface="Calibri" panose="020F0502020204030204" pitchFamily="34" charset="0"/>
              </a:rPr>
              <a:t>Verwaltungsaufgaben</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da es für Frauen in der Regel </a:t>
            </a:r>
            <a:r>
              <a:rPr lang="en-GB" dirty="0" err="1">
                <a:effectLst/>
                <a:ea typeface="Calibri" panose="020F0502020204030204" pitchFamily="34" charset="0"/>
              </a:rPr>
              <a:t>schwieriger</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in KMU und </a:t>
            </a:r>
            <a:r>
              <a:rPr lang="en-GB" dirty="0" err="1">
                <a:effectLst/>
                <a:ea typeface="Calibri" panose="020F0502020204030204" pitchFamily="34" charset="0"/>
              </a:rPr>
              <a:t>Kleinstunternehmen</a:t>
            </a:r>
            <a:r>
              <a:rPr lang="en-GB" dirty="0">
                <a:effectLst/>
                <a:ea typeface="Calibri" panose="020F0502020204030204" pitchFamily="34" charset="0"/>
              </a:rPr>
              <a:t> </a:t>
            </a:r>
            <a:r>
              <a:rPr lang="en-GB" dirty="0" err="1">
                <a:effectLst/>
                <a:ea typeface="Calibri" panose="020F0502020204030204" pitchFamily="34" charset="0"/>
              </a:rPr>
              <a:t>einzusteigen</a:t>
            </a:r>
            <a:r>
              <a:rPr lang="en-GB" dirty="0">
                <a:effectLst/>
                <a:ea typeface="Calibri" panose="020F0502020204030204" pitchFamily="34" charset="0"/>
              </a:rPr>
              <a:t>.  </a:t>
            </a:r>
            <a:r>
              <a:rPr lang="en-GB" dirty="0" err="1">
                <a:effectLst/>
                <a:ea typeface="Calibri" panose="020F0502020204030204" pitchFamily="34" charset="0"/>
              </a:rPr>
              <a:t>Andererseits</a:t>
            </a:r>
            <a:r>
              <a:rPr lang="en-GB" dirty="0">
                <a:effectLst/>
                <a:ea typeface="Calibri" panose="020F0502020204030204" pitchFamily="34" charset="0"/>
              </a:rPr>
              <a:t> </a:t>
            </a:r>
            <a:r>
              <a:rPr lang="en-GB" dirty="0" err="1">
                <a:effectLst/>
                <a:ea typeface="Calibri" panose="020F0502020204030204" pitchFamily="34" charset="0"/>
              </a:rPr>
              <a:t>fehlt</a:t>
            </a:r>
            <a:r>
              <a:rPr lang="en-GB" dirty="0">
                <a:effectLst/>
                <a:ea typeface="Calibri" panose="020F0502020204030204" pitchFamily="34" charset="0"/>
              </a:rPr>
              <a:t> es an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Ausbildern</a:t>
            </a:r>
            <a:r>
              <a:rPr lang="en-GB" dirty="0">
                <a:effectLst/>
                <a:ea typeface="Calibri" panose="020F0502020204030204" pitchFamily="34" charset="0"/>
              </a:rPr>
              <a:t>, was die </a:t>
            </a:r>
            <a:r>
              <a:rPr lang="en-GB" dirty="0" err="1">
                <a:effectLst/>
                <a:ea typeface="Calibri" panose="020F0502020204030204" pitchFamily="34" charset="0"/>
              </a:rPr>
              <a:t>Eingliederung</a:t>
            </a:r>
            <a:r>
              <a:rPr lang="en-GB" dirty="0">
                <a:effectLst/>
                <a:ea typeface="Calibri" panose="020F0502020204030204" pitchFamily="34" charset="0"/>
              </a:rPr>
              <a:t> und Integration von Frauen in den Sektor </a:t>
            </a:r>
            <a:r>
              <a:rPr lang="en-GB" dirty="0" err="1">
                <a:effectLst/>
                <a:ea typeface="Calibri" panose="020F0502020204030204" pitchFamily="34" charset="0"/>
              </a:rPr>
              <a:t>behindert</a:t>
            </a:r>
            <a:r>
              <a:rPr lang="en-GB" dirty="0">
                <a:effectLst/>
                <a:ea typeface="Calibri" panose="020F0502020204030204" pitchFamily="34" charset="0"/>
              </a:rPr>
              <a:t> und den </a:t>
            </a:r>
            <a:r>
              <a:rPr lang="en-GB" dirty="0" err="1">
                <a:effectLst/>
                <a:ea typeface="Calibri" panose="020F0502020204030204" pitchFamily="34" charset="0"/>
              </a:rPr>
              <a:t>Eindruck</a:t>
            </a:r>
            <a:r>
              <a:rPr lang="en-GB" dirty="0">
                <a:effectLst/>
                <a:ea typeface="Calibri" panose="020F0502020204030204" pitchFamily="34" charset="0"/>
              </a:rPr>
              <a:t> </a:t>
            </a:r>
            <a:r>
              <a:rPr lang="en-GB" dirty="0" err="1">
                <a:effectLst/>
                <a:ea typeface="Calibri" panose="020F0502020204030204" pitchFamily="34" charset="0"/>
              </a:rPr>
              <a:t>verstärkt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es </a:t>
            </a:r>
            <a:r>
              <a:rPr lang="en-GB" dirty="0" err="1">
                <a:effectLst/>
                <a:ea typeface="Calibri" panose="020F0502020204030204" pitchFamily="34" charset="0"/>
              </a:rPr>
              <a:t>sich</a:t>
            </a:r>
            <a:r>
              <a:rPr lang="en-GB" dirty="0">
                <a:effectLst/>
                <a:ea typeface="Calibri" panose="020F0502020204030204" pitchFamily="34" charset="0"/>
              </a:rPr>
              <a:t> um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reinen</a:t>
            </a:r>
            <a:r>
              <a:rPr lang="en-GB" dirty="0">
                <a:effectLst/>
                <a:ea typeface="Calibri" panose="020F0502020204030204" pitchFamily="34" charset="0"/>
              </a:rPr>
              <a:t> </a:t>
            </a:r>
            <a:r>
              <a:rPr lang="en-GB" dirty="0" err="1">
                <a:effectLst/>
                <a:ea typeface="Calibri" panose="020F0502020204030204" pitchFamily="34" charset="0"/>
              </a:rPr>
              <a:t>Männersektor</a:t>
            </a:r>
            <a:r>
              <a:rPr lang="en-GB" dirty="0">
                <a:effectLst/>
                <a:ea typeface="Calibri" panose="020F0502020204030204" pitchFamily="34" charset="0"/>
              </a:rPr>
              <a:t> </a:t>
            </a:r>
            <a:r>
              <a:rPr lang="en-GB" dirty="0" err="1">
                <a:effectLst/>
                <a:ea typeface="Calibri" panose="020F0502020204030204" pitchFamily="34" charset="0"/>
              </a:rPr>
              <a:t>handelt</a:t>
            </a:r>
            <a:r>
              <a:rPr lang="en-GB" dirty="0">
                <a:effectLst/>
                <a:ea typeface="Calibri" panose="020F0502020204030204" pitchFamily="34" charset="0"/>
              </a:rPr>
              <a:t> (</a:t>
            </a:r>
            <a:r>
              <a:rPr lang="en-GB" dirty="0" err="1">
                <a:effectLst/>
                <a:ea typeface="Calibri" panose="020F0502020204030204" pitchFamily="34" charset="0"/>
              </a:rPr>
              <a:t>ebd</a:t>
            </a:r>
            <a:r>
              <a:rPr lang="en-GB" dirty="0">
                <a:effectLst/>
                <a:ea typeface="Calibri" panose="020F0502020204030204" pitchFamily="34" charset="0"/>
              </a:rPr>
              <a:t>.).</a:t>
            </a:r>
            <a:endParaRPr lang="en-LB" dirty="0">
              <a:effectLst/>
              <a:ea typeface="Calibri" panose="020F0502020204030204" pitchFamily="34" charset="0"/>
            </a:endParaRPr>
          </a:p>
        </p:txBody>
      </p:sp>
      <p:sp>
        <p:nvSpPr>
          <p:cNvPr id="2" name="Text Placeholder 5">
            <a:extLst>
              <a:ext uri="{FF2B5EF4-FFF2-40B4-BE49-F238E27FC236}">
                <a16:creationId xmlns:a16="http://schemas.microsoft.com/office/drawing/2014/main" id="{923EFCAC-4A4C-95F4-4F2B-30C7240305D0}"/>
              </a:ext>
            </a:extLst>
          </p:cNvPr>
          <p:cNvSpPr txBox="1">
            <a:spLocks/>
          </p:cNvSpPr>
          <p:nvPr/>
        </p:nvSpPr>
        <p:spPr>
          <a:xfrm>
            <a:off x="539750" y="9712570"/>
            <a:ext cx="6590752" cy="87032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ru-RU" sz="900" baseline="30000">
                <a:effectLst/>
                <a:ea typeface="Calibri" panose="020F0502020204030204" pitchFamily="34" charset="0"/>
              </a:rPr>
              <a:t>1</a:t>
            </a:r>
            <a:r>
              <a:rPr lang="en-US" sz="900" baseline="30000">
                <a:effectLst/>
                <a:ea typeface="Calibri" panose="020F0502020204030204" pitchFamily="34" charset="0"/>
              </a:rPr>
              <a:t>4</a:t>
            </a:r>
            <a:r>
              <a:rPr lang="en-IE" sz="900" baseline="30000">
                <a:effectLst/>
                <a:ea typeface="Calibri" panose="020F0502020204030204" pitchFamily="34" charset="0"/>
              </a:rPr>
              <a:t> </a:t>
            </a:r>
            <a:r>
              <a:rPr lang="en-IE" sz="900">
                <a:effectLst/>
                <a:latin typeface="Calibri" panose="020F0502020204030204" pitchFamily="34" charset="0"/>
                <a:ea typeface="Calibri" panose="020F0502020204030204" pitchFamily="34" charset="0"/>
                <a:cs typeface="Times New Roman" panose="02020603050405020304" pitchFamily="18" charset="0"/>
              </a:rPr>
              <a:t>Spanische Beobachtungsstelle für das Bauwesen (2023): "Frauen im Baugewerbe 2022</a:t>
            </a:r>
            <a:r>
              <a:rPr lang="en-IE" sz="900" b="1" u="sng">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https://www.observatoriodelaconstruccion.com/informes/detalle/mujeres-en-el-sector-de-la-construccion-2022#:~:text=En%20la%20edici%C3%B3n%202022%20del,este%20y%20otros%20datos%20de </a:t>
            </a:r>
            <a:r>
              <a:rPr lang="en-IE" sz="900">
                <a:effectLst/>
                <a:latin typeface="Calibri" panose="020F0502020204030204" pitchFamily="34" charset="0"/>
                <a:ea typeface="Calibri" panose="020F0502020204030204" pitchFamily="34" charset="0"/>
                <a:cs typeface="Times New Roman" panose="02020603050405020304" pitchFamily="18" charset="0"/>
              </a:rPr>
              <a:t>pag 12, Abgerufen im Mai 2023</a:t>
            </a:r>
          </a:p>
          <a:p>
            <a:pPr algn="l"/>
            <a:r>
              <a:rPr lang="en-IE" sz="900" u="sng" baseline="3000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15</a:t>
            </a:r>
            <a:r>
              <a:rPr lang="en-IE" sz="900" u="sng" baseline="30000">
                <a:solidFill>
                  <a:srgbClr val="6B9F25"/>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E" sz="900" b="1" u="sng">
                <a:solidFill>
                  <a:srgbClr val="7CD0E4"/>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https://www.sueddeutsche.de/geld/berufswahl-frau-am-bau-1.5033545 </a:t>
            </a:r>
            <a:endParaRPr lang="en-IE" sz="900" b="1" u="sng">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sz="900" u="sng" baseline="30000">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16</a:t>
            </a:r>
            <a:r>
              <a:rPr lang="en-IE" sz="900" b="1" u="sng" baseline="30000">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sz="900" b="1" u="sng">
                <a:solidFill>
                  <a:srgbClr val="7CD0E4"/>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http://bauhandwerkerinnen.de/geschichte/geschichte.htm</a:t>
            </a:r>
            <a:endParaRPr lang="en-IE" sz="900" b="1" u="sng">
              <a:solidFill>
                <a:srgbClr val="7CD0E4"/>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IE" sz="900" baseline="30000">
                <a:effectLst/>
                <a:latin typeface="Calibri" panose="020F0502020204030204" pitchFamily="34" charset="0"/>
                <a:ea typeface="Calibri" panose="020F0502020204030204" pitchFamily="34" charset="0"/>
                <a:cs typeface="Times New Roman" panose="02020603050405020304" pitchFamily="18" charset="0"/>
              </a:rPr>
              <a:t>17 </a:t>
            </a:r>
            <a:r>
              <a:rPr lang="en-IE" sz="900">
                <a:effectLst/>
                <a:latin typeface="Calibri" panose="020F0502020204030204" pitchFamily="34" charset="0"/>
                <a:ea typeface="Calibri" panose="020F0502020204030204" pitchFamily="34" charset="0"/>
                <a:cs typeface="Times New Roman" panose="02020603050405020304" pitchFamily="18" charset="0"/>
              </a:rPr>
              <a:t>(Bundesagentur für Arbeit, 2023) </a:t>
            </a:r>
            <a:endParaRPr lang="en-LB" sz="900" b="1">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LB" sz="900">
              <a:effectLst/>
              <a:latin typeface="Calibri" panose="020F0502020204030204" pitchFamily="34" charset="0"/>
              <a:ea typeface="Calibri" panose="020F0502020204030204" pitchFamily="34" charset="0"/>
              <a:cs typeface="Times New Roman" panose="02020603050405020304" pitchFamily="18" charset="0"/>
            </a:endParaRPr>
          </a:p>
          <a:p>
            <a:endParaRPr lang="en-LB" sz="900" b="1">
              <a:effectLst/>
              <a:ea typeface="Calibri" panose="020F0502020204030204" pitchFamily="34" charset="0"/>
            </a:endParaRPr>
          </a:p>
        </p:txBody>
      </p:sp>
      <p:sp>
        <p:nvSpPr>
          <p:cNvPr id="9" name="Text Placeholder 9">
            <a:extLst>
              <a:ext uri="{FF2B5EF4-FFF2-40B4-BE49-F238E27FC236}">
                <a16:creationId xmlns:a16="http://schemas.microsoft.com/office/drawing/2014/main" id="{E7108921-3C07-8CEF-C722-ED71FD3B57AD}"/>
              </a:ext>
            </a:extLst>
          </p:cNvPr>
          <p:cNvSpPr txBox="1">
            <a:spLocks/>
          </p:cNvSpPr>
          <p:nvPr/>
        </p:nvSpPr>
        <p:spPr>
          <a:xfrm>
            <a:off x="561740" y="585177"/>
            <a:ext cx="6526988" cy="222836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a typeface="Calibri" panose="020F0502020204030204" pitchFamily="34" charset="0"/>
              </a:rPr>
              <a:t>Was den Sektor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Allgemeinen</a:t>
            </a:r>
            <a:r>
              <a:rPr lang="en-GB" dirty="0">
                <a:ea typeface="Calibri" panose="020F0502020204030204" pitchFamily="34" charset="0"/>
              </a:rPr>
              <a:t> </a:t>
            </a:r>
            <a:r>
              <a:rPr lang="en-GB" dirty="0" err="1">
                <a:ea typeface="Calibri" panose="020F0502020204030204" pitchFamily="34" charset="0"/>
              </a:rPr>
              <a:t>betrifft</a:t>
            </a:r>
            <a:r>
              <a:rPr lang="en-GB" dirty="0">
                <a:ea typeface="Calibri" panose="020F0502020204030204" pitchFamily="34" charset="0"/>
              </a:rPr>
              <a:t>, so </a:t>
            </a:r>
            <a:r>
              <a:rPr lang="en-GB" dirty="0" err="1">
                <a:ea typeface="Calibri" panose="020F0502020204030204" pitchFamily="34" charset="0"/>
              </a:rPr>
              <a:t>wurde</a:t>
            </a:r>
            <a:r>
              <a:rPr lang="en-GB" dirty="0">
                <a:ea typeface="Calibri" panose="020F0502020204030204" pitchFamily="34" charset="0"/>
              </a:rPr>
              <a:t>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Vergleich</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2021 </a:t>
            </a:r>
            <a:r>
              <a:rPr lang="en-GB" dirty="0" err="1">
                <a:ea typeface="Calibri" panose="020F0502020204030204" pitchFamily="34" charset="0"/>
              </a:rPr>
              <a:t>ein</a:t>
            </a:r>
            <a:r>
              <a:rPr lang="en-GB" dirty="0">
                <a:ea typeface="Calibri" panose="020F0502020204030204" pitchFamily="34" charset="0"/>
              </a:rPr>
              <a:t> </a:t>
            </a:r>
            <a:r>
              <a:rPr lang="en-GB" dirty="0" err="1">
                <a:ea typeface="Calibri" panose="020F0502020204030204" pitchFamily="34" charset="0"/>
              </a:rPr>
              <a:t>Wachstum</a:t>
            </a:r>
            <a:r>
              <a:rPr lang="en-GB" dirty="0">
                <a:ea typeface="Calibri" panose="020F0502020204030204" pitchFamily="34" charset="0"/>
              </a:rPr>
              <a:t> von 3,5 % der </a:t>
            </a:r>
            <a:r>
              <a:rPr lang="en-GB" dirty="0" err="1">
                <a:ea typeface="Calibri" panose="020F0502020204030204" pitchFamily="34" charset="0"/>
              </a:rPr>
              <a:t>Beschäftigten</a:t>
            </a:r>
            <a:r>
              <a:rPr lang="en-GB" dirty="0">
                <a:ea typeface="Calibri" panose="020F0502020204030204" pitchFamily="34" charset="0"/>
              </a:rPr>
              <a:t> </a:t>
            </a:r>
            <a:r>
              <a:rPr lang="en-GB" dirty="0" err="1">
                <a:ea typeface="Calibri" panose="020F0502020204030204" pitchFamily="34" charset="0"/>
              </a:rPr>
              <a:t>festgestellt</a:t>
            </a:r>
            <a:r>
              <a:rPr lang="en-GB" dirty="0">
                <a:ea typeface="Calibri" panose="020F0502020204030204" pitchFamily="34" charset="0"/>
              </a:rPr>
              <a:t>, </a:t>
            </a:r>
            <a:r>
              <a:rPr lang="en-GB" dirty="0" err="1">
                <a:ea typeface="Calibri" panose="020F0502020204030204" pitchFamily="34" charset="0"/>
              </a:rPr>
              <a:t>wobei</a:t>
            </a:r>
            <a:r>
              <a:rPr lang="en-GB" dirty="0">
                <a:ea typeface="Calibri" panose="020F0502020204030204" pitchFamily="34" charset="0"/>
              </a:rPr>
              <a:t> die </a:t>
            </a:r>
            <a:r>
              <a:rPr lang="en-GB" dirty="0" err="1">
                <a:ea typeface="Calibri" panose="020F0502020204030204" pitchFamily="34" charset="0"/>
              </a:rPr>
              <a:t>Zahl</a:t>
            </a:r>
            <a:r>
              <a:rPr lang="en-GB" dirty="0">
                <a:ea typeface="Calibri" panose="020F0502020204030204" pitchFamily="34" charset="0"/>
              </a:rPr>
              <a:t> der Frauen um 5,5 % </a:t>
            </a:r>
            <a:r>
              <a:rPr lang="en-GB" dirty="0" err="1">
                <a:ea typeface="Calibri" panose="020F0502020204030204" pitchFamily="34" charset="0"/>
              </a:rPr>
              <a:t>stieg</a:t>
            </a:r>
            <a:r>
              <a:rPr lang="en-GB" dirty="0">
                <a:ea typeface="Calibri" panose="020F0502020204030204" pitchFamily="34" charset="0"/>
              </a:rPr>
              <a:t>. </a:t>
            </a:r>
            <a:r>
              <a:rPr lang="en-GB" dirty="0" err="1">
                <a:ea typeface="Calibri" panose="020F0502020204030204" pitchFamily="34" charset="0"/>
              </a:rPr>
              <a:t>Darüber</a:t>
            </a:r>
            <a:r>
              <a:rPr lang="en-GB" dirty="0">
                <a:ea typeface="Calibri" panose="020F0502020204030204" pitchFamily="34" charset="0"/>
              </a:rPr>
              <a:t> </a:t>
            </a:r>
            <a:r>
              <a:rPr lang="en-GB" dirty="0" err="1">
                <a:ea typeface="Calibri" panose="020F0502020204030204" pitchFamily="34" charset="0"/>
              </a:rPr>
              <a:t>hinaus</a:t>
            </a:r>
            <a:r>
              <a:rPr lang="en-GB" dirty="0">
                <a:ea typeface="Calibri" panose="020F0502020204030204" pitchFamily="34" charset="0"/>
              </a:rPr>
              <a:t> </a:t>
            </a:r>
            <a:r>
              <a:rPr lang="en-GB" dirty="0" err="1">
                <a:ea typeface="Calibri" panose="020F0502020204030204" pitchFamily="34" charset="0"/>
              </a:rPr>
              <a:t>arbeiten</a:t>
            </a:r>
            <a:r>
              <a:rPr lang="en-GB" dirty="0">
                <a:ea typeface="Calibri" panose="020F0502020204030204" pitchFamily="34" charset="0"/>
              </a:rPr>
              <a:t> Frauen in </a:t>
            </a:r>
            <a:r>
              <a:rPr lang="en-GB" dirty="0" err="1">
                <a:ea typeface="Calibri" panose="020F0502020204030204" pitchFamily="34" charset="0"/>
              </a:rPr>
              <a:t>diesem</a:t>
            </a:r>
            <a:r>
              <a:rPr lang="en-GB" dirty="0">
                <a:ea typeface="Calibri" panose="020F0502020204030204" pitchFamily="34" charset="0"/>
              </a:rPr>
              <a:t> Sektor in </a:t>
            </a:r>
            <a:r>
              <a:rPr lang="en-GB" dirty="0" err="1">
                <a:ea typeface="Calibri" panose="020F0502020204030204" pitchFamily="34" charset="0"/>
              </a:rPr>
              <a:t>Spanien</a:t>
            </a:r>
            <a:r>
              <a:rPr lang="en-GB" dirty="0">
                <a:ea typeface="Calibri" panose="020F0502020204030204" pitchFamily="34" charset="0"/>
              </a:rPr>
              <a:t> </a:t>
            </a:r>
            <a:r>
              <a:rPr lang="en-GB" dirty="0" err="1">
                <a:ea typeface="Calibri" panose="020F0502020204030204" pitchFamily="34" charset="0"/>
              </a:rPr>
              <a:t>häufiger</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unbefristeten</a:t>
            </a:r>
            <a:r>
              <a:rPr lang="en-GB" dirty="0">
                <a:ea typeface="Calibri" panose="020F0502020204030204" pitchFamily="34" charset="0"/>
              </a:rPr>
              <a:t> und </a:t>
            </a:r>
            <a:r>
              <a:rPr lang="en-GB" dirty="0" err="1">
                <a:ea typeface="Calibri" panose="020F0502020204030204" pitchFamily="34" charset="0"/>
              </a:rPr>
              <a:t>Vollzeitverträgen</a:t>
            </a:r>
            <a:r>
              <a:rPr lang="en-GB" dirty="0">
                <a:ea typeface="Calibri" panose="020F0502020204030204" pitchFamily="34" charset="0"/>
              </a:rPr>
              <a:t>, </a:t>
            </a:r>
            <a:r>
              <a:rPr lang="en-GB" dirty="0" err="1">
                <a:ea typeface="Calibri" panose="020F0502020204030204" pitchFamily="34" charset="0"/>
              </a:rPr>
              <a:t>wobei</a:t>
            </a:r>
            <a:r>
              <a:rPr lang="en-GB" dirty="0">
                <a:ea typeface="Calibri" panose="020F0502020204030204" pitchFamily="34" charset="0"/>
              </a:rPr>
              <a:t> </a:t>
            </a:r>
            <a:r>
              <a:rPr lang="en-GB" dirty="0" err="1">
                <a:ea typeface="Calibri" panose="020F0502020204030204" pitchFamily="34" charset="0"/>
              </a:rPr>
              <a:t>hervorzuheben</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dass</a:t>
            </a:r>
            <a:r>
              <a:rPr lang="en-GB" dirty="0">
                <a:ea typeface="Calibri" panose="020F0502020204030204" pitchFamily="34" charset="0"/>
              </a:rPr>
              <a:t> 7 von 10 </a:t>
            </a:r>
            <a:r>
              <a:rPr lang="en-GB" dirty="0" err="1">
                <a:ea typeface="Calibri" panose="020F0502020204030204" pitchFamily="34" charset="0"/>
              </a:rPr>
              <a:t>Arbeitnehmern</a:t>
            </a:r>
            <a:r>
              <a:rPr lang="en-GB" dirty="0">
                <a:ea typeface="Calibri" panose="020F0502020204030204" pitchFamily="34" charset="0"/>
              </a:rPr>
              <a:t> </a:t>
            </a:r>
            <a:r>
              <a:rPr lang="en-GB" dirty="0" err="1">
                <a:ea typeface="Calibri" panose="020F0502020204030204" pitchFamily="34" charset="0"/>
              </a:rPr>
              <a:t>bei</a:t>
            </a:r>
            <a:r>
              <a:rPr lang="en-GB" dirty="0">
                <a:ea typeface="Calibri" panose="020F0502020204030204" pitchFamily="34" charset="0"/>
              </a:rPr>
              <a:t> </a:t>
            </a:r>
            <a:r>
              <a:rPr lang="en-GB" dirty="0" err="1">
                <a:ea typeface="Calibri" panose="020F0502020204030204" pitchFamily="34" charset="0"/>
              </a:rPr>
              <a:t>anderen</a:t>
            </a:r>
            <a:r>
              <a:rPr lang="en-GB" dirty="0">
                <a:ea typeface="Calibri" panose="020F0502020204030204" pitchFamily="34" charset="0"/>
              </a:rPr>
              <a:t> </a:t>
            </a:r>
            <a:r>
              <a:rPr lang="en-GB" dirty="0" err="1">
                <a:ea typeface="Calibri" panose="020F0502020204030204" pitchFamily="34" charset="0"/>
              </a:rPr>
              <a:t>Unternehmen</a:t>
            </a:r>
            <a:r>
              <a:rPr lang="en-GB" dirty="0">
                <a:ea typeface="Calibri" panose="020F0502020204030204" pitchFamily="34" charset="0"/>
              </a:rPr>
              <a:t> </a:t>
            </a:r>
            <a:r>
              <a:rPr lang="en-GB" dirty="0" err="1">
                <a:ea typeface="Calibri" panose="020F0502020204030204" pitchFamily="34" charset="0"/>
              </a:rPr>
              <a:t>angestellt</a:t>
            </a:r>
            <a:r>
              <a:rPr lang="en-GB" dirty="0">
                <a:ea typeface="Calibri" panose="020F0502020204030204" pitchFamily="34" charset="0"/>
              </a:rPr>
              <a:t> </a:t>
            </a:r>
            <a:r>
              <a:rPr lang="en-GB" dirty="0" err="1">
                <a:ea typeface="Calibri" panose="020F0502020204030204" pitchFamily="34" charset="0"/>
              </a:rPr>
              <a:t>sind</a:t>
            </a:r>
            <a:r>
              <a:rPr lang="en-GB" dirty="0">
                <a:ea typeface="Calibri" panose="020F0502020204030204" pitchFamily="34" charset="0"/>
              </a:rPr>
              <a:t> und der Rest </a:t>
            </a:r>
            <a:r>
              <a:rPr lang="en-GB" dirty="0" err="1">
                <a:ea typeface="Calibri" panose="020F0502020204030204" pitchFamily="34" charset="0"/>
              </a:rPr>
              <a:t>selbständig</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Vergleicht</a:t>
            </a:r>
            <a:r>
              <a:rPr lang="en-GB" dirty="0">
                <a:ea typeface="Calibri" panose="020F0502020204030204" pitchFamily="34" charset="0"/>
              </a:rPr>
              <a:t> man </a:t>
            </a:r>
            <a:r>
              <a:rPr lang="en-GB" dirty="0" err="1">
                <a:ea typeface="Calibri" panose="020F0502020204030204" pitchFamily="34" charset="0"/>
              </a:rPr>
              <a:t>diese</a:t>
            </a:r>
            <a:r>
              <a:rPr lang="en-GB" dirty="0">
                <a:ea typeface="Calibri" panose="020F0502020204030204" pitchFamily="34" charset="0"/>
              </a:rPr>
              <a:t> </a:t>
            </a:r>
            <a:r>
              <a:rPr lang="en-GB" dirty="0" err="1">
                <a:ea typeface="Calibri" panose="020F0502020204030204" pitchFamily="34" charset="0"/>
              </a:rPr>
              <a:t>Daten</a:t>
            </a:r>
            <a:r>
              <a:rPr lang="en-GB" dirty="0">
                <a:ea typeface="Calibri" panose="020F0502020204030204" pitchFamily="34" charset="0"/>
              </a:rPr>
              <a:t>, so </a:t>
            </a:r>
            <a:r>
              <a:rPr lang="en-GB" dirty="0" err="1">
                <a:ea typeface="Calibri" panose="020F0502020204030204" pitchFamily="34" charset="0"/>
              </a:rPr>
              <a:t>ist</a:t>
            </a:r>
            <a:r>
              <a:rPr lang="en-GB" dirty="0">
                <a:ea typeface="Calibri" panose="020F0502020204030204" pitchFamily="34" charset="0"/>
              </a:rPr>
              <a:t> die </a:t>
            </a:r>
            <a:r>
              <a:rPr lang="en-GB" dirty="0" err="1">
                <a:ea typeface="Calibri" panose="020F0502020204030204" pitchFamily="34" charset="0"/>
              </a:rPr>
              <a:t>Zahl</a:t>
            </a:r>
            <a:r>
              <a:rPr lang="en-GB" dirty="0">
                <a:ea typeface="Calibri" panose="020F0502020204030204" pitchFamily="34" charset="0"/>
              </a:rPr>
              <a:t> der </a:t>
            </a:r>
            <a:r>
              <a:rPr lang="en-GB" dirty="0" err="1">
                <a:ea typeface="Calibri" panose="020F0502020204030204" pitchFamily="34" charset="0"/>
              </a:rPr>
              <a:t>selbständigen</a:t>
            </a:r>
            <a:r>
              <a:rPr lang="en-GB" dirty="0">
                <a:ea typeface="Calibri" panose="020F0502020204030204" pitchFamily="34" charset="0"/>
              </a:rPr>
              <a:t> Frauen in </a:t>
            </a:r>
            <a:r>
              <a:rPr lang="en-GB" dirty="0" err="1">
                <a:ea typeface="Calibri" panose="020F0502020204030204" pitchFamily="34" charset="0"/>
              </a:rPr>
              <a:t>Spanien</a:t>
            </a:r>
            <a:r>
              <a:rPr lang="en-GB" dirty="0">
                <a:ea typeface="Calibri" panose="020F0502020204030204" pitchFamily="34" charset="0"/>
              </a:rPr>
              <a:t>, die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Bausektor</a:t>
            </a:r>
            <a:r>
              <a:rPr lang="en-GB" dirty="0">
                <a:ea typeface="Calibri" panose="020F0502020204030204" pitchFamily="34" charset="0"/>
              </a:rPr>
              <a:t> </a:t>
            </a:r>
            <a:r>
              <a:rPr lang="en-GB" dirty="0" err="1">
                <a:ea typeface="Calibri" panose="020F0502020204030204" pitchFamily="34" charset="0"/>
              </a:rPr>
              <a:t>arbeiten</a:t>
            </a:r>
            <a:r>
              <a:rPr lang="en-GB" dirty="0">
                <a:ea typeface="Calibri" panose="020F0502020204030204" pitchFamily="34" charset="0"/>
              </a:rPr>
              <a:t>, fast </a:t>
            </a:r>
            <a:r>
              <a:rPr lang="en-GB" dirty="0" err="1">
                <a:ea typeface="Calibri" panose="020F0502020204030204" pitchFamily="34" charset="0"/>
              </a:rPr>
              <a:t>doppelt</a:t>
            </a:r>
            <a:r>
              <a:rPr lang="en-GB" dirty="0">
                <a:ea typeface="Calibri" panose="020F0502020204030204" pitchFamily="34" charset="0"/>
              </a:rPr>
              <a:t> so </a:t>
            </a:r>
            <a:r>
              <a:rPr lang="en-GB" dirty="0" err="1">
                <a:ea typeface="Calibri" panose="020F0502020204030204" pitchFamily="34" charset="0"/>
              </a:rPr>
              <a:t>hoch</a:t>
            </a:r>
            <a:r>
              <a:rPr lang="en-GB" dirty="0">
                <a:ea typeface="Calibri" panose="020F0502020204030204" pitchFamily="34" charset="0"/>
              </a:rPr>
              <a:t> </a:t>
            </a:r>
            <a:r>
              <a:rPr lang="en-GB" dirty="0" err="1">
                <a:ea typeface="Calibri" panose="020F0502020204030204" pitchFamily="34" charset="0"/>
              </a:rPr>
              <a:t>wie</a:t>
            </a:r>
            <a:r>
              <a:rPr lang="en-GB" dirty="0">
                <a:ea typeface="Calibri" panose="020F0502020204030204" pitchFamily="34" charset="0"/>
              </a:rPr>
              <a:t> in </a:t>
            </a:r>
            <a:r>
              <a:rPr lang="en-GB" dirty="0" err="1">
                <a:ea typeface="Calibri" panose="020F0502020204030204" pitchFamily="34" charset="0"/>
              </a:rPr>
              <a:t>anderen</a:t>
            </a:r>
            <a:r>
              <a:rPr lang="en-GB" dirty="0">
                <a:ea typeface="Calibri" panose="020F0502020204030204" pitchFamily="34" charset="0"/>
              </a:rPr>
              <a:t> </a:t>
            </a:r>
            <a:r>
              <a:rPr lang="en-GB" dirty="0" err="1">
                <a:ea typeface="Calibri" panose="020F0502020204030204" pitchFamily="34" charset="0"/>
              </a:rPr>
              <a:t>Sektoren</a:t>
            </a:r>
            <a:r>
              <a:rPr lang="en-GB" dirty="0">
                <a:ea typeface="Calibri" panose="020F0502020204030204" pitchFamily="34" charset="0"/>
              </a:rPr>
              <a:t>, </a:t>
            </a:r>
            <a:r>
              <a:rPr lang="en-GB" dirty="0" err="1">
                <a:ea typeface="Calibri" panose="020F0502020204030204" pitchFamily="34" charset="0"/>
              </a:rPr>
              <a:t>nämlich</a:t>
            </a:r>
            <a:r>
              <a:rPr lang="en-GB" dirty="0">
                <a:ea typeface="Calibri" panose="020F0502020204030204" pitchFamily="34" charset="0"/>
              </a:rPr>
              <a:t> 26,7 % </a:t>
            </a:r>
            <a:r>
              <a:rPr lang="en-GB" dirty="0" err="1">
                <a:ea typeface="Calibri" panose="020F0502020204030204" pitchFamily="34" charset="0"/>
              </a:rPr>
              <a:t>gegenüber</a:t>
            </a:r>
            <a:r>
              <a:rPr lang="en-GB" dirty="0">
                <a:ea typeface="Calibri" panose="020F0502020204030204" pitchFamily="34" charset="0"/>
              </a:rPr>
              <a:t> 13,8 % (</a:t>
            </a:r>
            <a:r>
              <a:rPr lang="en-GB" dirty="0" err="1">
                <a:ea typeface="Calibri" panose="020F0502020204030204" pitchFamily="34" charset="0"/>
              </a:rPr>
              <a:t>ebd</a:t>
            </a:r>
            <a:r>
              <a:rPr lang="en-GB" dirty="0">
                <a:ea typeface="Calibri" panose="020F0502020204030204" pitchFamily="34" charset="0"/>
              </a:rPr>
              <a:t>.).</a:t>
            </a:r>
            <a:endParaRPr lang="en-LB" dirty="0">
              <a:ea typeface="Calibri" panose="020F0502020204030204" pitchFamily="34" charset="0"/>
            </a:endParaRPr>
          </a:p>
          <a:p>
            <a:r>
              <a:rPr lang="en-GB" dirty="0">
                <a:ea typeface="Calibri" panose="020F0502020204030204" pitchFamily="34" charset="0"/>
              </a:rPr>
              <a:t> </a:t>
            </a:r>
            <a:endParaRPr lang="en-LB" dirty="0">
              <a:ea typeface="Calibri" panose="020F0502020204030204" pitchFamily="34" charset="0"/>
            </a:endParaRPr>
          </a:p>
          <a:p>
            <a:r>
              <a:rPr lang="en-GB" dirty="0">
                <a:ea typeface="Calibri" panose="020F0502020204030204" pitchFamily="34" charset="0"/>
              </a:rPr>
              <a:t>Es sei </a:t>
            </a:r>
            <a:r>
              <a:rPr lang="en-GB" dirty="0" err="1">
                <a:ea typeface="Calibri" panose="020F0502020204030204" pitchFamily="34" charset="0"/>
              </a:rPr>
              <a:t>auch</a:t>
            </a:r>
            <a:r>
              <a:rPr lang="en-GB" dirty="0">
                <a:ea typeface="Calibri" panose="020F0502020204030204" pitchFamily="34" charset="0"/>
              </a:rPr>
              <a:t> </a:t>
            </a:r>
            <a:r>
              <a:rPr lang="en-GB" dirty="0" err="1">
                <a:ea typeface="Calibri" panose="020F0502020204030204" pitchFamily="34" charset="0"/>
              </a:rPr>
              <a:t>darauf</a:t>
            </a:r>
            <a:r>
              <a:rPr lang="en-GB" dirty="0">
                <a:ea typeface="Calibri" panose="020F0502020204030204" pitchFamily="34" charset="0"/>
              </a:rPr>
              <a:t> </a:t>
            </a:r>
            <a:r>
              <a:rPr lang="en-GB" dirty="0" err="1">
                <a:ea typeface="Calibri" panose="020F0502020204030204" pitchFamily="34" charset="0"/>
              </a:rPr>
              <a:t>hingewiesen</a:t>
            </a:r>
            <a:r>
              <a:rPr lang="en-GB" dirty="0">
                <a:ea typeface="Calibri" panose="020F0502020204030204" pitchFamily="34" charset="0"/>
              </a:rPr>
              <a:t>, </a:t>
            </a:r>
            <a:r>
              <a:rPr lang="en-GB" dirty="0" err="1">
                <a:ea typeface="Calibri" panose="020F0502020204030204" pitchFamily="34" charset="0"/>
              </a:rPr>
              <a:t>dass</a:t>
            </a:r>
            <a:r>
              <a:rPr lang="en-GB" dirty="0">
                <a:ea typeface="Calibri" panose="020F0502020204030204" pitchFamily="34" charset="0"/>
              </a:rPr>
              <a:t> die von Frauen in </a:t>
            </a:r>
            <a:r>
              <a:rPr lang="en-GB" dirty="0" err="1">
                <a:ea typeface="Calibri" panose="020F0502020204030204" pitchFamily="34" charset="0"/>
              </a:rPr>
              <a:t>diesem</a:t>
            </a:r>
            <a:r>
              <a:rPr lang="en-GB" dirty="0">
                <a:ea typeface="Calibri" panose="020F0502020204030204" pitchFamily="34" charset="0"/>
              </a:rPr>
              <a:t> Sektor am </a:t>
            </a:r>
            <a:r>
              <a:rPr lang="en-GB" dirty="0" err="1">
                <a:ea typeface="Calibri" panose="020F0502020204030204" pitchFamily="34" charset="0"/>
              </a:rPr>
              <a:t>stärksten</a:t>
            </a:r>
            <a:r>
              <a:rPr lang="en-GB" dirty="0">
                <a:ea typeface="Calibri" panose="020F0502020204030204" pitchFamily="34" charset="0"/>
              </a:rPr>
              <a:t> </a:t>
            </a:r>
            <a:r>
              <a:rPr lang="en-GB" dirty="0" err="1">
                <a:ea typeface="Calibri" panose="020F0502020204030204" pitchFamily="34" charset="0"/>
              </a:rPr>
              <a:t>ausgeübten</a:t>
            </a:r>
            <a:r>
              <a:rPr lang="en-GB" dirty="0">
                <a:ea typeface="Calibri" panose="020F0502020204030204" pitchFamily="34" charset="0"/>
              </a:rPr>
              <a:t> </a:t>
            </a:r>
            <a:r>
              <a:rPr lang="en-GB" dirty="0" err="1">
                <a:ea typeface="Calibri" panose="020F0502020204030204" pitchFamily="34" charset="0"/>
              </a:rPr>
              <a:t>Tätigkeiten</a:t>
            </a:r>
            <a:r>
              <a:rPr lang="en-GB" dirty="0">
                <a:ea typeface="Calibri" panose="020F0502020204030204" pitchFamily="34" charset="0"/>
              </a:rPr>
              <a:t>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Zusammenhang</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dem</a:t>
            </a:r>
            <a:r>
              <a:rPr lang="en-GB" dirty="0">
                <a:ea typeface="Calibri" panose="020F0502020204030204" pitchFamily="34" charset="0"/>
              </a:rPr>
              <a:t> </a:t>
            </a:r>
            <a:r>
              <a:rPr lang="en-GB" dirty="0" err="1">
                <a:ea typeface="Calibri" panose="020F0502020204030204" pitchFamily="34" charset="0"/>
              </a:rPr>
              <a:t>Spezialbau</a:t>
            </a:r>
            <a:r>
              <a:rPr lang="en-GB" dirty="0">
                <a:ea typeface="Calibri" panose="020F0502020204030204" pitchFamily="34" charset="0"/>
              </a:rPr>
              <a:t> </a:t>
            </a:r>
            <a:r>
              <a:rPr lang="en-GB" dirty="0" err="1">
                <a:ea typeface="Calibri" panose="020F0502020204030204" pitchFamily="34" charset="0"/>
              </a:rPr>
              <a:t>sind</a:t>
            </a:r>
            <a:r>
              <a:rPr lang="en-GB" dirty="0">
                <a:ea typeface="Calibri" panose="020F0502020204030204" pitchFamily="34" charset="0"/>
              </a:rPr>
              <a:t>, wo die </a:t>
            </a:r>
            <a:r>
              <a:rPr lang="en-GB" dirty="0" err="1">
                <a:ea typeface="Calibri" panose="020F0502020204030204" pitchFamily="34" charset="0"/>
              </a:rPr>
              <a:t>Hälfte</a:t>
            </a:r>
            <a:r>
              <a:rPr lang="en-GB" dirty="0">
                <a:ea typeface="Calibri" panose="020F0502020204030204" pitchFamily="34" charset="0"/>
              </a:rPr>
              <a:t> der </a:t>
            </a:r>
            <a:r>
              <a:rPr lang="en-GB" dirty="0" err="1">
                <a:ea typeface="Calibri" panose="020F0502020204030204" pitchFamily="34" charset="0"/>
              </a:rPr>
              <a:t>spanischen</a:t>
            </a:r>
            <a:r>
              <a:rPr lang="en-GB" dirty="0">
                <a:ea typeface="Calibri" panose="020F0502020204030204" pitchFamily="34" charset="0"/>
              </a:rPr>
              <a:t> Frauen, die in </a:t>
            </a:r>
            <a:r>
              <a:rPr lang="en-GB" dirty="0" err="1">
                <a:ea typeface="Calibri" panose="020F0502020204030204" pitchFamily="34" charset="0"/>
              </a:rPr>
              <a:t>diesem</a:t>
            </a:r>
            <a:r>
              <a:rPr lang="en-GB" dirty="0">
                <a:ea typeface="Calibri" panose="020F0502020204030204" pitchFamily="34" charset="0"/>
              </a:rPr>
              <a:t> Sektor </a:t>
            </a:r>
            <a:r>
              <a:rPr lang="en-GB" dirty="0" err="1">
                <a:ea typeface="Calibri" panose="020F0502020204030204" pitchFamily="34" charset="0"/>
              </a:rPr>
              <a:t>arbeiten</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finden</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nämlich</a:t>
            </a:r>
            <a:r>
              <a:rPr lang="en-GB" dirty="0">
                <a:ea typeface="Calibri" panose="020F0502020204030204" pitchFamily="34" charset="0"/>
              </a:rPr>
              <a:t> 51,2 %, und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Hochbau</a:t>
            </a:r>
            <a:r>
              <a:rPr lang="en-GB" dirty="0">
                <a:ea typeface="Calibri" panose="020F0502020204030204" pitchFamily="34" charset="0"/>
              </a:rPr>
              <a:t>, wo 44,7 % der Frauen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finden</a:t>
            </a:r>
            <a:r>
              <a:rPr lang="en-GB" dirty="0">
                <a:ea typeface="Calibri" panose="020F0502020204030204" pitchFamily="34" charset="0"/>
              </a:rPr>
              <a:t> </a:t>
            </a:r>
            <a:r>
              <a:rPr lang="en-GB" dirty="0" err="1">
                <a:ea typeface="Calibri" panose="020F0502020204030204" pitchFamily="34" charset="0"/>
              </a:rPr>
              <a:t>sind</a:t>
            </a:r>
            <a:r>
              <a:rPr lang="en-GB" dirty="0">
                <a:ea typeface="Calibri" panose="020F0502020204030204" pitchFamily="34" charset="0"/>
              </a:rPr>
              <a:t>. Der </a:t>
            </a:r>
            <a:r>
              <a:rPr lang="en-GB" dirty="0" err="1">
                <a:ea typeface="Calibri" panose="020F0502020204030204" pitchFamily="34" charset="0"/>
              </a:rPr>
              <a:t>Anteil</a:t>
            </a:r>
            <a:r>
              <a:rPr lang="en-GB" dirty="0">
                <a:ea typeface="Calibri" panose="020F0502020204030204" pitchFamily="34" charset="0"/>
              </a:rPr>
              <a:t> der Frauen </a:t>
            </a:r>
            <a:r>
              <a:rPr lang="en-GB" dirty="0" err="1">
                <a:ea typeface="Calibri" panose="020F0502020204030204" pitchFamily="34" charset="0"/>
              </a:rPr>
              <a:t>im</a:t>
            </a:r>
            <a:r>
              <a:rPr lang="en-GB" dirty="0">
                <a:ea typeface="Calibri" panose="020F0502020204030204" pitchFamily="34" charset="0"/>
              </a:rPr>
              <a:t> </a:t>
            </a:r>
            <a:r>
              <a:rPr lang="en-GB" dirty="0" err="1">
                <a:ea typeface="Calibri" panose="020F0502020204030204" pitchFamily="34" charset="0"/>
              </a:rPr>
              <a:t>Bauingenieurwesen</a:t>
            </a:r>
            <a:r>
              <a:rPr lang="en-GB" dirty="0">
                <a:ea typeface="Calibri" panose="020F0502020204030204" pitchFamily="34" charset="0"/>
              </a:rPr>
              <a:t> </a:t>
            </a:r>
            <a:r>
              <a:rPr lang="en-GB" dirty="0" err="1">
                <a:ea typeface="Calibri" panose="020F0502020204030204" pitchFamily="34" charset="0"/>
              </a:rPr>
              <a:t>beträgt</a:t>
            </a:r>
            <a:r>
              <a:rPr lang="en-GB" dirty="0">
                <a:ea typeface="Calibri" panose="020F0502020204030204" pitchFamily="34" charset="0"/>
              </a:rPr>
              <a:t> 4,1 % (</a:t>
            </a:r>
            <a:r>
              <a:rPr lang="en-GB" dirty="0" err="1">
                <a:ea typeface="Calibri" panose="020F0502020204030204" pitchFamily="34" charset="0"/>
              </a:rPr>
              <a:t>ebd</a:t>
            </a:r>
            <a:r>
              <a:rPr lang="en-GB" dirty="0">
                <a:ea typeface="Calibri" panose="020F0502020204030204" pitchFamily="34" charset="0"/>
              </a:rPr>
              <a:t>.).</a:t>
            </a:r>
          </a:p>
          <a:p>
            <a:endParaRPr lang="en-GB" dirty="0">
              <a:ea typeface="Calibri" panose="020F0502020204030204" pitchFamily="34" charset="0"/>
            </a:endParaRPr>
          </a:p>
          <a:p>
            <a:r>
              <a:rPr lang="en-GB" dirty="0" err="1">
                <a:effectLst/>
                <a:ea typeface="Calibri" panose="020F0502020204030204" pitchFamily="34" charset="0"/>
              </a:rPr>
              <a:t>Andererseits</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der </a:t>
            </a:r>
            <a:r>
              <a:rPr lang="en-GB" dirty="0" err="1">
                <a:effectLst/>
                <a:ea typeface="Calibri" panose="020F0502020204030204" pitchFamily="34" charset="0"/>
              </a:rPr>
              <a:t>Anteil</a:t>
            </a:r>
            <a:r>
              <a:rPr lang="en-GB" dirty="0">
                <a:effectLst/>
                <a:ea typeface="Calibri" panose="020F0502020204030204" pitchFamily="34" charset="0"/>
              </a:rPr>
              <a:t> der Frauen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höherer</a:t>
            </a:r>
            <a:r>
              <a:rPr lang="en-GB" dirty="0">
                <a:effectLst/>
                <a:ea typeface="Calibri" panose="020F0502020204030204" pitchFamily="34" charset="0"/>
              </a:rPr>
              <a:t> </a:t>
            </a:r>
            <a:r>
              <a:rPr lang="en-GB" dirty="0" err="1">
                <a:effectLst/>
                <a:ea typeface="Calibri" panose="020F0502020204030204" pitchFamily="34" charset="0"/>
              </a:rPr>
              <a:t>Bildung</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62,3 %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Vergleich</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53 %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spanischen</a:t>
            </a:r>
            <a:r>
              <a:rPr lang="en-GB" dirty="0">
                <a:effectLst/>
                <a:ea typeface="Calibri" panose="020F0502020204030204" pitchFamily="34" charset="0"/>
              </a:rPr>
              <a:t> Sektor am </a:t>
            </a:r>
            <a:r>
              <a:rPr lang="en-GB" dirty="0" err="1">
                <a:effectLst/>
                <a:ea typeface="Calibri" panose="020F0502020204030204" pitchFamily="34" charset="0"/>
              </a:rPr>
              <a:t>höchsten</a:t>
            </a:r>
            <a:r>
              <a:rPr lang="en-GB" dirty="0">
                <a:effectLst/>
                <a:ea typeface="Calibri" panose="020F0502020204030204" pitchFamily="34" charset="0"/>
              </a:rPr>
              <a:t>, und 9 von 10 Frauen, die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die </a:t>
            </a:r>
            <a:r>
              <a:rPr lang="en-GB" dirty="0" err="1">
                <a:effectLst/>
                <a:ea typeface="Calibri" panose="020F0502020204030204" pitchFamily="34" charset="0"/>
              </a:rPr>
              <a:t>spanische</a:t>
            </a:r>
            <a:r>
              <a:rPr lang="en-GB" dirty="0">
                <a:effectLst/>
                <a:ea typeface="Calibri" panose="020F0502020204030204" pitchFamily="34" charset="0"/>
              </a:rPr>
              <a:t> </a:t>
            </a:r>
            <a:r>
              <a:rPr lang="en-GB" dirty="0" err="1">
                <a:effectLst/>
                <a:ea typeface="Calibri" panose="020F0502020204030204" pitchFamily="34" charset="0"/>
              </a:rPr>
              <a:t>Staatsangehörigkeit</a:t>
            </a:r>
            <a:r>
              <a:rPr lang="en-GB" dirty="0">
                <a:effectLst/>
                <a:ea typeface="Calibri" panose="020F0502020204030204" pitchFamily="34" charset="0"/>
              </a:rPr>
              <a:t>.  </a:t>
            </a:r>
            <a:r>
              <a:rPr lang="en-GB" dirty="0" err="1">
                <a:effectLst/>
                <a:ea typeface="Calibri" panose="020F0502020204030204" pitchFamily="34" charset="0"/>
              </a:rPr>
              <a:t>Zusammenfassend</a:t>
            </a:r>
            <a:r>
              <a:rPr lang="en-GB" dirty="0">
                <a:effectLst/>
                <a:ea typeface="Calibri" panose="020F0502020204030204" pitchFamily="34" charset="0"/>
              </a:rPr>
              <a:t> </a:t>
            </a:r>
            <a:r>
              <a:rPr lang="en-GB" dirty="0" err="1">
                <a:effectLst/>
                <a:ea typeface="Calibri" panose="020F0502020204030204" pitchFamily="34" charset="0"/>
              </a:rPr>
              <a:t>lässt</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sagen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der </a:t>
            </a:r>
            <a:r>
              <a:rPr lang="en-GB" dirty="0" err="1">
                <a:effectLst/>
                <a:ea typeface="Calibri" panose="020F0502020204030204" pitchFamily="34" charset="0"/>
              </a:rPr>
              <a:t>Bausektor</a:t>
            </a:r>
            <a:r>
              <a:rPr lang="en-GB" dirty="0">
                <a:effectLst/>
                <a:ea typeface="Calibri" panose="020F0502020204030204" pitchFamily="34" charset="0"/>
              </a:rPr>
              <a:t> in </a:t>
            </a:r>
            <a:r>
              <a:rPr lang="en-GB" dirty="0" err="1">
                <a:effectLst/>
                <a:ea typeface="Calibri" panose="020F0502020204030204" pitchFamily="34" charset="0"/>
              </a:rPr>
              <a:t>Spanien</a:t>
            </a:r>
            <a:r>
              <a:rPr lang="en-GB" dirty="0">
                <a:effectLst/>
                <a:ea typeface="Calibri" panose="020F0502020204030204" pitchFamily="34" charset="0"/>
              </a:rPr>
              <a:t> </a:t>
            </a: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vor</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sehr</a:t>
            </a:r>
            <a:r>
              <a:rPr lang="en-GB" dirty="0">
                <a:effectLst/>
                <a:ea typeface="Calibri" panose="020F0502020204030204" pitchFamily="34" charset="0"/>
              </a:rPr>
              <a:t> </a:t>
            </a:r>
            <a:r>
              <a:rPr lang="en-GB" dirty="0" err="1">
                <a:effectLst/>
                <a:ea typeface="Calibri" panose="020F0502020204030204" pitchFamily="34" charset="0"/>
              </a:rPr>
              <a:t>männerdominierter</a:t>
            </a:r>
            <a:r>
              <a:rPr lang="en-GB" dirty="0">
                <a:effectLst/>
                <a:ea typeface="Calibri" panose="020F0502020204030204" pitchFamily="34" charset="0"/>
              </a:rPr>
              <a:t> Sektor </a:t>
            </a:r>
            <a:r>
              <a:rPr lang="en-GB" dirty="0" err="1">
                <a:effectLst/>
                <a:ea typeface="Calibri" panose="020F0502020204030204" pitchFamily="34" charset="0"/>
              </a:rPr>
              <a:t>ist</a:t>
            </a:r>
            <a:r>
              <a:rPr lang="en-GB" dirty="0">
                <a:effectLst/>
                <a:ea typeface="Calibri" panose="020F0502020204030204" pitchFamily="34" charset="0"/>
              </a:rPr>
              <a:t>, der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jedoch</a:t>
            </a:r>
            <a:r>
              <a:rPr lang="en-GB" dirty="0">
                <a:effectLst/>
                <a:ea typeface="Calibri" panose="020F0502020204030204" pitchFamily="34" charset="0"/>
              </a:rPr>
              <a:t> der Situation </a:t>
            </a:r>
            <a:r>
              <a:rPr lang="en-GB" dirty="0" err="1">
                <a:effectLst/>
                <a:ea typeface="Calibri" panose="020F0502020204030204" pitchFamily="34" charset="0"/>
              </a:rPr>
              <a:t>bewusst</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und </a:t>
            </a:r>
            <a:r>
              <a:rPr lang="en-GB" dirty="0" err="1">
                <a:effectLst/>
                <a:ea typeface="Calibri" panose="020F0502020204030204" pitchFamily="34" charset="0"/>
              </a:rPr>
              <a:t>inklusive</a:t>
            </a:r>
            <a:r>
              <a:rPr lang="en-GB" dirty="0">
                <a:effectLst/>
                <a:ea typeface="Calibri" panose="020F0502020204030204" pitchFamily="34" charset="0"/>
              </a:rPr>
              <a:t> und </a:t>
            </a:r>
            <a:r>
              <a:rPr lang="en-GB" dirty="0" err="1">
                <a:effectLst/>
                <a:ea typeface="Calibri" panose="020F0502020204030204" pitchFamily="34" charset="0"/>
              </a:rPr>
              <a:t>integrierende</a:t>
            </a:r>
            <a:r>
              <a:rPr lang="en-GB" dirty="0">
                <a:effectLst/>
                <a:ea typeface="Calibri" panose="020F0502020204030204" pitchFamily="34" charset="0"/>
              </a:rPr>
              <a:t> </a:t>
            </a:r>
            <a:r>
              <a:rPr lang="en-GB" dirty="0" err="1">
                <a:effectLst/>
                <a:ea typeface="Calibri" panose="020F0502020204030204" pitchFamily="34" charset="0"/>
              </a:rPr>
              <a:t>Maßnahmen</a:t>
            </a:r>
            <a:r>
              <a:rPr lang="en-GB" dirty="0">
                <a:effectLst/>
                <a:ea typeface="Calibri" panose="020F0502020204030204" pitchFamily="34" charset="0"/>
              </a:rPr>
              <a:t> </a:t>
            </a:r>
            <a:r>
              <a:rPr lang="en-GB" dirty="0" err="1">
                <a:effectLst/>
                <a:ea typeface="Calibri" panose="020F0502020204030204" pitchFamily="34" charset="0"/>
              </a:rPr>
              <a:t>ergreift</a:t>
            </a:r>
            <a:r>
              <a:rPr lang="en-GB" dirty="0">
                <a:effectLst/>
                <a:ea typeface="Calibri" panose="020F0502020204030204" pitchFamily="34" charset="0"/>
              </a:rPr>
              <a:t> (</a:t>
            </a:r>
            <a:r>
              <a:rPr lang="en-GB" dirty="0" err="1">
                <a:effectLst/>
                <a:ea typeface="Calibri" panose="020F0502020204030204" pitchFamily="34" charset="0"/>
              </a:rPr>
              <a:t>ebd</a:t>
            </a:r>
            <a:r>
              <a:rPr lang="en-GB" dirty="0">
                <a:effectLst/>
                <a:ea typeface="Calibri" panose="020F0502020204030204" pitchFamily="34" charset="0"/>
              </a:rPr>
              <a:t>.). </a:t>
            </a:r>
            <a:endParaRPr lang="en-LB" dirty="0">
              <a:effectLst/>
              <a:ea typeface="Calibri" panose="020F0502020204030204" pitchFamily="34" charset="0"/>
            </a:endParaRPr>
          </a:p>
          <a:p>
            <a:endParaRPr lang="en-LB" dirty="0">
              <a:ea typeface="Calibri" panose="020F0502020204030204" pitchFamily="34" charset="0"/>
            </a:endParaRPr>
          </a:p>
        </p:txBody>
      </p:sp>
      <p:sp>
        <p:nvSpPr>
          <p:cNvPr id="15" name="Text Placeholder 7">
            <a:extLst>
              <a:ext uri="{FF2B5EF4-FFF2-40B4-BE49-F238E27FC236}">
                <a16:creationId xmlns:a16="http://schemas.microsoft.com/office/drawing/2014/main" id="{B4B87261-C15B-5ED1-66BA-5154AC52615E}"/>
              </a:ext>
            </a:extLst>
          </p:cNvPr>
          <p:cNvSpPr>
            <a:spLocks noGrp="1"/>
          </p:cNvSpPr>
          <p:nvPr/>
        </p:nvSpPr>
        <p:spPr>
          <a:xfrm>
            <a:off x="948316" y="5725748"/>
            <a:ext cx="6118555" cy="48625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1.3.4 Deutschland</a:t>
            </a:r>
          </a:p>
          <a:p>
            <a:endParaRPr lang="en-US" dirty="0"/>
          </a:p>
        </p:txBody>
      </p:sp>
      <p:sp>
        <p:nvSpPr>
          <p:cNvPr id="16" name="Text Placeholder 6">
            <a:extLst>
              <a:ext uri="{FF2B5EF4-FFF2-40B4-BE49-F238E27FC236}">
                <a16:creationId xmlns:a16="http://schemas.microsoft.com/office/drawing/2014/main" id="{17D3F4FE-F74E-B66B-21B9-0BB2D99D557F}"/>
              </a:ext>
            </a:extLst>
          </p:cNvPr>
          <p:cNvSpPr txBox="1">
            <a:spLocks/>
          </p:cNvSpPr>
          <p:nvPr/>
        </p:nvSpPr>
        <p:spPr>
          <a:xfrm>
            <a:off x="492804" y="6330620"/>
            <a:ext cx="6526988" cy="117532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tabLst>
                <a:tab pos="450215" algn="l"/>
              </a:tabLst>
            </a:pP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Historisch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gesehen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wurden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in Deutschland in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westlichen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Gebieten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Gegensatz</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zunehmend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systematisch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Bauwesen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ausgeschlossen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Deutschland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dürfen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erst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26 Jahren auf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Das hat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viel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Geschichte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tun.  Bis 1994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galt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Bundesländern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das 120 Jahre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alte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Beschäftigungsverbot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für Frauen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Bauhauptgewerbe.</a:t>
            </a:r>
            <a:r>
              <a:rPr lang="en-IE" sz="1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Arbeit auf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Baustellen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schwer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schmutzig</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Nur in der DDR war es Frauen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erlaubt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Kräne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andere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Baumaschinen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bedienen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Eine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ostdeutsche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Realität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Westen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Wiedervereinigung</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durch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Klischees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Vorurteile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gekontert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wurde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p>
            <a:pPr algn="just">
              <a:tabLst>
                <a:tab pos="450215" algn="l"/>
              </a:tabLst>
            </a:pPr>
            <a:endParaRPr lang="en-IE" sz="1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tabLst>
                <a:tab pos="450215" algn="l"/>
              </a:tabLst>
            </a:pP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Während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 2010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10 % lag, so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Frauenanteil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deutschen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Bauwirtschaft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inzwischen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rund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15 % gestiegen.</a:t>
            </a:r>
            <a:r>
              <a:rPr lang="en-IE" sz="1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Auch in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anderen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westlichen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Ländern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bewegt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Anteil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Frauen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Baugewerbe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ähnlichen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Niveau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Obwohl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ihre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Zahl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einzelnen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Abteilungen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langsam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stetig</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zunimmt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kann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Beschäftigungsquote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von Frauen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sehr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unterschiedlich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ausfallen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Angaben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Statistischen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Bundesamtes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2023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auf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Baustelle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häufigsten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Bereichen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Architektur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Bauingenieurwesen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Malerei</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Vermessung</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Kartografie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anzutreffen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teilweise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mehr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Viertel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vorhandenen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Arbeitskräfte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Tendenz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Bauberufen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höherer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Qualifikation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positiv</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Blick</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Universitäten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Fachhochschulen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zeigt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Architektur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deutschlandweit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mehr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Hälfte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Absolventen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weiblich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Bauingenieurwesen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rund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Drittel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Studierenden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weiblich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Anders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Situation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Handwerk</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Bereichen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Tiefbau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Tischlerhandwerk</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Bodenlegerhandwerk</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schwankt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Anteil</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weiblichen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Beschäftigten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lediglich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bis 3 %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ebd</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8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23</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149289" y="2113384"/>
            <a:ext cx="3823801" cy="1909690"/>
          </a:xfrm>
          <a:prstGeom prst="rect">
            <a:avLst/>
          </a:prstGeom>
        </p:spPr>
        <p:txBody>
          <a:bodyPr/>
          <a:lstStyle/>
          <a:p>
            <a:pPr algn="just"/>
            <a:r>
              <a:rPr lang="en-IE" dirty="0" err="1">
                <a:effectLst/>
                <a:ea typeface="Calibri" panose="020F0502020204030204" pitchFamily="34" charset="0"/>
              </a:rPr>
              <a:t>Nach</a:t>
            </a:r>
            <a:r>
              <a:rPr lang="en-IE" dirty="0">
                <a:effectLst/>
                <a:ea typeface="Calibri" panose="020F0502020204030204" pitchFamily="34" charset="0"/>
              </a:rPr>
              <a:t> den </a:t>
            </a:r>
            <a:r>
              <a:rPr lang="en-IE" dirty="0" err="1">
                <a:effectLst/>
                <a:ea typeface="Calibri" panose="020F0502020204030204" pitchFamily="34" charset="0"/>
              </a:rPr>
              <a:t>neuesten</a:t>
            </a:r>
            <a:r>
              <a:rPr lang="en-IE" dirty="0">
                <a:effectLst/>
                <a:ea typeface="Calibri" panose="020F0502020204030204" pitchFamily="34" charset="0"/>
              </a:rPr>
              <a:t> </a:t>
            </a:r>
            <a:r>
              <a:rPr lang="en-IE" dirty="0" err="1">
                <a:effectLst/>
                <a:ea typeface="Calibri" panose="020F0502020204030204" pitchFamily="34" charset="0"/>
              </a:rPr>
              <a:t>verfügbaren</a:t>
            </a:r>
            <a:r>
              <a:rPr lang="en-IE" dirty="0">
                <a:effectLst/>
                <a:ea typeface="Calibri" panose="020F0502020204030204" pitchFamily="34" charset="0"/>
              </a:rPr>
              <a:t> </a:t>
            </a:r>
            <a:r>
              <a:rPr lang="en-IE" dirty="0" err="1">
                <a:effectLst/>
                <a:ea typeface="Calibri" panose="020F0502020204030204" pitchFamily="34" charset="0"/>
              </a:rPr>
              <a:t>Daten</a:t>
            </a:r>
            <a:r>
              <a:rPr lang="en-IE" dirty="0">
                <a:effectLst/>
                <a:ea typeface="Calibri" panose="020F0502020204030204" pitchFamily="34" charset="0"/>
              </a:rPr>
              <a:t> </a:t>
            </a:r>
            <a:r>
              <a:rPr lang="en-IE" dirty="0" err="1">
                <a:effectLst/>
                <a:ea typeface="Calibri" panose="020F0502020204030204" pitchFamily="34" charset="0"/>
              </a:rPr>
              <a:t>aus</a:t>
            </a:r>
            <a:r>
              <a:rPr lang="en-IE" dirty="0">
                <a:effectLst/>
                <a:ea typeface="Calibri" panose="020F0502020204030204" pitchFamily="34" charset="0"/>
              </a:rPr>
              <a:t> </a:t>
            </a:r>
            <a:r>
              <a:rPr lang="en-IE" dirty="0" err="1">
                <a:effectLst/>
                <a:ea typeface="Calibri" panose="020F0502020204030204" pitchFamily="34" charset="0"/>
              </a:rPr>
              <a:t>dem</a:t>
            </a:r>
            <a:r>
              <a:rPr lang="en-IE" dirty="0">
                <a:effectLst/>
                <a:ea typeface="Calibri" panose="020F0502020204030204" pitchFamily="34" charset="0"/>
              </a:rPr>
              <a:t> </a:t>
            </a:r>
            <a:r>
              <a:rPr lang="en-IE" dirty="0" err="1">
                <a:effectLst/>
                <a:ea typeface="Calibri" panose="020F0502020204030204" pitchFamily="34" charset="0"/>
              </a:rPr>
              <a:t>Bericht</a:t>
            </a:r>
            <a:r>
              <a:rPr lang="en-IE" dirty="0">
                <a:effectLst/>
                <a:ea typeface="Calibri" panose="020F0502020204030204" pitchFamily="34" charset="0"/>
              </a:rPr>
              <a:t> </a:t>
            </a:r>
            <a:r>
              <a:rPr lang="en-IE" dirty="0">
                <a:solidFill>
                  <a:schemeClr val="bg1"/>
                </a:solidFill>
                <a:effectLst/>
                <a:ea typeface="Calibri" panose="020F0502020204030204" pitchFamily="34" charset="0"/>
              </a:rPr>
              <a:t>"</a:t>
            </a:r>
            <a:r>
              <a:rPr lang="en-IE" b="1" i="1" dirty="0" err="1">
                <a:solidFill>
                  <a:schemeClr val="bg1"/>
                </a:solidFill>
                <a:effectLst/>
                <a:ea typeface="Calibri" panose="020F0502020204030204" pitchFamily="34" charset="0"/>
              </a:rPr>
              <a:t>Beschäftigung</a:t>
            </a:r>
            <a:r>
              <a:rPr lang="en-IE" b="1" i="1" dirty="0">
                <a:solidFill>
                  <a:schemeClr val="bg1"/>
                </a:solidFill>
                <a:effectLst/>
                <a:ea typeface="Calibri" panose="020F0502020204030204" pitchFamily="34" charset="0"/>
              </a:rPr>
              <a:t> </a:t>
            </a:r>
            <a:r>
              <a:rPr lang="en-IE" b="1" i="1" dirty="0" err="1">
                <a:solidFill>
                  <a:schemeClr val="bg1"/>
                </a:solidFill>
                <a:effectLst/>
                <a:ea typeface="Calibri" panose="020F0502020204030204" pitchFamily="34" charset="0"/>
              </a:rPr>
              <a:t>nach</a:t>
            </a:r>
            <a:r>
              <a:rPr lang="en-IE" b="1" i="1" dirty="0">
                <a:solidFill>
                  <a:schemeClr val="bg1"/>
                </a:solidFill>
                <a:effectLst/>
                <a:ea typeface="Calibri" panose="020F0502020204030204" pitchFamily="34" charset="0"/>
              </a:rPr>
              <a:t> </a:t>
            </a:r>
            <a:r>
              <a:rPr lang="en-IE" b="1" i="1" dirty="0" err="1">
                <a:solidFill>
                  <a:schemeClr val="bg1"/>
                </a:solidFill>
                <a:effectLst/>
                <a:ea typeface="Calibri" panose="020F0502020204030204" pitchFamily="34" charset="0"/>
              </a:rPr>
              <a:t>Industrie</a:t>
            </a:r>
            <a:r>
              <a:rPr lang="en-IE" b="1" i="1" dirty="0">
                <a:solidFill>
                  <a:schemeClr val="bg1"/>
                </a:solidFill>
                <a:effectLst/>
                <a:ea typeface="Calibri" panose="020F0502020204030204" pitchFamily="34" charset="0"/>
              </a:rPr>
              <a:t>, </a:t>
            </a:r>
            <a:r>
              <a:rPr lang="en-IE" b="1" i="1" dirty="0" err="1">
                <a:solidFill>
                  <a:schemeClr val="bg1"/>
                </a:solidFill>
                <a:effectLst/>
                <a:ea typeface="Calibri" panose="020F0502020204030204" pitchFamily="34" charset="0"/>
              </a:rPr>
              <a:t>Beruf</a:t>
            </a:r>
            <a:r>
              <a:rPr lang="en-IE" b="1" i="1" dirty="0">
                <a:solidFill>
                  <a:schemeClr val="bg1"/>
                </a:solidFill>
                <a:effectLst/>
                <a:ea typeface="Calibri" panose="020F0502020204030204" pitchFamily="34" charset="0"/>
              </a:rPr>
              <a:t>, </a:t>
            </a:r>
            <a:r>
              <a:rPr lang="en-IE" b="1" i="1" dirty="0" err="1">
                <a:solidFill>
                  <a:schemeClr val="bg1"/>
                </a:solidFill>
                <a:effectLst/>
                <a:ea typeface="Calibri" panose="020F0502020204030204" pitchFamily="34" charset="0"/>
              </a:rPr>
              <a:t>Geschlecht</a:t>
            </a:r>
            <a:r>
              <a:rPr lang="en-IE" b="1" i="1" dirty="0">
                <a:solidFill>
                  <a:schemeClr val="bg1"/>
                </a:solidFill>
                <a:effectLst/>
                <a:ea typeface="Calibri" panose="020F0502020204030204" pitchFamily="34" charset="0"/>
              </a:rPr>
              <a:t> und Region" </a:t>
            </a:r>
            <a:r>
              <a:rPr lang="en-IE" dirty="0">
                <a:effectLst/>
                <a:ea typeface="Calibri" panose="020F0502020204030204" pitchFamily="34" charset="0"/>
              </a:rPr>
              <a:t>des </a:t>
            </a:r>
            <a:r>
              <a:rPr lang="en-IE" dirty="0" err="1">
                <a:effectLst/>
                <a:ea typeface="Calibri" panose="020F0502020204030204" pitchFamily="34" charset="0"/>
              </a:rPr>
              <a:t>dänischen</a:t>
            </a:r>
            <a:r>
              <a:rPr lang="en-IE" dirty="0">
                <a:effectLst/>
                <a:ea typeface="Calibri" panose="020F0502020204030204" pitchFamily="34" charset="0"/>
              </a:rPr>
              <a:t> </a:t>
            </a:r>
            <a:r>
              <a:rPr lang="en-IE" dirty="0" err="1">
                <a:effectLst/>
                <a:ea typeface="Calibri" panose="020F0502020204030204" pitchFamily="34" charset="0"/>
              </a:rPr>
              <a:t>Statistischen</a:t>
            </a:r>
            <a:r>
              <a:rPr lang="en-IE" dirty="0">
                <a:effectLst/>
                <a:ea typeface="Calibri" panose="020F0502020204030204" pitchFamily="34" charset="0"/>
              </a:rPr>
              <a:t> </a:t>
            </a:r>
            <a:r>
              <a:rPr lang="en-IE" dirty="0" err="1">
                <a:effectLst/>
                <a:ea typeface="Calibri" panose="020F0502020204030204" pitchFamily="34" charset="0"/>
              </a:rPr>
              <a:t>Amtes</a:t>
            </a:r>
            <a:r>
              <a:rPr lang="en-IE" dirty="0">
                <a:effectLst/>
                <a:ea typeface="Calibri" panose="020F0502020204030204" pitchFamily="34" charset="0"/>
              </a:rPr>
              <a:t> für das </a:t>
            </a:r>
            <a:r>
              <a:rPr lang="en-IE" dirty="0" err="1">
                <a:effectLst/>
                <a:ea typeface="Calibri" panose="020F0502020204030204" pitchFamily="34" charset="0"/>
              </a:rPr>
              <a:t>Jahr</a:t>
            </a:r>
            <a:r>
              <a:rPr lang="en-IE" dirty="0">
                <a:effectLst/>
                <a:ea typeface="Calibri" panose="020F0502020204030204" pitchFamily="34" charset="0"/>
              </a:rPr>
              <a:t> 2020 </a:t>
            </a:r>
            <a:r>
              <a:rPr lang="en-IE" dirty="0" err="1">
                <a:effectLst/>
                <a:ea typeface="Calibri" panose="020F0502020204030204" pitchFamily="34" charset="0"/>
              </a:rPr>
              <a:t>betrug</a:t>
            </a:r>
            <a:r>
              <a:rPr lang="en-IE" dirty="0">
                <a:effectLst/>
                <a:ea typeface="Calibri" panose="020F0502020204030204" pitchFamily="34" charset="0"/>
              </a:rPr>
              <a:t> der </a:t>
            </a:r>
            <a:r>
              <a:rPr lang="en-IE" dirty="0" err="1">
                <a:effectLst/>
                <a:ea typeface="Calibri" panose="020F0502020204030204" pitchFamily="34" charset="0"/>
              </a:rPr>
              <a:t>Anteil</a:t>
            </a:r>
            <a:r>
              <a:rPr lang="en-IE" dirty="0">
                <a:effectLst/>
                <a:ea typeface="Calibri" panose="020F0502020204030204" pitchFamily="34" charset="0"/>
              </a:rPr>
              <a:t> der Frauen an den </a:t>
            </a:r>
            <a:r>
              <a:rPr lang="en-IE" dirty="0" err="1">
                <a:effectLst/>
                <a:ea typeface="Calibri" panose="020F0502020204030204" pitchFamily="34" charset="0"/>
              </a:rPr>
              <a:t>Beschäftigten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dänischen</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17,3 %. Dies </a:t>
            </a:r>
            <a:r>
              <a:rPr lang="en-IE" dirty="0" err="1">
                <a:effectLst/>
                <a:ea typeface="Calibri" panose="020F0502020204030204" pitchFamily="34" charset="0"/>
              </a:rPr>
              <a:t>entspricht</a:t>
            </a:r>
            <a:r>
              <a:rPr lang="en-IE" dirty="0">
                <a:effectLst/>
                <a:ea typeface="Calibri" panose="020F0502020204030204" pitchFamily="34" charset="0"/>
              </a:rPr>
              <a:t>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Gesamtzahl</a:t>
            </a:r>
            <a:r>
              <a:rPr lang="en-IE" dirty="0">
                <a:effectLst/>
                <a:ea typeface="Calibri" panose="020F0502020204030204" pitchFamily="34" charset="0"/>
              </a:rPr>
              <a:t> von 19 400 Frauen </a:t>
            </a:r>
            <a:r>
              <a:rPr lang="en-IE" dirty="0" err="1">
                <a:effectLst/>
                <a:ea typeface="Calibri" panose="020F0502020204030204" pitchFamily="34" charset="0"/>
              </a:rPr>
              <a:t>bei</a:t>
            </a:r>
            <a:r>
              <a:rPr lang="en-IE" dirty="0">
                <a:effectLst/>
                <a:ea typeface="Calibri" panose="020F0502020204030204" pitchFamily="34" charset="0"/>
              </a:rPr>
              <a:t>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Gesamtbeschäftigung</a:t>
            </a:r>
            <a:r>
              <a:rPr lang="en-IE" dirty="0">
                <a:effectLst/>
                <a:ea typeface="Calibri" panose="020F0502020204030204" pitchFamily="34" charset="0"/>
              </a:rPr>
              <a:t> von 111 800. Es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erwähnenswert</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diese</a:t>
            </a:r>
            <a:r>
              <a:rPr lang="en-IE" dirty="0">
                <a:effectLst/>
                <a:ea typeface="Calibri" panose="020F0502020204030204" pitchFamily="34" charset="0"/>
              </a:rPr>
              <a:t> </a:t>
            </a:r>
            <a:r>
              <a:rPr lang="en-IE" dirty="0" err="1">
                <a:effectLst/>
                <a:ea typeface="Calibri" panose="020F0502020204030204" pitchFamily="34" charset="0"/>
              </a:rPr>
              <a:t>Zahl</a:t>
            </a:r>
            <a:r>
              <a:rPr lang="en-IE" dirty="0">
                <a:effectLst/>
                <a:ea typeface="Calibri" panose="020F0502020204030204" pitchFamily="34" charset="0"/>
              </a:rPr>
              <a:t> in den </a:t>
            </a:r>
            <a:r>
              <a:rPr lang="en-IE" dirty="0" err="1">
                <a:effectLst/>
                <a:ea typeface="Calibri" panose="020F0502020204030204" pitchFamily="34" charset="0"/>
              </a:rPr>
              <a:t>letzten</a:t>
            </a:r>
            <a:r>
              <a:rPr lang="en-IE" dirty="0">
                <a:effectLst/>
                <a:ea typeface="Calibri" panose="020F0502020204030204" pitchFamily="34" charset="0"/>
              </a:rPr>
              <a:t> </a:t>
            </a:r>
            <a:r>
              <a:rPr lang="en-IE" dirty="0" err="1">
                <a:effectLst/>
                <a:ea typeface="Calibri" panose="020F0502020204030204" pitchFamily="34" charset="0"/>
              </a:rPr>
              <a:t>zehn</a:t>
            </a:r>
            <a:r>
              <a:rPr lang="en-IE" dirty="0">
                <a:effectLst/>
                <a:ea typeface="Calibri" panose="020F0502020204030204" pitchFamily="34" charset="0"/>
              </a:rPr>
              <a:t> Jahren </a:t>
            </a:r>
            <a:r>
              <a:rPr lang="en-IE" dirty="0" err="1">
                <a:effectLst/>
                <a:ea typeface="Calibri" panose="020F0502020204030204" pitchFamily="34" charset="0"/>
              </a:rPr>
              <a:t>allmählich</a:t>
            </a:r>
            <a:r>
              <a:rPr lang="en-IE" dirty="0">
                <a:effectLst/>
                <a:ea typeface="Calibri" panose="020F0502020204030204" pitchFamily="34" charset="0"/>
              </a:rPr>
              <a:t> </a:t>
            </a:r>
            <a:r>
              <a:rPr lang="en-IE" dirty="0" err="1">
                <a:effectLst/>
                <a:ea typeface="Calibri" panose="020F0502020204030204" pitchFamily="34" charset="0"/>
              </a:rPr>
              <a:t>gestiegen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aber</a:t>
            </a:r>
            <a:r>
              <a:rPr lang="en-IE" dirty="0">
                <a:effectLst/>
                <a:ea typeface="Calibri" panose="020F0502020204030204" pitchFamily="34" charset="0"/>
              </a:rPr>
              <a:t> es </a:t>
            </a:r>
            <a:r>
              <a:rPr lang="en-IE" dirty="0" err="1">
                <a:effectLst/>
                <a:ea typeface="Calibri" panose="020F0502020204030204" pitchFamily="34" charset="0"/>
              </a:rPr>
              <a:t>besteht</a:t>
            </a:r>
            <a:r>
              <a:rPr lang="en-IE" dirty="0">
                <a:effectLst/>
                <a:ea typeface="Calibri" panose="020F0502020204030204" pitchFamily="34" charset="0"/>
              </a:rPr>
              <a:t> </a:t>
            </a:r>
            <a:r>
              <a:rPr lang="en-IE" dirty="0" err="1">
                <a:effectLst/>
                <a:ea typeface="Calibri" panose="020F0502020204030204" pitchFamily="34" charset="0"/>
              </a:rPr>
              <a:t>immer</a:t>
            </a:r>
            <a:r>
              <a:rPr lang="en-IE" dirty="0">
                <a:effectLst/>
                <a:ea typeface="Calibri" panose="020F0502020204030204" pitchFamily="34" charset="0"/>
              </a:rPr>
              <a:t> </a:t>
            </a:r>
            <a:r>
              <a:rPr lang="en-IE" dirty="0" err="1">
                <a:effectLst/>
                <a:ea typeface="Calibri" panose="020F0502020204030204" pitchFamily="34" charset="0"/>
              </a:rPr>
              <a:t>noch</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erhebliches</a:t>
            </a:r>
            <a:r>
              <a:rPr lang="en-IE" dirty="0">
                <a:effectLst/>
                <a:ea typeface="Calibri" panose="020F0502020204030204" pitchFamily="34" charset="0"/>
              </a:rPr>
              <a:t> </a:t>
            </a:r>
            <a:r>
              <a:rPr lang="en-IE" dirty="0" err="1">
                <a:effectLst/>
                <a:ea typeface="Calibri" panose="020F0502020204030204" pitchFamily="34" charset="0"/>
              </a:rPr>
              <a:t>Ungleichgewicht</a:t>
            </a:r>
            <a:r>
              <a:rPr lang="en-IE" dirty="0">
                <a:effectLst/>
                <a:ea typeface="Calibri" panose="020F0502020204030204" pitchFamily="34" charset="0"/>
              </a:rPr>
              <a:t> </a:t>
            </a:r>
            <a:r>
              <a:rPr lang="en-IE" dirty="0" err="1">
                <a:effectLst/>
                <a:ea typeface="Calibri" panose="020F0502020204030204" pitchFamily="34" charset="0"/>
              </a:rPr>
              <a:t>zwischen</a:t>
            </a:r>
            <a:r>
              <a:rPr lang="en-IE" dirty="0">
                <a:effectLst/>
                <a:ea typeface="Calibri" panose="020F0502020204030204" pitchFamily="34" charset="0"/>
              </a:rPr>
              <a:t> den </a:t>
            </a:r>
            <a:r>
              <a:rPr lang="en-IE" dirty="0" err="1">
                <a:effectLst/>
                <a:ea typeface="Calibri" panose="020F0502020204030204" pitchFamily="34" charset="0"/>
              </a:rPr>
              <a:t>Geschlechtern</a:t>
            </a:r>
            <a:r>
              <a:rPr lang="en-IE" dirty="0">
                <a:effectLst/>
                <a:ea typeface="Calibri" panose="020F0502020204030204" pitchFamily="34" charset="0"/>
              </a:rPr>
              <a:t> in der Industrie.</a:t>
            </a:r>
            <a:r>
              <a:rPr lang="en-IE" baseline="30000" dirty="0">
                <a:effectLst/>
                <a:ea typeface="Calibri" panose="020F0502020204030204" pitchFamily="34" charset="0"/>
              </a:rPr>
              <a:t>19</a:t>
            </a:r>
            <a:endParaRPr lang="en-LB" baseline="30000" dirty="0">
              <a:effectLst/>
              <a:ea typeface="Calibri" panose="020F0502020204030204" pitchFamily="34" charset="0"/>
            </a:endParaRPr>
          </a:p>
          <a:p>
            <a:pPr algn="just"/>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Wie in </a:t>
            </a:r>
            <a:r>
              <a:rPr lang="en-IE" dirty="0" err="1">
                <a:effectLst/>
                <a:ea typeface="Calibri" panose="020F0502020204030204" pitchFamily="34" charset="0"/>
              </a:rPr>
              <a:t>vielen</a:t>
            </a:r>
            <a:r>
              <a:rPr lang="en-IE" dirty="0">
                <a:effectLst/>
                <a:ea typeface="Calibri" panose="020F0502020204030204" pitchFamily="34" charset="0"/>
              </a:rPr>
              <a:t> </a:t>
            </a:r>
            <a:r>
              <a:rPr lang="en-IE" dirty="0" err="1">
                <a:effectLst/>
                <a:ea typeface="Calibri" panose="020F0502020204030204" pitchFamily="34" charset="0"/>
              </a:rPr>
              <a:t>anderen</a:t>
            </a:r>
            <a:r>
              <a:rPr lang="en-IE" dirty="0">
                <a:effectLst/>
                <a:ea typeface="Calibri" panose="020F0502020204030204" pitchFamily="34" charset="0"/>
              </a:rPr>
              <a:t> </a:t>
            </a:r>
            <a:r>
              <a:rPr lang="en-IE" dirty="0" err="1">
                <a:effectLst/>
                <a:ea typeface="Calibri" panose="020F0502020204030204" pitchFamily="34" charset="0"/>
              </a:rPr>
              <a:t>Ländern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auch</a:t>
            </a:r>
            <a:r>
              <a:rPr lang="en-IE" dirty="0">
                <a:effectLst/>
                <a:ea typeface="Calibri" panose="020F0502020204030204" pitchFamily="34" charset="0"/>
              </a:rPr>
              <a:t> in </a:t>
            </a:r>
            <a:r>
              <a:rPr lang="en-IE" dirty="0" err="1">
                <a:effectLst/>
                <a:ea typeface="Calibri" panose="020F0502020204030204" pitchFamily="34" charset="0"/>
              </a:rPr>
              <a:t>Dänemark</a:t>
            </a:r>
            <a:r>
              <a:rPr lang="en-IE" dirty="0">
                <a:effectLst/>
                <a:ea typeface="Calibri" panose="020F0502020204030204" pitchFamily="34" charset="0"/>
              </a:rPr>
              <a:t> die </a:t>
            </a:r>
            <a:r>
              <a:rPr lang="en-IE" dirty="0" err="1">
                <a:effectLst/>
                <a:ea typeface="Calibri" panose="020F0502020204030204" pitchFamily="34" charset="0"/>
              </a:rPr>
              <a:t>Baubranche</a:t>
            </a:r>
            <a:r>
              <a:rPr lang="en-IE" dirty="0">
                <a:effectLst/>
                <a:ea typeface="Calibri" panose="020F0502020204030204" pitchFamily="34" charset="0"/>
              </a:rPr>
              <a:t> </a:t>
            </a:r>
            <a:r>
              <a:rPr lang="en-IE" dirty="0" err="1">
                <a:effectLst/>
                <a:ea typeface="Calibri" panose="020F0502020204030204" pitchFamily="34" charset="0"/>
              </a:rPr>
              <a:t>seit</a:t>
            </a:r>
            <a:r>
              <a:rPr lang="en-IE" dirty="0">
                <a:effectLst/>
                <a:ea typeface="Calibri" panose="020F0502020204030204" pitchFamily="34" charset="0"/>
              </a:rPr>
              <a:t> </a:t>
            </a:r>
            <a:r>
              <a:rPr lang="en-IE" dirty="0" err="1">
                <a:effectLst/>
                <a:ea typeface="Calibri" panose="020F0502020204030204" pitchFamily="34" charset="0"/>
              </a:rPr>
              <a:t>jeher</a:t>
            </a:r>
            <a:r>
              <a:rPr lang="en-IE" dirty="0">
                <a:effectLst/>
                <a:ea typeface="Calibri" panose="020F0502020204030204" pitchFamily="34" charset="0"/>
              </a:rPr>
              <a:t> </a:t>
            </a:r>
            <a:r>
              <a:rPr lang="en-IE" dirty="0" err="1">
                <a:effectLst/>
                <a:ea typeface="Calibri" panose="020F0502020204030204" pitchFamily="34" charset="0"/>
              </a:rPr>
              <a:t>eine</a:t>
            </a:r>
            <a:r>
              <a:rPr lang="en-IE" dirty="0">
                <a:effectLst/>
                <a:ea typeface="Calibri" panose="020F0502020204030204" pitchFamily="34" charset="0"/>
              </a:rPr>
              <a:t> von </a:t>
            </a:r>
            <a:r>
              <a:rPr lang="en-IE" dirty="0" err="1">
                <a:effectLst/>
                <a:ea typeface="Calibri" panose="020F0502020204030204" pitchFamily="34" charset="0"/>
              </a:rPr>
              <a:t>Männern</a:t>
            </a:r>
            <a:r>
              <a:rPr lang="en-IE" dirty="0">
                <a:effectLst/>
                <a:ea typeface="Calibri" panose="020F0502020204030204" pitchFamily="34" charset="0"/>
              </a:rPr>
              <a:t> </a:t>
            </a:r>
            <a:r>
              <a:rPr lang="en-IE" dirty="0" err="1">
                <a:effectLst/>
                <a:ea typeface="Calibri" panose="020F0502020204030204" pitchFamily="34" charset="0"/>
              </a:rPr>
              <a:t>dominierte</a:t>
            </a:r>
            <a:r>
              <a:rPr lang="en-IE" dirty="0">
                <a:effectLst/>
                <a:ea typeface="Calibri" panose="020F0502020204030204" pitchFamily="34" charset="0"/>
              </a:rPr>
              <a:t> Branche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geringen</a:t>
            </a:r>
            <a:r>
              <a:rPr lang="en-IE" dirty="0">
                <a:effectLst/>
                <a:ea typeface="Calibri" panose="020F0502020204030204" pitchFamily="34" charset="0"/>
              </a:rPr>
              <a:t> </a:t>
            </a:r>
            <a:r>
              <a:rPr lang="en-IE" dirty="0" err="1">
                <a:effectLst/>
                <a:ea typeface="Calibri" panose="020F0502020204030204" pitchFamily="34" charset="0"/>
              </a:rPr>
              <a:t>Anzahl</a:t>
            </a:r>
            <a:r>
              <a:rPr lang="en-IE" dirty="0">
                <a:effectLst/>
                <a:ea typeface="Calibri" panose="020F0502020204030204" pitchFamily="34" charset="0"/>
              </a:rPr>
              <a:t> von Frauen. In den </a:t>
            </a:r>
            <a:r>
              <a:rPr lang="en-IE" dirty="0" err="1">
                <a:effectLst/>
                <a:ea typeface="Calibri" panose="020F0502020204030204" pitchFamily="34" charset="0"/>
              </a:rPr>
              <a:t>letzten</a:t>
            </a:r>
            <a:r>
              <a:rPr lang="en-IE" dirty="0">
                <a:effectLst/>
                <a:ea typeface="Calibri" panose="020F0502020204030204" pitchFamily="34" charset="0"/>
              </a:rPr>
              <a:t> </a:t>
            </a:r>
            <a:r>
              <a:rPr lang="en-IE" dirty="0" err="1">
                <a:effectLst/>
                <a:ea typeface="Calibri" panose="020F0502020204030204" pitchFamily="34" charset="0"/>
              </a:rPr>
              <a:t>zehn</a:t>
            </a:r>
            <a:r>
              <a:rPr lang="en-IE" dirty="0">
                <a:effectLst/>
                <a:ea typeface="Calibri" panose="020F0502020204030204" pitchFamily="34" charset="0"/>
              </a:rPr>
              <a:t> Jahren hat </a:t>
            </a:r>
            <a:r>
              <a:rPr lang="en-IE" dirty="0" err="1">
                <a:effectLst/>
                <a:ea typeface="Calibri" panose="020F0502020204030204" pitchFamily="34" charset="0"/>
              </a:rPr>
              <a:t>jedoch</a:t>
            </a:r>
            <a:r>
              <a:rPr lang="en-IE" dirty="0">
                <a:effectLst/>
                <a:ea typeface="Calibri" panose="020F0502020204030204" pitchFamily="34" charset="0"/>
              </a:rPr>
              <a:t> das </a:t>
            </a:r>
            <a:r>
              <a:rPr lang="en-IE" dirty="0" err="1">
                <a:effectLst/>
                <a:ea typeface="Calibri" panose="020F0502020204030204" pitchFamily="34" charset="0"/>
              </a:rPr>
              <a:t>Bewusstsein</a:t>
            </a:r>
            <a:r>
              <a:rPr lang="en-IE" dirty="0">
                <a:effectLst/>
                <a:ea typeface="Calibri" panose="020F0502020204030204" pitchFamily="34" charset="0"/>
              </a:rPr>
              <a:t> für die </a:t>
            </a:r>
            <a:r>
              <a:rPr lang="en-IE" dirty="0" err="1">
                <a:effectLst/>
                <a:ea typeface="Calibri" panose="020F0502020204030204" pitchFamily="34" charset="0"/>
              </a:rPr>
              <a:t>Notwendigkeit</a:t>
            </a:r>
            <a:r>
              <a:rPr lang="en-IE" dirty="0">
                <a:effectLst/>
                <a:ea typeface="Calibri" panose="020F0502020204030204" pitchFamily="34" charset="0"/>
              </a:rPr>
              <a:t> </a:t>
            </a:r>
            <a:r>
              <a:rPr lang="en-IE" dirty="0" err="1">
                <a:effectLst/>
                <a:ea typeface="Calibri" panose="020F0502020204030204" pitchFamily="34" charset="0"/>
              </a:rPr>
              <a:t>zugenommen</a:t>
            </a:r>
            <a:r>
              <a:rPr lang="en-IE" dirty="0">
                <a:effectLst/>
                <a:ea typeface="Calibri" panose="020F0502020204030204" pitchFamily="34" charset="0"/>
              </a:rPr>
              <a:t>, die </a:t>
            </a:r>
            <a:r>
              <a:rPr lang="en-IE" dirty="0" err="1">
                <a:effectLst/>
                <a:ea typeface="Calibri" panose="020F0502020204030204" pitchFamily="34" charset="0"/>
              </a:rPr>
              <a:t>Ungleichheit</a:t>
            </a:r>
            <a:r>
              <a:rPr lang="en-IE" dirty="0">
                <a:effectLst/>
                <a:ea typeface="Calibri" panose="020F0502020204030204" pitchFamily="34" charset="0"/>
              </a:rPr>
              <a:t> </a:t>
            </a:r>
            <a:r>
              <a:rPr lang="en-IE" dirty="0" err="1">
                <a:effectLst/>
                <a:ea typeface="Calibri" panose="020F0502020204030204" pitchFamily="34" charset="0"/>
              </a:rPr>
              <a:t>zwischen</a:t>
            </a:r>
            <a:r>
              <a:rPr lang="en-IE" dirty="0">
                <a:effectLst/>
                <a:ea typeface="Calibri" panose="020F0502020204030204" pitchFamily="34" charset="0"/>
              </a:rPr>
              <a:t> den </a:t>
            </a:r>
            <a:r>
              <a:rPr lang="en-IE" dirty="0" err="1">
                <a:effectLst/>
                <a:ea typeface="Calibri" panose="020F0502020204030204" pitchFamily="34" charset="0"/>
              </a:rPr>
              <a:t>Geschlechtern</a:t>
            </a:r>
            <a:r>
              <a:rPr lang="en-IE" dirty="0">
                <a:effectLst/>
                <a:ea typeface="Calibri" panose="020F0502020204030204" pitchFamily="34" charset="0"/>
              </a:rPr>
              <a:t> in der Branche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beseitigen</a:t>
            </a:r>
            <a:r>
              <a:rPr lang="en-IE" dirty="0">
                <a:effectLst/>
                <a:ea typeface="Calibri" panose="020F0502020204030204" pitchFamily="34" charset="0"/>
              </a:rPr>
              <a:t> und </a:t>
            </a:r>
            <a:r>
              <a:rPr lang="en-IE" dirty="0" err="1">
                <a:effectLst/>
                <a:ea typeface="Calibri" panose="020F0502020204030204" pitchFamily="34" charset="0"/>
              </a:rPr>
              <a:t>eine</a:t>
            </a:r>
            <a:r>
              <a:rPr lang="en-IE" dirty="0">
                <a:effectLst/>
                <a:ea typeface="Calibri" panose="020F0502020204030204" pitchFamily="34" charset="0"/>
              </a:rPr>
              <a:t> </a:t>
            </a:r>
            <a:r>
              <a:rPr lang="en-IE" dirty="0" err="1">
                <a:effectLst/>
                <a:ea typeface="Calibri" panose="020F0502020204030204" pitchFamily="34" charset="0"/>
              </a:rPr>
              <a:t>größere</a:t>
            </a:r>
            <a:r>
              <a:rPr lang="en-IE" dirty="0">
                <a:effectLst/>
                <a:ea typeface="Calibri" panose="020F0502020204030204" pitchFamily="34" charset="0"/>
              </a:rPr>
              <a:t> </a:t>
            </a:r>
            <a:r>
              <a:rPr lang="en-IE" dirty="0" err="1">
                <a:effectLst/>
                <a:ea typeface="Calibri" panose="020F0502020204030204" pitchFamily="34" charset="0"/>
              </a:rPr>
              <a:t>Vielfalt</a:t>
            </a:r>
            <a:r>
              <a:rPr lang="en-IE" dirty="0">
                <a:effectLst/>
                <a:ea typeface="Calibri" panose="020F0502020204030204" pitchFamily="34" charset="0"/>
              </a:rPr>
              <a:t> und </a:t>
            </a:r>
            <a:r>
              <a:rPr lang="en-IE" dirty="0" err="1">
                <a:effectLst/>
                <a:ea typeface="Calibri" panose="020F0502020204030204" pitchFamily="34" charset="0"/>
              </a:rPr>
              <a:t>Inklusion</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fördern</a:t>
            </a:r>
            <a:r>
              <a:rPr lang="en-IE" dirty="0">
                <a:effectLst/>
                <a:ea typeface="Calibri" panose="020F0502020204030204" pitchFamily="34" charset="0"/>
              </a:rPr>
              <a:t>. Die </a:t>
            </a:r>
            <a:r>
              <a:rPr lang="en-IE" dirty="0" err="1">
                <a:effectLst/>
                <a:ea typeface="Calibri" panose="020F0502020204030204" pitchFamily="34" charset="0"/>
              </a:rPr>
              <a:t>dänische</a:t>
            </a:r>
            <a:r>
              <a:rPr lang="en-IE" dirty="0">
                <a:effectLst/>
                <a:ea typeface="Calibri" panose="020F0502020204030204" pitchFamily="34" charset="0"/>
              </a:rPr>
              <a:t> </a:t>
            </a:r>
            <a:r>
              <a:rPr lang="en-IE" dirty="0" err="1">
                <a:effectLst/>
                <a:ea typeface="Calibri" panose="020F0502020204030204" pitchFamily="34" charset="0"/>
              </a:rPr>
              <a:t>Bauindustrie</a:t>
            </a:r>
            <a:r>
              <a:rPr lang="en-IE" dirty="0">
                <a:effectLst/>
                <a:ea typeface="Calibri" panose="020F0502020204030204" pitchFamily="34" charset="0"/>
              </a:rPr>
              <a:t> </a:t>
            </a:r>
            <a:r>
              <a:rPr lang="en-IE" dirty="0" err="1">
                <a:effectLst/>
                <a:ea typeface="Calibri" panose="020F0502020204030204" pitchFamily="34" charset="0"/>
              </a:rPr>
              <a:t>steht</a:t>
            </a:r>
            <a:r>
              <a:rPr lang="en-IE" dirty="0">
                <a:effectLst/>
                <a:ea typeface="Calibri" panose="020F0502020204030204" pitchFamily="34" charset="0"/>
              </a:rPr>
              <a:t> </a:t>
            </a:r>
            <a:r>
              <a:rPr lang="en-IE" dirty="0" err="1">
                <a:effectLst/>
                <a:ea typeface="Calibri" panose="020F0502020204030204" pitchFamily="34" charset="0"/>
              </a:rPr>
              <a:t>vor</a:t>
            </a:r>
            <a:r>
              <a:rPr lang="en-IE" dirty="0">
                <a:effectLst/>
                <a:ea typeface="Calibri" panose="020F0502020204030204" pitchFamily="34" charset="0"/>
              </a:rPr>
              <a:t> </a:t>
            </a:r>
            <a:r>
              <a:rPr lang="en-IE" dirty="0" err="1">
                <a:effectLst/>
                <a:ea typeface="Calibri" panose="020F0502020204030204" pitchFamily="34" charset="0"/>
              </a:rPr>
              <a:t>mehreren</a:t>
            </a:r>
            <a:r>
              <a:rPr lang="en-IE" dirty="0">
                <a:effectLst/>
                <a:ea typeface="Calibri" panose="020F0502020204030204" pitchFamily="34" charset="0"/>
              </a:rPr>
              <a:t> </a:t>
            </a:r>
            <a:r>
              <a:rPr lang="en-IE" dirty="0" err="1">
                <a:effectLst/>
                <a:ea typeface="Calibri" panose="020F0502020204030204" pitchFamily="34" charset="0"/>
              </a:rPr>
              <a:t>Herausforderungen</a:t>
            </a:r>
            <a:r>
              <a:rPr lang="en-IE" dirty="0">
                <a:effectLst/>
                <a:ea typeface="Calibri" panose="020F0502020204030204" pitchFamily="34" charset="0"/>
              </a:rPr>
              <a:t>, </a:t>
            </a:r>
            <a:r>
              <a:rPr lang="en-IE" dirty="0" err="1">
                <a:effectLst/>
                <a:ea typeface="Calibri" panose="020F0502020204030204" pitchFamily="34" charset="0"/>
              </a:rPr>
              <a:t>wenn</a:t>
            </a:r>
            <a:r>
              <a:rPr lang="en-IE" dirty="0">
                <a:effectLst/>
                <a:ea typeface="Calibri" panose="020F0502020204030204" pitchFamily="34" charset="0"/>
              </a:rPr>
              <a:t> es </a:t>
            </a:r>
            <a:r>
              <a:rPr lang="en-IE" dirty="0" err="1">
                <a:effectLst/>
                <a:ea typeface="Calibri" panose="020F0502020204030204" pitchFamily="34" charset="0"/>
              </a:rPr>
              <a:t>darum</a:t>
            </a:r>
            <a:r>
              <a:rPr lang="en-IE" dirty="0">
                <a:effectLst/>
                <a:ea typeface="Calibri" panose="020F0502020204030204" pitchFamily="34" charset="0"/>
              </a:rPr>
              <a:t> </a:t>
            </a:r>
            <a:r>
              <a:rPr lang="en-IE" dirty="0" err="1">
                <a:effectLst/>
                <a:ea typeface="Calibri" panose="020F0502020204030204" pitchFamily="34" charset="0"/>
              </a:rPr>
              <a:t>geht</a:t>
            </a:r>
            <a:r>
              <a:rPr lang="en-IE" dirty="0">
                <a:effectLst/>
                <a:ea typeface="Calibri" panose="020F0502020204030204" pitchFamily="34" charset="0"/>
              </a:rPr>
              <a:t>, Frauen </a:t>
            </a:r>
            <a:r>
              <a:rPr lang="en-IE" dirty="0" err="1">
                <a:effectLst/>
                <a:ea typeface="Calibri" panose="020F0502020204030204" pitchFamily="34" charset="0"/>
              </a:rPr>
              <a:t>anzuziehen</a:t>
            </a:r>
            <a:r>
              <a:rPr lang="en-IE" dirty="0">
                <a:effectLst/>
                <a:ea typeface="Calibri" panose="020F0502020204030204" pitchFamily="34" charset="0"/>
              </a:rPr>
              <a:t> und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halten</a:t>
            </a:r>
            <a:r>
              <a:rPr lang="en-IE" dirty="0">
                <a:effectLst/>
                <a:ea typeface="Calibri" panose="020F0502020204030204" pitchFamily="34" charset="0"/>
              </a:rPr>
              <a:t>. Dazu </a:t>
            </a:r>
            <a:r>
              <a:rPr lang="en-IE" dirty="0" err="1">
                <a:effectLst/>
                <a:ea typeface="Calibri" panose="020F0502020204030204" pitchFamily="34" charset="0"/>
              </a:rPr>
              <a:t>gehören</a:t>
            </a:r>
            <a:r>
              <a:rPr lang="en-IE" dirty="0">
                <a:effectLst/>
                <a:ea typeface="Calibri" panose="020F0502020204030204" pitchFamily="34" charset="0"/>
              </a:rPr>
              <a:t> die </a:t>
            </a:r>
            <a:r>
              <a:rPr lang="en-IE" dirty="0" err="1">
                <a:effectLst/>
                <a:ea typeface="Calibri" panose="020F0502020204030204" pitchFamily="34" charset="0"/>
              </a:rPr>
              <a:t>Wahrnehmung</a:t>
            </a:r>
            <a:r>
              <a:rPr lang="en-IE" dirty="0">
                <a:effectLst/>
                <a:ea typeface="Calibri" panose="020F0502020204030204" pitchFamily="34" charset="0"/>
              </a:rPr>
              <a:t> der Branche </a:t>
            </a:r>
            <a:r>
              <a:rPr lang="en-IE" dirty="0" err="1">
                <a:effectLst/>
                <a:ea typeface="Calibri" panose="020F0502020204030204" pitchFamily="34" charset="0"/>
              </a:rPr>
              <a:t>als</a:t>
            </a:r>
            <a:r>
              <a:rPr lang="en-IE" dirty="0">
                <a:effectLst/>
                <a:ea typeface="Calibri" panose="020F0502020204030204" pitchFamily="34" charset="0"/>
              </a:rPr>
              <a:t> </a:t>
            </a:r>
            <a:r>
              <a:rPr lang="en-IE" dirty="0" err="1">
                <a:effectLst/>
                <a:ea typeface="Calibri" panose="020F0502020204030204" pitchFamily="34" charset="0"/>
              </a:rPr>
              <a:t>männerdominiert</a:t>
            </a:r>
            <a:r>
              <a:rPr lang="en-IE" dirty="0">
                <a:effectLst/>
                <a:ea typeface="Calibri" panose="020F0502020204030204" pitchFamily="34" charset="0"/>
              </a:rPr>
              <a:t> und </a:t>
            </a:r>
            <a:r>
              <a:rPr lang="en-IE" dirty="0" err="1">
                <a:effectLst/>
                <a:ea typeface="Calibri" panose="020F0502020204030204" pitchFamily="34" charset="0"/>
              </a:rPr>
              <a:t>nicht</a:t>
            </a:r>
            <a:r>
              <a:rPr lang="en-IE" dirty="0">
                <a:effectLst/>
                <a:ea typeface="Calibri" panose="020F0502020204030204" pitchFamily="34" charset="0"/>
              </a:rPr>
              <a:t> </a:t>
            </a:r>
            <a:r>
              <a:rPr lang="en-IE" dirty="0" err="1">
                <a:effectLst/>
                <a:ea typeface="Calibri" panose="020F0502020204030204" pitchFamily="34" charset="0"/>
              </a:rPr>
              <a:t>besonders</a:t>
            </a:r>
            <a:r>
              <a:rPr lang="en-IE" dirty="0">
                <a:effectLst/>
                <a:ea typeface="Calibri" panose="020F0502020204030204" pitchFamily="34" charset="0"/>
              </a:rPr>
              <a:t> </a:t>
            </a:r>
            <a:r>
              <a:rPr lang="en-IE" dirty="0" err="1">
                <a:effectLst/>
                <a:ea typeface="Calibri" panose="020F0502020204030204" pitchFamily="34" charset="0"/>
              </a:rPr>
              <a:t>einladend</a:t>
            </a:r>
            <a:r>
              <a:rPr lang="en-IE" dirty="0">
                <a:effectLst/>
                <a:ea typeface="Calibri" panose="020F0502020204030204" pitchFamily="34" charset="0"/>
              </a:rPr>
              <a:t> für Frauen,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Mangel</a:t>
            </a:r>
            <a:r>
              <a:rPr lang="en-IE" dirty="0">
                <a:effectLst/>
                <a:ea typeface="Calibri" panose="020F0502020204030204" pitchFamily="34" charset="0"/>
              </a:rPr>
              <a:t> an </a:t>
            </a:r>
            <a:r>
              <a:rPr lang="en-IE" dirty="0" err="1">
                <a:effectLst/>
                <a:ea typeface="Calibri" panose="020F0502020204030204" pitchFamily="34" charset="0"/>
              </a:rPr>
              <a:t>weiblichen</a:t>
            </a:r>
            <a:r>
              <a:rPr lang="en-IE" dirty="0">
                <a:effectLst/>
                <a:ea typeface="Calibri" panose="020F0502020204030204" pitchFamily="34" charset="0"/>
              </a:rPr>
              <a:t> </a:t>
            </a:r>
            <a:r>
              <a:rPr lang="en-IE" dirty="0" err="1">
                <a:effectLst/>
                <a:ea typeface="Calibri" panose="020F0502020204030204" pitchFamily="34" charset="0"/>
              </a:rPr>
              <a:t>Vorbildern</a:t>
            </a:r>
            <a:r>
              <a:rPr lang="en-IE" dirty="0">
                <a:effectLst/>
                <a:ea typeface="Calibri" panose="020F0502020204030204" pitchFamily="34" charset="0"/>
              </a:rPr>
              <a:t> und </a:t>
            </a:r>
            <a:r>
              <a:rPr lang="en-IE" dirty="0" err="1">
                <a:effectLst/>
                <a:ea typeface="Calibri" panose="020F0502020204030204" pitchFamily="34" charset="0"/>
              </a:rPr>
              <a:t>Bedenken</a:t>
            </a:r>
            <a:r>
              <a:rPr lang="en-IE" dirty="0">
                <a:effectLst/>
                <a:ea typeface="Calibri" panose="020F0502020204030204" pitchFamily="34" charset="0"/>
              </a:rPr>
              <a:t> </a:t>
            </a:r>
            <a:r>
              <a:rPr lang="en-IE" dirty="0" err="1">
                <a:effectLst/>
                <a:ea typeface="Calibri" panose="020F0502020204030204" pitchFamily="34" charset="0"/>
              </a:rPr>
              <a:t>hinsichtlich</a:t>
            </a:r>
            <a:r>
              <a:rPr lang="en-IE" dirty="0">
                <a:effectLst/>
                <a:ea typeface="Calibri" panose="020F0502020204030204" pitchFamily="34" charset="0"/>
              </a:rPr>
              <a:t> der </a:t>
            </a:r>
            <a:r>
              <a:rPr lang="en-IE" dirty="0" err="1">
                <a:effectLst/>
                <a:ea typeface="Calibri" panose="020F0502020204030204" pitchFamily="34" charset="0"/>
              </a:rPr>
              <a:t>Sicherheit</a:t>
            </a:r>
            <a:r>
              <a:rPr lang="en-IE" dirty="0">
                <a:effectLst/>
                <a:ea typeface="Calibri" panose="020F0502020204030204" pitchFamily="34" charset="0"/>
              </a:rPr>
              <a:t> auf </a:t>
            </a:r>
            <a:r>
              <a:rPr lang="en-IE" dirty="0" err="1">
                <a:effectLst/>
                <a:ea typeface="Calibri" panose="020F0502020204030204" pitchFamily="34" charset="0"/>
              </a:rPr>
              <a:t>Baustellen</a:t>
            </a:r>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a:effectLst/>
                <a:ea typeface="Calibri" panose="020F0502020204030204" pitchFamily="34" charset="0"/>
              </a:rPr>
              <a:t> </a:t>
            </a:r>
            <a:endParaRPr lang="en-LB" dirty="0">
              <a:effectLst/>
              <a:ea typeface="Calibri" panose="020F0502020204030204" pitchFamily="34" charset="0"/>
            </a:endParaRPr>
          </a:p>
          <a:p>
            <a:pPr algn="just"/>
            <a:r>
              <a:rPr lang="en-IE" dirty="0" err="1">
                <a:effectLst/>
                <a:ea typeface="Calibri" panose="020F0502020204030204" pitchFamily="34" charset="0"/>
              </a:rPr>
              <a:t>Hinzu</a:t>
            </a:r>
            <a:r>
              <a:rPr lang="en-IE" dirty="0">
                <a:effectLst/>
                <a:ea typeface="Calibri" panose="020F0502020204030204" pitchFamily="34" charset="0"/>
              </a:rPr>
              <a:t> </a:t>
            </a:r>
            <a:r>
              <a:rPr lang="en-IE" dirty="0" err="1">
                <a:effectLst/>
                <a:ea typeface="Calibri" panose="020F0502020204030204" pitchFamily="34" charset="0"/>
              </a:rPr>
              <a:t>kommt</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die </a:t>
            </a:r>
            <a:r>
              <a:rPr lang="en-IE" dirty="0" err="1">
                <a:effectLst/>
                <a:ea typeface="Calibri" panose="020F0502020204030204" pitchFamily="34" charset="0"/>
              </a:rPr>
              <a:t>körperlichen</a:t>
            </a:r>
            <a:r>
              <a:rPr lang="en-IE" dirty="0">
                <a:effectLst/>
                <a:ea typeface="Calibri" panose="020F0502020204030204" pitchFamily="34" charset="0"/>
              </a:rPr>
              <a:t> </a:t>
            </a:r>
            <a:r>
              <a:rPr lang="en-IE" dirty="0" err="1">
                <a:effectLst/>
                <a:ea typeface="Calibri" panose="020F0502020204030204" pitchFamily="34" charset="0"/>
              </a:rPr>
              <a:t>Anforderungen</a:t>
            </a:r>
            <a:r>
              <a:rPr lang="en-IE" dirty="0">
                <a:effectLst/>
                <a:ea typeface="Calibri" panose="020F0502020204030204" pitchFamily="34" charset="0"/>
              </a:rPr>
              <a:t> </a:t>
            </a:r>
            <a:r>
              <a:rPr lang="en-IE" dirty="0" err="1">
                <a:effectLst/>
                <a:ea typeface="Calibri" panose="020F0502020204030204" pitchFamily="34" charset="0"/>
              </a:rPr>
              <a:t>vieler</a:t>
            </a:r>
            <a:r>
              <a:rPr lang="en-IE" dirty="0">
                <a:effectLst/>
                <a:ea typeface="Calibri" panose="020F0502020204030204" pitchFamily="34" charset="0"/>
              </a:rPr>
              <a:t> </a:t>
            </a:r>
            <a:r>
              <a:rPr lang="en-IE" dirty="0" err="1">
                <a:effectLst/>
                <a:ea typeface="Calibri" panose="020F0502020204030204" pitchFamily="34" charset="0"/>
              </a:rPr>
              <a:t>Bauberufe</a:t>
            </a:r>
            <a:r>
              <a:rPr lang="en-IE" dirty="0">
                <a:effectLst/>
                <a:ea typeface="Calibri" panose="020F0502020204030204" pitchFamily="34" charset="0"/>
              </a:rPr>
              <a:t> </a:t>
            </a:r>
            <a:r>
              <a:rPr lang="en-IE" dirty="0" err="1">
                <a:effectLst/>
                <a:ea typeface="Calibri" panose="020F0502020204030204" pitchFamily="34" charset="0"/>
              </a:rPr>
              <a:t>als</a:t>
            </a:r>
            <a:r>
              <a:rPr lang="en-IE" dirty="0">
                <a:effectLst/>
                <a:ea typeface="Calibri" panose="020F0502020204030204" pitchFamily="34" charset="0"/>
              </a:rPr>
              <a:t> </a:t>
            </a:r>
            <a:r>
              <a:rPr lang="en-IE" dirty="0" err="1">
                <a:effectLst/>
                <a:ea typeface="Calibri" panose="020F0502020204030204" pitchFamily="34" charset="0"/>
              </a:rPr>
              <a:t>weniger</a:t>
            </a:r>
            <a:r>
              <a:rPr lang="en-IE" dirty="0">
                <a:effectLst/>
                <a:ea typeface="Calibri" panose="020F0502020204030204" pitchFamily="34" charset="0"/>
              </a:rPr>
              <a:t> </a:t>
            </a:r>
            <a:r>
              <a:rPr lang="en-IE" dirty="0" err="1">
                <a:effectLst/>
                <a:ea typeface="Calibri" panose="020F0502020204030204" pitchFamily="34" charset="0"/>
              </a:rPr>
              <a:t>attraktiv</a:t>
            </a:r>
            <a:r>
              <a:rPr lang="en-IE" dirty="0">
                <a:effectLst/>
                <a:ea typeface="Calibri" panose="020F0502020204030204" pitchFamily="34" charset="0"/>
              </a:rPr>
              <a:t> für Frauen </a:t>
            </a:r>
            <a:r>
              <a:rPr lang="en-IE" dirty="0" err="1">
                <a:effectLst/>
                <a:ea typeface="Calibri" panose="020F0502020204030204" pitchFamily="34" charset="0"/>
              </a:rPr>
              <a:t>angesehen</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a:t>
            </a:r>
            <a:r>
              <a:rPr lang="en-IE" dirty="0" err="1">
                <a:effectLst/>
                <a:ea typeface="Calibri" panose="020F0502020204030204" pitchFamily="34" charset="0"/>
              </a:rPr>
              <a:t>auch</a:t>
            </a:r>
            <a:r>
              <a:rPr lang="en-IE" dirty="0">
                <a:effectLst/>
                <a:ea typeface="Calibri" panose="020F0502020204030204" pitchFamily="34" charset="0"/>
              </a:rPr>
              <a:t> </a:t>
            </a:r>
            <a:r>
              <a:rPr lang="en-IE" dirty="0" err="1">
                <a:effectLst/>
                <a:ea typeface="Calibri" panose="020F0502020204030204" pitchFamily="34" charset="0"/>
              </a:rPr>
              <a:t>wenn</a:t>
            </a:r>
            <a:r>
              <a:rPr lang="en-IE" dirty="0">
                <a:effectLst/>
                <a:ea typeface="Calibri" panose="020F0502020204030204" pitchFamily="34" charset="0"/>
              </a:rPr>
              <a:t> </a:t>
            </a:r>
            <a:r>
              <a:rPr lang="en-IE" dirty="0" err="1">
                <a:effectLst/>
                <a:ea typeface="Calibri" panose="020F0502020204030204" pitchFamily="34" charset="0"/>
              </a:rPr>
              <a:t>sich</a:t>
            </a:r>
            <a:r>
              <a:rPr lang="en-IE" dirty="0">
                <a:effectLst/>
                <a:ea typeface="Calibri" panose="020F0502020204030204" pitchFamily="34" charset="0"/>
              </a:rPr>
              <a:t> </a:t>
            </a:r>
            <a:r>
              <a:rPr lang="en-IE" dirty="0" err="1">
                <a:effectLst/>
                <a:ea typeface="Calibri" panose="020F0502020204030204" pitchFamily="34" charset="0"/>
              </a:rPr>
              <a:t>diese</a:t>
            </a:r>
            <a:r>
              <a:rPr lang="en-IE" dirty="0">
                <a:effectLst/>
                <a:ea typeface="Calibri" panose="020F0502020204030204" pitchFamily="34" charset="0"/>
              </a:rPr>
              <a:t> </a:t>
            </a:r>
            <a:r>
              <a:rPr lang="en-IE" dirty="0" err="1">
                <a:effectLst/>
                <a:ea typeface="Calibri" panose="020F0502020204030204" pitchFamily="34" charset="0"/>
              </a:rPr>
              <a:t>Wahrnehmung</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der </a:t>
            </a:r>
            <a:r>
              <a:rPr lang="en-IE" dirty="0" err="1">
                <a:effectLst/>
                <a:ea typeface="Calibri" panose="020F0502020204030204" pitchFamily="34" charset="0"/>
              </a:rPr>
              <a:t>Einführung</a:t>
            </a:r>
            <a:r>
              <a:rPr lang="en-IE" dirty="0">
                <a:effectLst/>
                <a:ea typeface="Calibri" panose="020F0502020204030204" pitchFamily="34" charset="0"/>
              </a:rPr>
              <a:t> </a:t>
            </a:r>
            <a:r>
              <a:rPr lang="en-IE" dirty="0" err="1">
                <a:effectLst/>
                <a:ea typeface="Calibri" panose="020F0502020204030204" pitchFamily="34" charset="0"/>
              </a:rPr>
              <a:t>neuer</a:t>
            </a:r>
            <a:r>
              <a:rPr lang="en-IE" dirty="0">
                <a:effectLst/>
                <a:ea typeface="Calibri" panose="020F0502020204030204" pitchFamily="34" charset="0"/>
              </a:rPr>
              <a:t> </a:t>
            </a:r>
            <a:r>
              <a:rPr lang="en-IE" dirty="0" err="1">
                <a:effectLst/>
                <a:ea typeface="Calibri" panose="020F0502020204030204" pitchFamily="34" charset="0"/>
              </a:rPr>
              <a:t>Technologien</a:t>
            </a:r>
            <a:r>
              <a:rPr lang="en-IE" dirty="0">
                <a:effectLst/>
                <a:ea typeface="Calibri" panose="020F0502020204030204" pitchFamily="34" charset="0"/>
              </a:rPr>
              <a:t> und </a:t>
            </a:r>
            <a:r>
              <a:rPr lang="en-IE" dirty="0" err="1">
                <a:effectLst/>
                <a:ea typeface="Calibri" panose="020F0502020204030204" pitchFamily="34" charset="0"/>
              </a:rPr>
              <a:t>Arbeitsmethoden</a:t>
            </a:r>
            <a:r>
              <a:rPr lang="en-IE" dirty="0">
                <a:effectLst/>
                <a:ea typeface="Calibri" panose="020F0502020204030204" pitchFamily="34" charset="0"/>
              </a:rPr>
              <a:t> </a:t>
            </a:r>
            <a:r>
              <a:rPr lang="en-IE" dirty="0" err="1">
                <a:effectLst/>
                <a:ea typeface="Calibri" panose="020F0502020204030204" pitchFamily="34" charset="0"/>
              </a:rPr>
              <a:t>ändert</a:t>
            </a:r>
            <a:r>
              <a:rPr lang="en-IE" dirty="0">
                <a:effectLst/>
                <a:ea typeface="Calibri" panose="020F0502020204030204" pitchFamily="34" charset="0"/>
              </a:rPr>
              <a:t>. Um </a:t>
            </a:r>
            <a:r>
              <a:rPr lang="en-IE" dirty="0" err="1">
                <a:effectLst/>
                <a:ea typeface="Calibri" panose="020F0502020204030204" pitchFamily="34" charset="0"/>
              </a:rPr>
              <a:t>diesen</a:t>
            </a:r>
            <a:r>
              <a:rPr lang="en-IE" dirty="0">
                <a:effectLst/>
                <a:ea typeface="Calibri" panose="020F0502020204030204" pitchFamily="34" charset="0"/>
              </a:rPr>
              <a:t> </a:t>
            </a:r>
            <a:r>
              <a:rPr lang="en-IE" dirty="0" err="1">
                <a:effectLst/>
                <a:ea typeface="Calibri" panose="020F0502020204030204" pitchFamily="34" charset="0"/>
              </a:rPr>
              <a:t>Herausforderungen</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begegnen</a:t>
            </a:r>
            <a:r>
              <a:rPr lang="en-IE" dirty="0">
                <a:effectLst/>
                <a:ea typeface="Calibri" panose="020F0502020204030204" pitchFamily="34" charset="0"/>
              </a:rPr>
              <a:t>, </a:t>
            </a:r>
            <a:r>
              <a:rPr lang="en-IE" dirty="0" err="1">
                <a:effectLst/>
                <a:ea typeface="Calibri" panose="020F0502020204030204" pitchFamily="34" charset="0"/>
              </a:rPr>
              <a:t>wurden</a:t>
            </a:r>
            <a:r>
              <a:rPr lang="en-IE" dirty="0">
                <a:effectLst/>
                <a:ea typeface="Calibri" panose="020F0502020204030204" pitchFamily="34" charset="0"/>
              </a:rPr>
              <a:t> in </a:t>
            </a:r>
            <a:r>
              <a:rPr lang="en-IE" dirty="0" err="1">
                <a:effectLst/>
                <a:ea typeface="Calibri" panose="020F0502020204030204" pitchFamily="34" charset="0"/>
              </a:rPr>
              <a:t>Dänemark</a:t>
            </a:r>
            <a:r>
              <a:rPr lang="en-IE" dirty="0">
                <a:effectLst/>
                <a:ea typeface="Calibri" panose="020F0502020204030204" pitchFamily="34" charset="0"/>
              </a:rPr>
              <a:t> </a:t>
            </a:r>
            <a:r>
              <a:rPr lang="en-IE" dirty="0" err="1">
                <a:effectLst/>
                <a:ea typeface="Calibri" panose="020F0502020204030204" pitchFamily="34" charset="0"/>
              </a:rPr>
              <a:t>einige</a:t>
            </a:r>
            <a:r>
              <a:rPr lang="en-IE" dirty="0">
                <a:effectLst/>
                <a:ea typeface="Calibri" panose="020F0502020204030204" pitchFamily="34" charset="0"/>
              </a:rPr>
              <a:t> </a:t>
            </a:r>
            <a:r>
              <a:rPr lang="en-IE" dirty="0" err="1">
                <a:effectLst/>
                <a:ea typeface="Calibri" panose="020F0502020204030204" pitchFamily="34" charset="0"/>
              </a:rPr>
              <a:t>Initiativen</a:t>
            </a:r>
            <a:r>
              <a:rPr lang="en-IE" dirty="0">
                <a:effectLst/>
                <a:ea typeface="Calibri" panose="020F0502020204030204" pitchFamily="34" charset="0"/>
              </a:rPr>
              <a:t> </a:t>
            </a:r>
            <a:r>
              <a:rPr lang="en-IE" dirty="0" err="1">
                <a:effectLst/>
                <a:ea typeface="Calibri" panose="020F0502020204030204" pitchFamily="34" charset="0"/>
              </a:rPr>
              <a:t>eingeführt</a:t>
            </a:r>
            <a:r>
              <a:rPr lang="en-IE" dirty="0">
                <a:effectLst/>
                <a:ea typeface="Calibri" panose="020F0502020204030204" pitchFamily="34" charset="0"/>
              </a:rPr>
              <a:t>, um </a:t>
            </a:r>
            <a:r>
              <a:rPr lang="en-IE" dirty="0" err="1">
                <a:effectLst/>
                <a:ea typeface="Calibri" panose="020F0502020204030204" pitchFamily="34" charset="0"/>
              </a:rPr>
              <a:t>mehr</a:t>
            </a:r>
            <a:r>
              <a:rPr lang="en-IE" dirty="0">
                <a:effectLst/>
                <a:ea typeface="Calibri" panose="020F0502020204030204" pitchFamily="34" charset="0"/>
              </a:rPr>
              <a:t> Frauen für die </a:t>
            </a:r>
            <a:r>
              <a:rPr lang="en-IE" dirty="0" err="1">
                <a:effectLst/>
                <a:ea typeface="Calibri" panose="020F0502020204030204" pitchFamily="34" charset="0"/>
              </a:rPr>
              <a:t>Bauindustrie</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gewinnen</a:t>
            </a:r>
            <a:r>
              <a:rPr lang="en-IE" dirty="0">
                <a:effectLst/>
                <a:ea typeface="Calibri" panose="020F0502020204030204" pitchFamily="34" charset="0"/>
              </a:rPr>
              <a:t>. Dazu </a:t>
            </a:r>
            <a:r>
              <a:rPr lang="en-IE" dirty="0" err="1">
                <a:effectLst/>
                <a:ea typeface="Calibri" panose="020F0502020204030204" pitchFamily="34" charset="0"/>
              </a:rPr>
              <a:t>gehören</a:t>
            </a:r>
            <a:r>
              <a:rPr lang="en-IE" dirty="0">
                <a:effectLst/>
                <a:ea typeface="Calibri" panose="020F0502020204030204" pitchFamily="34" charset="0"/>
              </a:rPr>
              <a:t> </a:t>
            </a:r>
            <a:r>
              <a:rPr lang="en-IE" dirty="0" err="1">
                <a:effectLst/>
                <a:ea typeface="Calibri" panose="020F0502020204030204" pitchFamily="34" charset="0"/>
              </a:rPr>
              <a:t>gezielte</a:t>
            </a:r>
            <a:r>
              <a:rPr lang="en-IE" dirty="0">
                <a:effectLst/>
                <a:ea typeface="Calibri" panose="020F0502020204030204" pitchFamily="34" charset="0"/>
              </a:rPr>
              <a:t> </a:t>
            </a:r>
            <a:r>
              <a:rPr lang="en-IE" dirty="0" err="1">
                <a:effectLst/>
                <a:ea typeface="Calibri" panose="020F0502020204030204" pitchFamily="34" charset="0"/>
              </a:rPr>
              <a:t>Rekrutierungskampagnen</a:t>
            </a:r>
            <a:r>
              <a:rPr lang="en-IE" dirty="0">
                <a:effectLst/>
                <a:ea typeface="Calibri" panose="020F0502020204030204" pitchFamily="34" charset="0"/>
              </a:rPr>
              <a:t>, die </a:t>
            </a:r>
            <a:r>
              <a:rPr lang="en-IE" dirty="0" err="1">
                <a:effectLst/>
                <a:ea typeface="Calibri" panose="020F0502020204030204" pitchFamily="34" charset="0"/>
              </a:rPr>
              <a:t>Bereitstellung</a:t>
            </a:r>
            <a:r>
              <a:rPr lang="en-IE" dirty="0">
                <a:effectLst/>
                <a:ea typeface="Calibri" panose="020F0502020204030204" pitchFamily="34" charset="0"/>
              </a:rPr>
              <a:t> von </a:t>
            </a:r>
            <a:r>
              <a:rPr lang="en-IE" dirty="0" err="1">
                <a:effectLst/>
                <a:ea typeface="Calibri" panose="020F0502020204030204" pitchFamily="34" charset="0"/>
              </a:rPr>
              <a:t>Schulungs</a:t>
            </a:r>
            <a:r>
              <a:rPr lang="en-IE" dirty="0">
                <a:effectLst/>
                <a:ea typeface="Calibri" panose="020F0502020204030204" pitchFamily="34" charset="0"/>
              </a:rPr>
              <a:t>- und </a:t>
            </a:r>
            <a:r>
              <a:rPr lang="en-IE" dirty="0" err="1">
                <a:effectLst/>
                <a:ea typeface="Calibri" panose="020F0502020204030204" pitchFamily="34" charset="0"/>
              </a:rPr>
              <a:t>Ausbildungsprogrammen</a:t>
            </a:r>
            <a:r>
              <a:rPr lang="en-IE" dirty="0">
                <a:effectLst/>
                <a:ea typeface="Calibri" panose="020F0502020204030204" pitchFamily="34" charset="0"/>
              </a:rPr>
              <a:t> für Frauen und </a:t>
            </a:r>
            <a:r>
              <a:rPr lang="en-IE" dirty="0" err="1">
                <a:effectLst/>
                <a:ea typeface="Calibri" panose="020F0502020204030204" pitchFamily="34" charset="0"/>
              </a:rPr>
              <a:t>Bemühungen</a:t>
            </a:r>
            <a:r>
              <a:rPr lang="en-IE" dirty="0">
                <a:effectLst/>
                <a:ea typeface="Calibri" panose="020F0502020204030204" pitchFamily="34" charset="0"/>
              </a:rPr>
              <a:t>, die Branche </a:t>
            </a:r>
            <a:r>
              <a:rPr lang="en-IE" dirty="0" err="1">
                <a:effectLst/>
                <a:ea typeface="Calibri" panose="020F0502020204030204" pitchFamily="34" charset="0"/>
              </a:rPr>
              <a:t>als</a:t>
            </a:r>
            <a:r>
              <a:rPr lang="en-IE" dirty="0">
                <a:effectLst/>
                <a:ea typeface="Calibri" panose="020F0502020204030204" pitchFamily="34" charset="0"/>
              </a:rPr>
              <a:t> </a:t>
            </a:r>
            <a:r>
              <a:rPr lang="en-IE" dirty="0" err="1">
                <a:effectLst/>
                <a:ea typeface="Calibri" panose="020F0502020204030204" pitchFamily="34" charset="0"/>
              </a:rPr>
              <a:t>eine</a:t>
            </a:r>
            <a:r>
              <a:rPr lang="en-IE" dirty="0">
                <a:effectLst/>
                <a:ea typeface="Calibri" panose="020F0502020204030204" pitchFamily="34" charset="0"/>
              </a:rPr>
              <a:t> </a:t>
            </a:r>
            <a:r>
              <a:rPr lang="en-IE" dirty="0" err="1">
                <a:effectLst/>
                <a:ea typeface="Calibri" panose="020F0502020204030204" pitchFamily="34" charset="0"/>
              </a:rPr>
              <a:t>realistische</a:t>
            </a:r>
            <a:r>
              <a:rPr lang="en-IE" dirty="0">
                <a:effectLst/>
                <a:ea typeface="Calibri" panose="020F0502020204030204" pitchFamily="34" charset="0"/>
              </a:rPr>
              <a:t> </a:t>
            </a:r>
            <a:r>
              <a:rPr lang="en-IE" dirty="0" err="1">
                <a:effectLst/>
                <a:ea typeface="Calibri" panose="020F0502020204030204" pitchFamily="34" charset="0"/>
              </a:rPr>
              <a:t>Karriereoption</a:t>
            </a:r>
            <a:r>
              <a:rPr lang="en-IE" dirty="0">
                <a:effectLst/>
                <a:ea typeface="Calibri" panose="020F0502020204030204" pitchFamily="34" charset="0"/>
              </a:rPr>
              <a:t> für Frauen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fördern</a:t>
            </a:r>
            <a:r>
              <a:rPr lang="en-IE" dirty="0">
                <a:effectLst/>
                <a:ea typeface="Calibri" panose="020F0502020204030204" pitchFamily="34" charset="0"/>
              </a:rPr>
              <a:t>. Es </a:t>
            </a:r>
            <a:r>
              <a:rPr lang="en-IE" dirty="0" err="1">
                <a:effectLst/>
                <a:ea typeface="Calibri" panose="020F0502020204030204" pitchFamily="34" charset="0"/>
              </a:rPr>
              <a:t>gibt</a:t>
            </a:r>
            <a:r>
              <a:rPr lang="en-IE" dirty="0">
                <a:effectLst/>
                <a:ea typeface="Calibri" panose="020F0502020204030204" pitchFamily="34" charset="0"/>
              </a:rPr>
              <a:t> </a:t>
            </a:r>
            <a:r>
              <a:rPr lang="en-IE" dirty="0" err="1">
                <a:effectLst/>
                <a:ea typeface="Calibri" panose="020F0502020204030204" pitchFamily="34" charset="0"/>
              </a:rPr>
              <a:t>auch</a:t>
            </a:r>
            <a:r>
              <a:rPr lang="en-IE" dirty="0">
                <a:effectLst/>
                <a:ea typeface="Calibri" panose="020F0502020204030204" pitchFamily="34" charset="0"/>
              </a:rPr>
              <a:t> </a:t>
            </a:r>
            <a:r>
              <a:rPr lang="en-IE" dirty="0" err="1">
                <a:effectLst/>
                <a:ea typeface="Calibri" panose="020F0502020204030204" pitchFamily="34" charset="0"/>
              </a:rPr>
              <a:t>laufende</a:t>
            </a:r>
            <a:r>
              <a:rPr lang="en-IE" dirty="0">
                <a:effectLst/>
                <a:ea typeface="Calibri" panose="020F0502020204030204" pitchFamily="34" charset="0"/>
              </a:rPr>
              <a:t> </a:t>
            </a:r>
            <a:r>
              <a:rPr lang="en-IE" dirty="0" err="1">
                <a:effectLst/>
                <a:ea typeface="Calibri" panose="020F0502020204030204" pitchFamily="34" charset="0"/>
              </a:rPr>
              <a:t>Bemühungen</a:t>
            </a:r>
            <a:r>
              <a:rPr lang="en-IE" dirty="0">
                <a:effectLst/>
                <a:ea typeface="Calibri" panose="020F0502020204030204" pitchFamily="34" charset="0"/>
              </a:rPr>
              <a:t>, die </a:t>
            </a:r>
            <a:r>
              <a:rPr lang="en-IE" dirty="0" err="1">
                <a:effectLst/>
                <a:ea typeface="Calibri" panose="020F0502020204030204" pitchFamily="34" charset="0"/>
              </a:rPr>
              <a:t>Arbeitsbedingungen</a:t>
            </a:r>
            <a:r>
              <a:rPr lang="en-IE" dirty="0">
                <a:effectLst/>
                <a:ea typeface="Calibri" panose="020F0502020204030204" pitchFamily="34" charset="0"/>
              </a:rPr>
              <a:t> und die </a:t>
            </a:r>
            <a:r>
              <a:rPr lang="en-IE" dirty="0" err="1">
                <a:effectLst/>
                <a:ea typeface="Calibri" panose="020F0502020204030204" pitchFamily="34" charset="0"/>
              </a:rPr>
              <a:t>Sicherheit</a:t>
            </a:r>
            <a:r>
              <a:rPr lang="en-IE" dirty="0">
                <a:effectLst/>
                <a:ea typeface="Calibri" panose="020F0502020204030204" pitchFamily="34" charset="0"/>
              </a:rPr>
              <a:t> auf den </a:t>
            </a:r>
            <a:r>
              <a:rPr lang="en-IE" dirty="0" err="1">
                <a:effectLst/>
                <a:ea typeface="Calibri" panose="020F0502020204030204" pitchFamily="34" charset="0"/>
              </a:rPr>
              <a:t>Baustellen</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verbessern</a:t>
            </a:r>
            <a:r>
              <a:rPr lang="en-IE" dirty="0">
                <a:effectLst/>
                <a:ea typeface="Calibri" panose="020F0502020204030204" pitchFamily="34" charset="0"/>
              </a:rPr>
              <a:t>, um </a:t>
            </a:r>
            <a:r>
              <a:rPr lang="en-IE" dirty="0" err="1">
                <a:effectLst/>
                <a:ea typeface="Calibri" panose="020F0502020204030204" pitchFamily="34" charset="0"/>
              </a:rPr>
              <a:t>sie</a:t>
            </a:r>
            <a:r>
              <a:rPr lang="en-IE" dirty="0">
                <a:effectLst/>
                <a:ea typeface="Calibri" panose="020F0502020204030204" pitchFamily="34" charset="0"/>
              </a:rPr>
              <a:t> für alle </a:t>
            </a:r>
            <a:r>
              <a:rPr lang="en-IE" dirty="0" err="1">
                <a:effectLst/>
                <a:ea typeface="Calibri" panose="020F0502020204030204" pitchFamily="34" charset="0"/>
              </a:rPr>
              <a:t>ArbeitnehmerInnen</a:t>
            </a:r>
            <a:r>
              <a:rPr lang="en-IE" dirty="0">
                <a:effectLst/>
                <a:ea typeface="Calibri" panose="020F0502020204030204" pitchFamily="34" charset="0"/>
              </a:rPr>
              <a:t>, </a:t>
            </a:r>
            <a:r>
              <a:rPr lang="en-IE" dirty="0" err="1">
                <a:effectLst/>
                <a:ea typeface="Calibri" panose="020F0502020204030204" pitchFamily="34" charset="0"/>
              </a:rPr>
              <a:t>unabhängig</a:t>
            </a:r>
            <a:r>
              <a:rPr lang="en-IE" dirty="0">
                <a:effectLst/>
                <a:ea typeface="Calibri" panose="020F0502020204030204" pitchFamily="34" charset="0"/>
              </a:rPr>
              <a:t> </a:t>
            </a:r>
            <a:r>
              <a:rPr lang="en-IE" dirty="0" err="1">
                <a:effectLst/>
                <a:ea typeface="Calibri" panose="020F0502020204030204" pitchFamily="34" charset="0"/>
              </a:rPr>
              <a:t>vom</a:t>
            </a:r>
            <a:r>
              <a:rPr lang="en-IE" dirty="0">
                <a:effectLst/>
                <a:ea typeface="Calibri" panose="020F0502020204030204" pitchFamily="34" charset="0"/>
              </a:rPr>
              <a:t> </a:t>
            </a:r>
            <a:r>
              <a:rPr lang="en-IE" dirty="0" err="1">
                <a:effectLst/>
                <a:ea typeface="Calibri" panose="020F0502020204030204" pitchFamily="34" charset="0"/>
              </a:rPr>
              <a:t>Geschlecht</a:t>
            </a:r>
            <a:r>
              <a:rPr lang="en-IE" dirty="0">
                <a:effectLst/>
                <a:ea typeface="Calibri" panose="020F0502020204030204" pitchFamily="34" charset="0"/>
              </a:rPr>
              <a:t>, </a:t>
            </a:r>
            <a:r>
              <a:rPr lang="en-IE" dirty="0" err="1">
                <a:effectLst/>
                <a:ea typeface="Calibri" panose="020F0502020204030204" pitchFamily="34" charset="0"/>
              </a:rPr>
              <a:t>attraktiver</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machen</a:t>
            </a:r>
            <a:r>
              <a:rPr lang="en-IE" dirty="0">
                <a:effectLst/>
                <a:ea typeface="Calibri" panose="020F0502020204030204" pitchFamily="34" charset="0"/>
              </a:rPr>
              <a:t>. </a:t>
            </a:r>
            <a:r>
              <a:rPr lang="en-IE" dirty="0" err="1">
                <a:effectLst/>
                <a:ea typeface="Calibri" panose="020F0502020204030204" pitchFamily="34" charset="0"/>
              </a:rPr>
              <a:t>Trotz</a:t>
            </a:r>
            <a:r>
              <a:rPr lang="en-IE" dirty="0">
                <a:effectLst/>
                <a:ea typeface="Calibri" panose="020F0502020204030204" pitchFamily="34" charset="0"/>
              </a:rPr>
              <a:t> </a:t>
            </a:r>
            <a:r>
              <a:rPr lang="en-IE" dirty="0" err="1">
                <a:effectLst/>
                <a:ea typeface="Calibri" panose="020F0502020204030204" pitchFamily="34" charset="0"/>
              </a:rPr>
              <a:t>dieser</a:t>
            </a:r>
            <a:r>
              <a:rPr lang="en-IE" dirty="0">
                <a:effectLst/>
                <a:ea typeface="Calibri" panose="020F0502020204030204" pitchFamily="34" charset="0"/>
              </a:rPr>
              <a:t> </a:t>
            </a:r>
            <a:r>
              <a:rPr lang="en-IE" dirty="0" err="1">
                <a:effectLst/>
                <a:ea typeface="Calibri" panose="020F0502020204030204" pitchFamily="34" charset="0"/>
              </a:rPr>
              <a:t>Bemühungen</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es </a:t>
            </a:r>
            <a:r>
              <a:rPr lang="en-IE" dirty="0" err="1">
                <a:effectLst/>
                <a:ea typeface="Calibri" panose="020F0502020204030204" pitchFamily="34" charset="0"/>
              </a:rPr>
              <a:t>noch</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weiter</a:t>
            </a:r>
            <a:r>
              <a:rPr lang="en-IE" dirty="0">
                <a:effectLst/>
                <a:ea typeface="Calibri" panose="020F0502020204030204" pitchFamily="34" charset="0"/>
              </a:rPr>
              <a:t> </a:t>
            </a:r>
            <a:r>
              <a:rPr lang="en-IE" dirty="0" err="1">
                <a:effectLst/>
                <a:ea typeface="Calibri" panose="020F0502020204030204" pitchFamily="34" charset="0"/>
              </a:rPr>
              <a:t>Weg</a:t>
            </a:r>
            <a:r>
              <a:rPr lang="en-IE" dirty="0">
                <a:effectLst/>
                <a:ea typeface="Calibri" panose="020F0502020204030204" pitchFamily="34" charset="0"/>
              </a:rPr>
              <a:t> bis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einem</a:t>
            </a:r>
            <a:r>
              <a:rPr lang="en-IE" dirty="0">
                <a:effectLst/>
                <a:ea typeface="Calibri" panose="020F0502020204030204" pitchFamily="34" charset="0"/>
              </a:rPr>
              <a:t> </a:t>
            </a:r>
            <a:r>
              <a:rPr lang="en-IE" dirty="0" err="1">
                <a:effectLst/>
                <a:ea typeface="Calibri" panose="020F0502020204030204" pitchFamily="34" charset="0"/>
              </a:rPr>
              <a:t>ausgewogenen</a:t>
            </a:r>
            <a:r>
              <a:rPr lang="en-IE" dirty="0">
                <a:effectLst/>
                <a:ea typeface="Calibri" panose="020F0502020204030204" pitchFamily="34" charset="0"/>
              </a:rPr>
              <a:t> </a:t>
            </a:r>
            <a:r>
              <a:rPr lang="en-IE" dirty="0" err="1">
                <a:effectLst/>
                <a:ea typeface="Calibri" panose="020F0502020204030204" pitchFamily="34" charset="0"/>
              </a:rPr>
              <a:t>Geschlechterverhältnis</a:t>
            </a:r>
            <a:r>
              <a:rPr lang="en-IE" dirty="0">
                <a:effectLst/>
                <a:ea typeface="Calibri" panose="020F0502020204030204" pitchFamily="34" charset="0"/>
              </a:rPr>
              <a:t> in der </a:t>
            </a:r>
            <a:r>
              <a:rPr lang="en-IE" dirty="0" err="1">
                <a:effectLst/>
                <a:ea typeface="Calibri" panose="020F0502020204030204" pitchFamily="34" charset="0"/>
              </a:rPr>
              <a:t>dänischen</a:t>
            </a:r>
            <a:r>
              <a:rPr lang="en-IE" dirty="0">
                <a:effectLst/>
                <a:ea typeface="Calibri" panose="020F0502020204030204" pitchFamily="34" charset="0"/>
              </a:rPr>
              <a:t> </a:t>
            </a:r>
            <a:r>
              <a:rPr lang="en-IE" dirty="0" err="1">
                <a:effectLst/>
                <a:ea typeface="Calibri" panose="020F0502020204030204" pitchFamily="34" charset="0"/>
              </a:rPr>
              <a:t>Bauwirtschaft</a:t>
            </a:r>
            <a:r>
              <a:rPr lang="en-IE" dirty="0">
                <a:effectLst/>
                <a:ea typeface="Calibri" panose="020F0502020204030204" pitchFamily="34" charset="0"/>
              </a:rPr>
              <a:t>. </a:t>
            </a:r>
            <a:r>
              <a:rPr lang="en-IE" dirty="0" err="1">
                <a:effectLst/>
                <a:ea typeface="Calibri" panose="020F0502020204030204" pitchFamily="34" charset="0"/>
              </a:rPr>
              <a:t>Allerdings</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die </a:t>
            </a:r>
            <a:r>
              <a:rPr lang="en-IE" dirty="0" err="1">
                <a:effectLst/>
                <a:ea typeface="Calibri" panose="020F0502020204030204" pitchFamily="34" charset="0"/>
              </a:rPr>
              <a:t>Vorteile</a:t>
            </a:r>
            <a:r>
              <a:rPr lang="en-IE" dirty="0">
                <a:effectLst/>
                <a:ea typeface="Calibri" panose="020F0502020204030204" pitchFamily="34" charset="0"/>
              </a:rPr>
              <a:t>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vielfältigeren</a:t>
            </a:r>
            <a:r>
              <a:rPr lang="en-IE" dirty="0">
                <a:effectLst/>
                <a:ea typeface="Calibri" panose="020F0502020204030204" pitchFamily="34" charset="0"/>
              </a:rPr>
              <a:t> und </a:t>
            </a:r>
            <a:r>
              <a:rPr lang="en-IE" dirty="0" err="1">
                <a:ea typeface="Calibri" panose="020F0502020204030204" pitchFamily="34" charset="0"/>
              </a:rPr>
              <a:t>inklusiven</a:t>
            </a:r>
            <a:r>
              <a:rPr lang="en-IE" dirty="0">
                <a:effectLst/>
                <a:ea typeface="Calibri" panose="020F0502020204030204" pitchFamily="34" charset="0"/>
              </a:rPr>
              <a:t> </a:t>
            </a:r>
            <a:r>
              <a:rPr lang="en-IE" dirty="0" err="1">
                <a:effectLst/>
                <a:ea typeface="Calibri" panose="020F0502020204030204" pitchFamily="34" charset="0"/>
              </a:rPr>
              <a:t>Arbeitskraft</a:t>
            </a:r>
            <a:r>
              <a:rPr lang="en-IE" dirty="0">
                <a:effectLst/>
                <a:ea typeface="Calibri" panose="020F0502020204030204" pitchFamily="34" charset="0"/>
              </a:rPr>
              <a:t> </a:t>
            </a:r>
            <a:r>
              <a:rPr lang="en-IE" dirty="0" err="1">
                <a:effectLst/>
                <a:ea typeface="Calibri" panose="020F0502020204030204" pitchFamily="34" charset="0"/>
              </a:rPr>
              <a:t>zunehmend</a:t>
            </a:r>
            <a:r>
              <a:rPr lang="en-IE" dirty="0">
                <a:effectLst/>
                <a:ea typeface="Calibri" panose="020F0502020204030204" pitchFamily="34" charset="0"/>
              </a:rPr>
              <a:t> </a:t>
            </a:r>
            <a:r>
              <a:rPr lang="en-IE" dirty="0" err="1">
                <a:effectLst/>
                <a:ea typeface="Calibri" panose="020F0502020204030204" pitchFamily="34" charset="0"/>
              </a:rPr>
              <a:t>anerkannt</a:t>
            </a:r>
            <a:r>
              <a:rPr lang="en-IE" dirty="0">
                <a:effectLst/>
                <a:ea typeface="Calibri" panose="020F0502020204030204" pitchFamily="34" charset="0"/>
              </a:rPr>
              <a:t>, und es </a:t>
            </a:r>
            <a:r>
              <a:rPr lang="en-IE" dirty="0" err="1">
                <a:effectLst/>
                <a:ea typeface="Calibri" panose="020F0502020204030204" pitchFamily="34" charset="0"/>
              </a:rPr>
              <a:t>besteht</a:t>
            </a:r>
            <a:r>
              <a:rPr lang="en-IE" dirty="0">
                <a:effectLst/>
                <a:ea typeface="Calibri" panose="020F0502020204030204" pitchFamily="34" charset="0"/>
              </a:rPr>
              <a:t> die </a:t>
            </a:r>
            <a:r>
              <a:rPr lang="en-IE" dirty="0" err="1">
                <a:effectLst/>
                <a:ea typeface="Calibri" panose="020F0502020204030204" pitchFamily="34" charset="0"/>
              </a:rPr>
              <a:t>Verpflichtung</a:t>
            </a:r>
            <a:r>
              <a:rPr lang="en-IE" dirty="0">
                <a:effectLst/>
                <a:ea typeface="Calibri" panose="020F0502020204030204" pitchFamily="34" charset="0"/>
              </a:rPr>
              <a:t>, die </a:t>
            </a:r>
            <a:r>
              <a:rPr lang="en-IE" dirty="0" err="1">
                <a:effectLst/>
                <a:ea typeface="Calibri" panose="020F0502020204030204" pitchFamily="34" charset="0"/>
              </a:rPr>
              <a:t>Gleichstellung</a:t>
            </a:r>
            <a:r>
              <a:rPr lang="en-IE" dirty="0">
                <a:effectLst/>
                <a:ea typeface="Calibri" panose="020F0502020204030204" pitchFamily="34" charset="0"/>
              </a:rPr>
              <a:t> der </a:t>
            </a:r>
            <a:r>
              <a:rPr lang="en-IE" dirty="0" err="1">
                <a:effectLst/>
                <a:ea typeface="Calibri" panose="020F0502020204030204" pitchFamily="34" charset="0"/>
              </a:rPr>
              <a:t>Geschlechter</a:t>
            </a:r>
            <a:r>
              <a:rPr lang="en-IE" dirty="0">
                <a:effectLst/>
                <a:ea typeface="Calibri" panose="020F0502020204030204" pitchFamily="34" charset="0"/>
              </a:rPr>
              <a:t> in </a:t>
            </a:r>
            <a:r>
              <a:rPr lang="en-IE" dirty="0" err="1">
                <a:effectLst/>
                <a:ea typeface="Calibri" panose="020F0502020204030204" pitchFamily="34" charset="0"/>
              </a:rPr>
              <a:t>diesem</a:t>
            </a:r>
            <a:r>
              <a:rPr lang="en-IE" dirty="0">
                <a:effectLst/>
                <a:ea typeface="Calibri" panose="020F0502020204030204" pitchFamily="34" charset="0"/>
              </a:rPr>
              <a:t> Sektor </a:t>
            </a:r>
            <a:r>
              <a:rPr lang="en-IE" dirty="0" err="1">
                <a:effectLst/>
                <a:ea typeface="Calibri" panose="020F0502020204030204" pitchFamily="34" charset="0"/>
              </a:rPr>
              <a:t>weiter</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fördern</a:t>
            </a:r>
            <a:r>
              <a:rPr lang="en-IE" dirty="0">
                <a:effectLst/>
                <a:ea typeface="Calibri" panose="020F0502020204030204" pitchFamily="34" charset="0"/>
              </a:rPr>
              <a:t> (</a:t>
            </a:r>
            <a:r>
              <a:rPr lang="en-IE" dirty="0" err="1">
                <a:effectLst/>
                <a:ea typeface="Calibri" panose="020F0502020204030204" pitchFamily="34" charset="0"/>
              </a:rPr>
              <a:t>ebd</a:t>
            </a:r>
            <a:r>
              <a:rPr lang="en-IE" dirty="0">
                <a:effectLst/>
                <a:ea typeface="Calibri" panose="020F0502020204030204" pitchFamily="34" charset="0"/>
              </a:rPr>
              <a:t>.).</a:t>
            </a:r>
            <a:endParaRPr lang="en-LB" dirty="0">
              <a:effectLst/>
              <a:ea typeface="Calibri" panose="020F0502020204030204" pitchFamily="34" charset="0"/>
            </a:endParaRPr>
          </a:p>
        </p:txBody>
      </p:sp>
      <p:sp>
        <p:nvSpPr>
          <p:cNvPr id="8" name="Text Placeholder 7">
            <a:extLst>
              <a:ext uri="{FF2B5EF4-FFF2-40B4-BE49-F238E27FC236}">
                <a16:creationId xmlns:a16="http://schemas.microsoft.com/office/drawing/2014/main" id="{9B8EE149-95F3-F346-91FE-FE3B2A4777B4}"/>
              </a:ext>
            </a:extLst>
          </p:cNvPr>
          <p:cNvSpPr>
            <a:spLocks noGrp="1"/>
          </p:cNvSpPr>
          <p:nvPr>
            <p:ph type="body" sz="quarter" idx="42"/>
          </p:nvPr>
        </p:nvSpPr>
        <p:spPr>
          <a:xfrm>
            <a:off x="1003299" y="574143"/>
            <a:ext cx="6438901" cy="1051458"/>
          </a:xfrm>
          <a:prstGeom prst="rect">
            <a:avLst/>
          </a:prstGeom>
        </p:spPr>
        <p:txBody>
          <a:bodyPr/>
          <a:lstStyle/>
          <a:p>
            <a:pPr>
              <a:spcBef>
                <a:spcPts val="200"/>
              </a:spcBef>
            </a:pPr>
            <a:r>
              <a:rPr lang="en-IE" dirty="0"/>
              <a:t>1.3.5 </a:t>
            </a:r>
            <a:r>
              <a:rPr lang="en-IE" dirty="0" err="1"/>
              <a:t>Dänemark</a:t>
            </a:r>
            <a:endParaRPr lang="en-LB"/>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114800" y="1777998"/>
            <a:ext cx="3444875" cy="7937501"/>
          </a:xfrm>
        </p:spPr>
      </p:pic>
      <p:sp>
        <p:nvSpPr>
          <p:cNvPr id="2" name="Freeform 1">
            <a:extLst>
              <a:ext uri="{FF2B5EF4-FFF2-40B4-BE49-F238E27FC236}">
                <a16:creationId xmlns:a16="http://schemas.microsoft.com/office/drawing/2014/main" id="{75E1E489-54EF-1562-FA3A-DAA2C30B3B9A}"/>
              </a:ext>
            </a:extLst>
          </p:cNvPr>
          <p:cNvSpPr/>
          <p:nvPr/>
        </p:nvSpPr>
        <p:spPr>
          <a:xfrm>
            <a:off x="4114800" y="1777997"/>
            <a:ext cx="3444875" cy="7937501"/>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5">
            <a:extLst>
              <a:ext uri="{FF2B5EF4-FFF2-40B4-BE49-F238E27FC236}">
                <a16:creationId xmlns:a16="http://schemas.microsoft.com/office/drawing/2014/main" id="{FA039F9F-3CEB-3464-B5B0-9A194B988F8C}"/>
              </a:ext>
            </a:extLst>
          </p:cNvPr>
          <p:cNvSpPr txBox="1">
            <a:spLocks/>
          </p:cNvSpPr>
          <p:nvPr/>
        </p:nvSpPr>
        <p:spPr>
          <a:xfrm>
            <a:off x="539750" y="9876959"/>
            <a:ext cx="6590752" cy="61633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ea typeface="Calibri" panose="020F0502020204030204" pitchFamily="34" charset="0"/>
              </a:rPr>
              <a:t>19 </a:t>
            </a:r>
            <a:r>
              <a:rPr lang="en-IE" sz="900">
                <a:effectLst/>
                <a:ea typeface="Calibri" panose="020F0502020204030204" pitchFamily="34" charset="0"/>
              </a:rPr>
              <a:t>Statistik Dänemark, 2020. Beschäftigung nach Industrie, Beruf, Geschlecht und Region Bericht 2020 </a:t>
            </a:r>
            <a:endParaRPr lang="en-LB" sz="900" b="1">
              <a:solidFill>
                <a:srgbClr val="7CD0E4"/>
              </a:solidFill>
              <a:effectLst/>
              <a:ea typeface="Calibri" panose="020F0502020204030204" pitchFamily="34" charset="0"/>
            </a:endParaRPr>
          </a:p>
        </p:txBody>
      </p:sp>
    </p:spTree>
    <p:extLst>
      <p:ext uri="{BB962C8B-B14F-4D97-AF65-F5344CB8AC3E}">
        <p14:creationId xmlns:p14="http://schemas.microsoft.com/office/powerpoint/2010/main" val="172546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540059"/>
            <a:ext cx="2966265" cy="2130367"/>
          </a:xfrm>
        </p:spPr>
        <p:txBody>
          <a:bodyPr/>
          <a:lstStyle/>
          <a:p>
            <a:r>
              <a:rPr lang="en-US" dirty="0"/>
              <a:t>Frauen in der </a:t>
            </a:r>
            <a:r>
              <a:rPr lang="en-US" dirty="0" err="1"/>
              <a:t>Industrie</a:t>
            </a:r>
            <a:r>
              <a:rPr lang="en-US" dirty="0"/>
              <a:t> können eine solide Grundlage für diejenigen schaffen, die eine Karriere </a:t>
            </a:r>
            <a:r>
              <a:rPr lang="en-US" dirty="0" err="1"/>
              <a:t>im</a:t>
            </a:r>
            <a:r>
              <a:rPr lang="en-US" dirty="0"/>
              <a:t> </a:t>
            </a:r>
            <a:r>
              <a:rPr lang="en-US" dirty="0" err="1"/>
              <a:t>Bau</a:t>
            </a:r>
            <a:r>
              <a:rPr lang="en-US" dirty="0"/>
              <a:t> anstreben. </a:t>
            </a:r>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24</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3619349"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7" name="Picture Placeholder 6">
            <a:extLst>
              <a:ext uri="{FF2B5EF4-FFF2-40B4-BE49-F238E27FC236}">
                <a16:creationId xmlns:a16="http://schemas.microsoft.com/office/drawing/2014/main" id="{90AEEA06-0D95-C22A-99CA-2DB641CA8A9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Freeform 1">
            <a:extLst>
              <a:ext uri="{FF2B5EF4-FFF2-40B4-BE49-F238E27FC236}">
                <a16:creationId xmlns:a16="http://schemas.microsoft.com/office/drawing/2014/main" id="{E7B3D0F0-7116-EC7A-FBAC-D1A3BEEB764A}"/>
              </a:ext>
            </a:extLst>
          </p:cNvPr>
          <p:cNvSpPr/>
          <p:nvPr/>
        </p:nvSpPr>
        <p:spPr>
          <a:xfrm>
            <a:off x="-70864" y="3585602"/>
            <a:ext cx="6505378" cy="521804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Graphic 383">
            <a:extLst>
              <a:ext uri="{FF2B5EF4-FFF2-40B4-BE49-F238E27FC236}">
                <a16:creationId xmlns:a16="http://schemas.microsoft.com/office/drawing/2014/main" id="{26D1958F-7EFB-1747-558A-618AEC743FD1}"/>
              </a:ext>
            </a:extLst>
          </p:cNvPr>
          <p:cNvSpPr/>
          <p:nvPr/>
        </p:nvSpPr>
        <p:spPr>
          <a:xfrm>
            <a:off x="3499349" y="569366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023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2CBBE6C-6B0F-693C-301B-073D93D0E802}"/>
              </a:ext>
            </a:extLst>
          </p:cNvPr>
          <p:cNvSpPr>
            <a:spLocks noGrp="1"/>
          </p:cNvSpPr>
          <p:nvPr>
            <p:ph type="body" sz="quarter" idx="13"/>
          </p:nvPr>
        </p:nvSpPr>
        <p:spPr/>
        <p:txBody>
          <a:bodyPr/>
          <a:lstStyle/>
          <a:p>
            <a:r>
              <a:rPr lang="en-US" dirty="0"/>
              <a:t>02</a:t>
            </a: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p:txBody>
          <a:bodyPr/>
          <a:lstStyle/>
          <a:p>
            <a:r>
              <a:rPr lang="en-US" dirty="0"/>
              <a:t>Wissen über die Herausforderungen der Gleichstellung und </a:t>
            </a:r>
            <a:r>
              <a:rPr lang="en-US" dirty="0" err="1"/>
              <a:t>Inklusion</a:t>
            </a:r>
            <a:r>
              <a:rPr lang="en-US" dirty="0"/>
              <a:t> von Frauen im Baugewerbe</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25</a:t>
            </a:fld>
            <a:endParaRPr lang="en-US" dirty="0"/>
          </a:p>
        </p:txBody>
      </p:sp>
    </p:spTree>
    <p:extLst>
      <p:ext uri="{BB962C8B-B14F-4D97-AF65-F5344CB8AC3E}">
        <p14:creationId xmlns:p14="http://schemas.microsoft.com/office/powerpoint/2010/main" val="185619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4B944-2EE8-2783-1819-98B7E9A0D439}"/>
              </a:ext>
            </a:extLst>
          </p:cNvPr>
          <p:cNvSpPr/>
          <p:nvPr/>
        </p:nvSpPr>
        <p:spPr>
          <a:xfrm flipV="1">
            <a:off x="635000" y="1770407"/>
            <a:ext cx="6924675" cy="330803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DA8E9DE-F3A5-3541-813E-A3F63CD17357}"/>
              </a:ext>
            </a:extLst>
          </p:cNvPr>
          <p:cNvSpPr>
            <a:spLocks noGrp="1"/>
          </p:cNvSpPr>
          <p:nvPr>
            <p:ph type="sldNum" sz="quarter" idx="4"/>
          </p:nvPr>
        </p:nvSpPr>
        <p:spPr/>
        <p:txBody>
          <a:bodyPr/>
          <a:lstStyle/>
          <a:p>
            <a:fld id="{CB2079F2-58AF-ED44-82D7-E04B2F6FD686}" type="slidenum">
              <a:rPr lang="en-US" smtClean="0"/>
              <a:t>26</a:t>
            </a:fld>
            <a:endParaRPr lang="en-US" dirty="0"/>
          </a:p>
        </p:txBody>
      </p:sp>
      <p:sp>
        <p:nvSpPr>
          <p:cNvPr id="5" name="Rectangle 4">
            <a:extLst>
              <a:ext uri="{FF2B5EF4-FFF2-40B4-BE49-F238E27FC236}">
                <a16:creationId xmlns:a16="http://schemas.microsoft.com/office/drawing/2014/main" id="{6642D111-CA45-D6F3-4673-F0FD9D4B256C}"/>
              </a:ext>
            </a:extLst>
          </p:cNvPr>
          <p:cNvSpPr/>
          <p:nvPr/>
        </p:nvSpPr>
        <p:spPr>
          <a:xfrm flipV="1">
            <a:off x="635000" y="562435"/>
            <a:ext cx="6924675" cy="2724462"/>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A68AC328-35F6-7949-803E-440986E1C4B4}"/>
              </a:ext>
            </a:extLst>
          </p:cNvPr>
          <p:cNvSpPr>
            <a:spLocks noGrp="1"/>
          </p:cNvSpPr>
          <p:nvPr>
            <p:ph type="body" sz="quarter" idx="32"/>
          </p:nvPr>
        </p:nvSpPr>
        <p:spPr>
          <a:xfrm>
            <a:off x="1015999" y="827904"/>
            <a:ext cx="6071476" cy="2854410"/>
          </a:xfrm>
          <a:prstGeom prst="rect">
            <a:avLst/>
          </a:prstGeom>
        </p:spPr>
        <p:txBody>
          <a:bodyPr/>
          <a:lstStyle/>
          <a:p>
            <a:r>
              <a:rPr lang="en-GB" dirty="0">
                <a:effectLst/>
                <a:ea typeface="Calibri" panose="020F0502020204030204" pitchFamily="34" charset="0"/>
              </a:rPr>
              <a:t>Um </a:t>
            </a:r>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erster</a:t>
            </a:r>
            <a:r>
              <a:rPr lang="en-GB" dirty="0">
                <a:effectLst/>
                <a:ea typeface="Calibri" panose="020F0502020204030204" pitchFamily="34" charset="0"/>
              </a:rPr>
              <a:t> Hand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über</a:t>
            </a:r>
            <a:r>
              <a:rPr lang="en-GB" dirty="0">
                <a:effectLst/>
                <a:ea typeface="Calibri" panose="020F0502020204030204" pitchFamily="34" charset="0"/>
              </a:rPr>
              <a:t> die </a:t>
            </a:r>
            <a:r>
              <a:rPr lang="en-GB" dirty="0" err="1">
                <a:effectLst/>
                <a:ea typeface="Calibri" panose="020F0502020204030204" pitchFamily="34" charset="0"/>
              </a:rPr>
              <a:t>Hindernisse</a:t>
            </a:r>
            <a:r>
              <a:rPr lang="en-GB" dirty="0">
                <a:effectLst/>
                <a:ea typeface="Calibri" panose="020F0502020204030204" pitchFamily="34" charset="0"/>
              </a:rPr>
              <a:t> und die Situation der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tätigen</a:t>
            </a:r>
            <a:r>
              <a:rPr lang="en-GB" dirty="0">
                <a:effectLst/>
                <a:ea typeface="Calibri" panose="020F0502020204030204" pitchFamily="34" charset="0"/>
              </a:rPr>
              <a:t> Frauen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erhalten</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Reihe</a:t>
            </a:r>
            <a:r>
              <a:rPr lang="en-GB" dirty="0">
                <a:effectLst/>
                <a:ea typeface="Calibri" panose="020F0502020204030204" pitchFamily="34" charset="0"/>
              </a:rPr>
              <a:t> von Interviews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Expertinnen</a:t>
            </a:r>
            <a:r>
              <a:rPr lang="en-GB" dirty="0">
                <a:effectLst/>
                <a:ea typeface="Calibri" panose="020F0502020204030204" pitchFamily="34" charset="0"/>
              </a:rPr>
              <a:t> </a:t>
            </a:r>
            <a:r>
              <a:rPr lang="en-GB" dirty="0" err="1">
                <a:effectLst/>
                <a:ea typeface="Calibri" panose="020F0502020204030204" pitchFamily="34" charset="0"/>
              </a:rPr>
              <a:t>geführt</a:t>
            </a:r>
            <a:r>
              <a:rPr lang="en-GB" dirty="0">
                <a:effectLst/>
                <a:ea typeface="Calibri" panose="020F0502020204030204" pitchFamily="34" charset="0"/>
              </a:rPr>
              <a:t>, die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wichtige</a:t>
            </a:r>
            <a:r>
              <a:rPr lang="en-GB" dirty="0">
                <a:effectLst/>
                <a:ea typeface="Calibri" panose="020F0502020204030204" pitchFamily="34" charset="0"/>
              </a:rPr>
              <a:t> Rolle </a:t>
            </a:r>
            <a:r>
              <a:rPr lang="en-GB" dirty="0" err="1">
                <a:effectLst/>
                <a:ea typeface="Calibri" panose="020F0502020204030204" pitchFamily="34" charset="0"/>
              </a:rPr>
              <a:t>spielen</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Expertinnen</a:t>
            </a:r>
            <a:r>
              <a:rPr lang="en-GB" dirty="0">
                <a:effectLst/>
                <a:ea typeface="Calibri" panose="020F0502020204030204" pitchFamily="34" charset="0"/>
              </a:rPr>
              <a:t>, die in der </a:t>
            </a:r>
            <a:r>
              <a:rPr lang="en-GB" dirty="0" err="1">
                <a:effectLst/>
                <a:ea typeface="Calibri" panose="020F0502020204030204" pitchFamily="34" charset="0"/>
              </a:rPr>
              <a:t>Politik</a:t>
            </a:r>
            <a:r>
              <a:rPr lang="en-GB" dirty="0">
                <a:effectLst/>
                <a:ea typeface="Calibri" panose="020F0502020204030204" pitchFamily="34" charset="0"/>
              </a:rPr>
              <a:t>- und </a:t>
            </a:r>
            <a:r>
              <a:rPr lang="en-GB" dirty="0" err="1">
                <a:effectLst/>
                <a:ea typeface="Calibri" panose="020F0502020204030204" pitchFamily="34" charset="0"/>
              </a:rPr>
              <a:t>Projektentwicklung</a:t>
            </a:r>
            <a:r>
              <a:rPr lang="en-GB" dirty="0">
                <a:effectLst/>
                <a:ea typeface="Calibri" panose="020F0502020204030204" pitchFamily="34" charset="0"/>
              </a:rPr>
              <a:t> </a:t>
            </a:r>
            <a:r>
              <a:rPr lang="en-GB" dirty="0" err="1">
                <a:effectLst/>
                <a:ea typeface="Calibri" panose="020F0502020204030204" pitchFamily="34" charset="0"/>
              </a:rPr>
              <a:t>tätig</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geschlechtsspezifische</a:t>
            </a:r>
            <a:r>
              <a:rPr lang="en-GB" dirty="0">
                <a:effectLst/>
                <a:ea typeface="Calibri" panose="020F0502020204030204" pitchFamily="34" charset="0"/>
              </a:rPr>
              <a:t> </a:t>
            </a:r>
            <a:r>
              <a:rPr lang="en-GB" dirty="0" err="1">
                <a:effectLst/>
                <a:ea typeface="Calibri" panose="020F0502020204030204" pitchFamily="34" charset="0"/>
              </a:rPr>
              <a:t>Perspektive</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a:t>
            </a:r>
          </a:p>
          <a:p>
            <a:r>
              <a:rPr lang="en-GB" dirty="0">
                <a:effectLst/>
                <a:ea typeface="Calibri" panose="020F0502020204030204" pitchFamily="34" charset="0"/>
              </a:rPr>
              <a:t> </a:t>
            </a:r>
          </a:p>
          <a:p>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a:t>
            </a:r>
            <a:r>
              <a:rPr lang="en-GB" dirty="0" err="1">
                <a:effectLst/>
                <a:ea typeface="Calibri" panose="020F0502020204030204" pitchFamily="34" charset="0"/>
              </a:rPr>
              <a:t>Reihe</a:t>
            </a:r>
            <a:r>
              <a:rPr lang="en-GB" dirty="0">
                <a:effectLst/>
                <a:ea typeface="Calibri" panose="020F0502020204030204" pitchFamily="34" charset="0"/>
              </a:rPr>
              <a:t> von Interviews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Überlegungen</a:t>
            </a:r>
            <a:r>
              <a:rPr lang="en-GB" dirty="0">
                <a:effectLst/>
                <a:ea typeface="Calibri" panose="020F0502020204030204" pitchFamily="34" charset="0"/>
              </a:rPr>
              <a:t> </a:t>
            </a:r>
            <a:r>
              <a:rPr lang="en-GB" dirty="0" err="1">
                <a:effectLst/>
                <a:ea typeface="Calibri" panose="020F0502020204030204" pitchFamily="34" charset="0"/>
              </a:rPr>
              <a:t>gewonnen</a:t>
            </a:r>
            <a:r>
              <a:rPr lang="en-GB" dirty="0">
                <a:effectLst/>
                <a:ea typeface="Calibri" panose="020F0502020204030204" pitchFamily="34" charset="0"/>
              </a:rPr>
              <a:t>, die </a:t>
            </a:r>
            <a:r>
              <a:rPr lang="en-GB" dirty="0" err="1">
                <a:effectLst/>
                <a:ea typeface="Calibri" panose="020F0502020204030204" pitchFamily="34" charset="0"/>
              </a:rPr>
              <a:t>wir</a:t>
            </a:r>
            <a:r>
              <a:rPr lang="en-GB" dirty="0">
                <a:effectLst/>
                <a:ea typeface="Calibri" panose="020F0502020204030204" pitchFamily="34" charset="0"/>
              </a:rPr>
              <a:t> für die </a:t>
            </a:r>
            <a:r>
              <a:rPr lang="en-GB" dirty="0" err="1">
                <a:effectLst/>
                <a:ea typeface="Calibri" panose="020F0502020204030204" pitchFamily="34" charset="0"/>
              </a:rPr>
              <a:t>Entwicklung</a:t>
            </a:r>
            <a:r>
              <a:rPr lang="en-GB" dirty="0">
                <a:effectLst/>
                <a:ea typeface="Calibri" panose="020F0502020204030204" pitchFamily="34" charset="0"/>
              </a:rPr>
              <a:t> dieses Toolkits </a:t>
            </a:r>
            <a:r>
              <a:rPr lang="en-GB" dirty="0" err="1">
                <a:effectLst/>
                <a:ea typeface="Calibri" panose="020F0502020204030204" pitchFamily="34" charset="0"/>
              </a:rPr>
              <a:t>verwendet</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a:t>
            </a:r>
            <a:r>
              <a:rPr lang="en-GB" dirty="0" err="1">
                <a:effectLst/>
                <a:ea typeface="Calibri" panose="020F0502020204030204" pitchFamily="34" charset="0"/>
              </a:rPr>
              <a:t>inspirierendes</a:t>
            </a:r>
            <a:r>
              <a:rPr lang="en-GB" dirty="0">
                <a:effectLst/>
                <a:ea typeface="Calibri" panose="020F0502020204030204" pitchFamily="34" charset="0"/>
              </a:rPr>
              <a:t> Material, von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hoffen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es </a:t>
            </a:r>
            <a:r>
              <a:rPr lang="en-GB" dirty="0" err="1">
                <a:effectLst/>
                <a:ea typeface="Calibri" panose="020F0502020204030204" pitchFamily="34" charset="0"/>
              </a:rPr>
              <a:t>dazu</a:t>
            </a:r>
            <a:r>
              <a:rPr lang="en-GB" dirty="0">
                <a:effectLst/>
                <a:ea typeface="Calibri" panose="020F0502020204030204" pitchFamily="34" charset="0"/>
              </a:rPr>
              <a:t> </a:t>
            </a:r>
            <a:r>
              <a:rPr lang="en-GB" dirty="0" err="1">
                <a:effectLst/>
                <a:ea typeface="Calibri" panose="020F0502020204030204" pitchFamily="34" charset="0"/>
              </a:rPr>
              <a:t>beiträgt</a:t>
            </a:r>
            <a:r>
              <a:rPr lang="en-GB" dirty="0">
                <a:effectLst/>
                <a:ea typeface="Calibri" panose="020F0502020204030204" pitchFamily="34" charset="0"/>
              </a:rPr>
              <a:t>, </a:t>
            </a:r>
            <a:r>
              <a:rPr lang="en-GB" dirty="0" err="1">
                <a:effectLst/>
                <a:ea typeface="Calibri" panose="020F0502020204030204" pitchFamily="34" charset="0"/>
              </a:rPr>
              <a:t>junge</a:t>
            </a:r>
            <a:r>
              <a:rPr lang="en-GB" dirty="0">
                <a:effectLst/>
                <a:ea typeface="Calibri" panose="020F0502020204030204" pitchFamily="34" charset="0"/>
              </a:rPr>
              <a:t> Frauen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ermutigen</a:t>
            </a:r>
            <a:r>
              <a:rPr lang="en-GB" dirty="0">
                <a:effectLst/>
                <a:ea typeface="Calibri" panose="020F0502020204030204" pitchFamily="34" charset="0"/>
              </a:rPr>
              <a:t>, die in den Sektor </a:t>
            </a:r>
            <a:r>
              <a:rPr lang="en-GB" dirty="0" err="1">
                <a:effectLst/>
                <a:ea typeface="Calibri" panose="020F0502020204030204" pitchFamily="34" charset="0"/>
              </a:rPr>
              <a:t>einsteigen</a:t>
            </a:r>
            <a:r>
              <a:rPr lang="en-GB" dirty="0">
                <a:effectLst/>
                <a:ea typeface="Calibri" panose="020F0502020204030204" pitchFamily="34" charset="0"/>
              </a:rPr>
              <a:t> </a:t>
            </a:r>
            <a:r>
              <a:rPr lang="en-GB" dirty="0" err="1">
                <a:effectLst/>
                <a:ea typeface="Calibri" panose="020F0502020204030204" pitchFamily="34" charset="0"/>
              </a:rPr>
              <a:t>wollen</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Frauen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unterstützen</a:t>
            </a:r>
            <a:r>
              <a:rPr lang="en-GB" dirty="0">
                <a:effectLst/>
                <a:ea typeface="Calibri" panose="020F0502020204030204" pitchFamily="34" charset="0"/>
              </a:rPr>
              <a:t>, die </a:t>
            </a:r>
            <a:r>
              <a:rPr lang="en-GB" dirty="0" err="1">
                <a:effectLst/>
                <a:ea typeface="Calibri" panose="020F0502020204030204" pitchFamily="34" charset="0"/>
              </a:rPr>
              <a:t>bereits</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tätig</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a:t>
            </a:r>
            <a:r>
              <a:rPr lang="en-GB" dirty="0" err="1">
                <a:effectLst/>
                <a:ea typeface="Calibri" panose="020F0502020204030204" pitchFamily="34" charset="0"/>
              </a:rPr>
              <a:t>ihre</a:t>
            </a:r>
            <a:r>
              <a:rPr lang="en-GB" dirty="0">
                <a:effectLst/>
                <a:ea typeface="Calibri" panose="020F0502020204030204" pitchFamily="34" charset="0"/>
              </a:rPr>
              <a:t> Position und </a:t>
            </a:r>
            <a:r>
              <a:rPr lang="en-GB" dirty="0" err="1">
                <a:effectLst/>
                <a:ea typeface="Calibri" panose="020F0502020204030204" pitchFamily="34" charset="0"/>
              </a:rPr>
              <a:t>Sichtbarkeit</a:t>
            </a:r>
            <a:r>
              <a:rPr lang="en-GB" dirty="0">
                <a:effectLst/>
                <a:ea typeface="Calibri" panose="020F0502020204030204" pitchFamily="34" charset="0"/>
              </a:rPr>
              <a:t> </a:t>
            </a:r>
            <a:r>
              <a:rPr lang="en-GB" dirty="0" err="1">
                <a:effectLst/>
                <a:ea typeface="Calibri" panose="020F0502020204030204" pitchFamily="34" charset="0"/>
              </a:rPr>
              <a:t>darin</a:t>
            </a:r>
            <a:r>
              <a:rPr lang="en-GB" dirty="0">
                <a:effectLst/>
                <a:ea typeface="Calibri" panose="020F0502020204030204" pitchFamily="34" charset="0"/>
              </a:rPr>
              <a:t> </a:t>
            </a:r>
            <a:r>
              <a:rPr lang="en-GB" dirty="0" err="1">
                <a:effectLst/>
                <a:ea typeface="Calibri" panose="020F0502020204030204" pitchFamily="34" charset="0"/>
              </a:rPr>
              <a:t>verbessern</a:t>
            </a:r>
            <a:r>
              <a:rPr lang="en-GB" dirty="0">
                <a:effectLst/>
                <a:ea typeface="Calibri" panose="020F0502020204030204" pitchFamily="34" charset="0"/>
              </a:rPr>
              <a:t> </a:t>
            </a:r>
            <a:r>
              <a:rPr lang="en-GB" dirty="0" err="1">
                <a:effectLst/>
                <a:ea typeface="Calibri" panose="020F0502020204030204" pitchFamily="34" charset="0"/>
              </a:rPr>
              <a:t>wollen</a:t>
            </a:r>
            <a:r>
              <a:rPr lang="en-GB" dirty="0">
                <a:effectLst/>
                <a:ea typeface="Calibri" panose="020F0502020204030204" pitchFamily="34" charset="0"/>
              </a:rPr>
              <a:t>.</a:t>
            </a:r>
            <a:endParaRPr lang="ru-RU" dirty="0">
              <a:effectLst/>
              <a:ea typeface="Calibri" panose="020F0502020204030204" pitchFamily="34" charset="0"/>
            </a:endParaRPr>
          </a:p>
          <a:p>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versuchen</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die </a:t>
            </a:r>
            <a:r>
              <a:rPr lang="en-GB" dirty="0" err="1">
                <a:effectLst/>
                <a:ea typeface="Calibri" panose="020F0502020204030204" pitchFamily="34" charset="0"/>
              </a:rPr>
              <a:t>Erfahrungen</a:t>
            </a:r>
            <a:r>
              <a:rPr lang="en-GB" dirty="0">
                <a:effectLst/>
                <a:ea typeface="Calibri" panose="020F0502020204030204" pitchFamily="34" charset="0"/>
              </a:rPr>
              <a:t> und die </a:t>
            </a:r>
            <a:r>
              <a:rPr lang="en-GB" dirty="0" err="1">
                <a:effectLst/>
                <a:ea typeface="Calibri" panose="020F0502020204030204" pitchFamily="34" charset="0"/>
              </a:rPr>
              <a:t>Perspektive</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Frauen </a:t>
            </a:r>
            <a:r>
              <a:rPr lang="en-GB" dirty="0" err="1">
                <a:effectLst/>
                <a:ea typeface="Calibri" panose="020F0502020204030204" pitchFamily="34" charset="0"/>
              </a:rPr>
              <a:t>durch</a:t>
            </a:r>
            <a:r>
              <a:rPr lang="en-GB" dirty="0">
                <a:effectLst/>
                <a:ea typeface="Calibri" panose="020F0502020204030204" pitchFamily="34" charset="0"/>
              </a:rPr>
              <a:t> die </a:t>
            </a:r>
            <a:r>
              <a:rPr lang="en-GB" dirty="0" err="1">
                <a:effectLst/>
                <a:ea typeface="Calibri" panose="020F0502020204030204" pitchFamily="34" charset="0"/>
              </a:rPr>
              <a:t>Veröffentlichung</a:t>
            </a:r>
            <a:r>
              <a:rPr lang="en-GB" dirty="0">
                <a:effectLst/>
                <a:ea typeface="Calibri" panose="020F0502020204030204" pitchFamily="34" charset="0"/>
              </a:rPr>
              <a:t> der Interviews </a:t>
            </a:r>
            <a:r>
              <a:rPr lang="en-GB" dirty="0" err="1">
                <a:effectLst/>
                <a:ea typeface="Calibri" panose="020F0502020204030204" pitchFamily="34" charset="0"/>
              </a:rPr>
              <a:t>oder</a:t>
            </a:r>
            <a:r>
              <a:rPr lang="en-GB" dirty="0">
                <a:effectLst/>
                <a:ea typeface="Calibri" panose="020F0502020204030204" pitchFamily="34" charset="0"/>
              </a:rPr>
              <a:t> von </a:t>
            </a:r>
            <a:r>
              <a:rPr lang="en-GB" dirty="0" err="1">
                <a:effectLst/>
                <a:ea typeface="Calibri" panose="020F0502020204030204" pitchFamily="34" charset="0"/>
              </a:rPr>
              <a:t>Auszügen</a:t>
            </a:r>
            <a:r>
              <a:rPr lang="en-GB" dirty="0">
                <a:effectLst/>
                <a:ea typeface="Calibri" panose="020F0502020204030204" pitchFamily="34" charset="0"/>
              </a:rPr>
              <a:t> </a:t>
            </a:r>
            <a:r>
              <a:rPr lang="en-GB" dirty="0" err="1">
                <a:effectLst/>
                <a:ea typeface="Calibri" panose="020F0502020204030204" pitchFamily="34" charset="0"/>
              </a:rPr>
              <a:t>daraus</a:t>
            </a:r>
            <a:r>
              <a:rPr lang="en-GB" dirty="0">
                <a:effectLst/>
                <a:ea typeface="Calibri" panose="020F0502020204030204" pitchFamily="34" charset="0"/>
              </a:rPr>
              <a:t> </a:t>
            </a:r>
            <a:r>
              <a:rPr lang="en-GB" dirty="0" err="1">
                <a:effectLst/>
                <a:ea typeface="Calibri" panose="020F0502020204030204" pitchFamily="34" charset="0"/>
              </a:rPr>
              <a:t>näher</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bringen</a:t>
            </a:r>
            <a:r>
              <a:rPr lang="en-GB" dirty="0">
                <a:effectLst/>
                <a:ea typeface="Calibri" panose="020F0502020204030204" pitchFamily="34" charset="0"/>
              </a:rPr>
              <a:t>, was es </a:t>
            </a:r>
            <a:r>
              <a:rPr lang="en-GB" dirty="0" err="1">
                <a:effectLst/>
                <a:ea typeface="Calibri" panose="020F0502020204030204" pitchFamily="34" charset="0"/>
              </a:rPr>
              <a:t>uns</a:t>
            </a:r>
            <a:r>
              <a:rPr lang="en-GB" dirty="0">
                <a:effectLst/>
                <a:ea typeface="Calibri" panose="020F0502020204030204" pitchFamily="34" charset="0"/>
              </a:rPr>
              <a:t> </a:t>
            </a:r>
            <a:r>
              <a:rPr lang="en-GB" dirty="0" err="1">
                <a:effectLst/>
                <a:ea typeface="Calibri" panose="020F0502020204030204" pitchFamily="34" charset="0"/>
              </a:rPr>
              <a:t>ermöglicht</a:t>
            </a:r>
            <a:r>
              <a:rPr lang="en-GB" dirty="0">
                <a:effectLst/>
                <a:ea typeface="Calibri" panose="020F0502020204030204" pitchFamily="34" charset="0"/>
              </a:rPr>
              <a:t>, all </a:t>
            </a:r>
            <a:r>
              <a:rPr lang="en-GB" dirty="0" err="1">
                <a:effectLst/>
                <a:ea typeface="Calibri" panose="020F0502020204030204" pitchFamily="34" charset="0"/>
              </a:rPr>
              <a:t>jenen</a:t>
            </a:r>
            <a:r>
              <a:rPr lang="en-GB" dirty="0">
                <a:effectLst/>
                <a:ea typeface="Calibri" panose="020F0502020204030204" pitchFamily="34" charset="0"/>
              </a:rPr>
              <a:t>, die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Materialien</a:t>
            </a:r>
            <a:r>
              <a:rPr lang="en-GB" dirty="0">
                <a:effectLst/>
                <a:ea typeface="Calibri" panose="020F0502020204030204" pitchFamily="34" charset="0"/>
              </a:rPr>
              <a:t> </a:t>
            </a:r>
            <a:r>
              <a:rPr lang="en-GB" dirty="0" err="1">
                <a:effectLst/>
                <a:ea typeface="Calibri" panose="020F0502020204030204" pitchFamily="34" charset="0"/>
              </a:rPr>
              <a:t>betrachten</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Reflexion </a:t>
            </a:r>
            <a:r>
              <a:rPr lang="en-GB" dirty="0" err="1">
                <a:effectLst/>
                <a:ea typeface="Calibri" panose="020F0502020204030204" pitchFamily="34" charset="0"/>
              </a:rPr>
              <a:t>anzubieten</a:t>
            </a:r>
            <a:r>
              <a:rPr lang="en-GB" dirty="0">
                <a:effectLst/>
                <a:ea typeface="Calibri" panose="020F0502020204030204" pitchFamily="34" charset="0"/>
              </a:rPr>
              <a:t>.</a:t>
            </a:r>
          </a:p>
          <a:p>
            <a:r>
              <a:rPr lang="en-GB" dirty="0">
                <a:effectLst/>
                <a:ea typeface="Calibri" panose="020F0502020204030204" pitchFamily="34" charset="0"/>
              </a:rPr>
              <a:t> </a:t>
            </a:r>
          </a:p>
          <a:p>
            <a:r>
              <a:rPr lang="en-GB" dirty="0" err="1">
                <a:effectLst/>
                <a:ea typeface="Calibri" panose="020F0502020204030204" pitchFamily="34" charset="0"/>
              </a:rPr>
              <a:t>Schließlich</a:t>
            </a:r>
            <a:r>
              <a:rPr lang="en-GB" dirty="0">
                <a:effectLst/>
                <a:ea typeface="Calibri" panose="020F0502020204030204" pitchFamily="34" charset="0"/>
              </a:rPr>
              <a:t> </a:t>
            </a:r>
            <a:r>
              <a:rPr lang="en-GB" dirty="0" err="1">
                <a:effectLst/>
                <a:ea typeface="Calibri" panose="020F0502020204030204" pitchFamily="34" charset="0"/>
              </a:rPr>
              <a:t>wurden</a:t>
            </a:r>
            <a:r>
              <a:rPr lang="en-GB" dirty="0">
                <a:effectLst/>
                <a:ea typeface="Calibri" panose="020F0502020204030204" pitchFamily="34" charset="0"/>
              </a:rPr>
              <a:t>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analysiert</a:t>
            </a:r>
            <a:r>
              <a:rPr lang="en-GB" dirty="0">
                <a:effectLst/>
                <a:ea typeface="Calibri" panose="020F0502020204030204" pitchFamily="34" charset="0"/>
              </a:rPr>
              <a:t> und in die </a:t>
            </a:r>
            <a:r>
              <a:rPr lang="en-GB" dirty="0" err="1">
                <a:effectLst/>
                <a:ea typeface="Calibri" panose="020F0502020204030204" pitchFamily="34" charset="0"/>
              </a:rPr>
              <a:t>Entwicklung</a:t>
            </a:r>
            <a:r>
              <a:rPr lang="en-GB" dirty="0">
                <a:effectLst/>
                <a:ea typeface="Calibri" panose="020F0502020204030204" pitchFamily="34" charset="0"/>
              </a:rPr>
              <a:t> von </a:t>
            </a:r>
            <a:r>
              <a:rPr lang="en-GB" dirty="0" err="1">
                <a:effectLst/>
                <a:ea typeface="Calibri" panose="020F0502020204030204" pitchFamily="34" charset="0"/>
              </a:rPr>
              <a:t>Materialien</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Gleichstellung</a:t>
            </a:r>
            <a:r>
              <a:rPr lang="en-GB" dirty="0">
                <a:effectLst/>
                <a:ea typeface="Calibri" panose="020F0502020204030204" pitchFamily="34" charset="0"/>
              </a:rPr>
              <a:t> der </a:t>
            </a:r>
            <a:r>
              <a:rPr lang="en-GB" dirty="0" err="1">
                <a:effectLst/>
                <a:ea typeface="Calibri" panose="020F0502020204030204" pitchFamily="34" charset="0"/>
              </a:rPr>
              <a:t>Geschlechter</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Zusammenhang</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den </a:t>
            </a:r>
            <a:r>
              <a:rPr lang="en-GB" dirty="0" err="1">
                <a:effectLst/>
                <a:ea typeface="Calibri" panose="020F0502020204030204" pitchFamily="34" charset="0"/>
              </a:rPr>
              <a:t>Zielen</a:t>
            </a:r>
            <a:r>
              <a:rPr lang="en-GB" dirty="0">
                <a:effectLst/>
                <a:ea typeface="Calibri" panose="020F0502020204030204" pitchFamily="34" charset="0"/>
              </a:rPr>
              <a:t> des FEMCON-</a:t>
            </a:r>
            <a:r>
              <a:rPr lang="en-GB" dirty="0" err="1">
                <a:effectLst/>
                <a:ea typeface="Calibri" panose="020F0502020204030204" pitchFamily="34" charset="0"/>
              </a:rPr>
              <a:t>Projekts</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der Analyse der </a:t>
            </a:r>
            <a:r>
              <a:rPr lang="en-GB" dirty="0" err="1">
                <a:effectLst/>
                <a:ea typeface="Calibri" panose="020F0502020204030204" pitchFamily="34" charset="0"/>
              </a:rPr>
              <a:t>aktuellen</a:t>
            </a:r>
            <a:r>
              <a:rPr lang="en-GB" dirty="0">
                <a:effectLst/>
                <a:ea typeface="Calibri" panose="020F0502020204030204" pitchFamily="34" charset="0"/>
              </a:rPr>
              <a:t> und </a:t>
            </a:r>
            <a:r>
              <a:rPr lang="en-GB" dirty="0" err="1">
                <a:effectLst/>
                <a:ea typeface="Calibri" panose="020F0502020204030204" pitchFamily="34" charset="0"/>
              </a:rPr>
              <a:t>tatsächlichen</a:t>
            </a:r>
            <a:r>
              <a:rPr lang="en-GB" dirty="0">
                <a:effectLst/>
                <a:ea typeface="Calibri" panose="020F0502020204030204" pitchFamily="34" charset="0"/>
              </a:rPr>
              <a:t> Situation von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einbezogen</a:t>
            </a:r>
            <a:r>
              <a:rPr lang="en-GB" dirty="0">
                <a:effectLst/>
                <a:ea typeface="Calibri" panose="020F0502020204030204" pitchFamily="34" charset="0"/>
              </a:rPr>
              <a:t>.</a:t>
            </a:r>
          </a:p>
          <a:p>
            <a:endParaRPr lang="en-US" dirty="0"/>
          </a:p>
          <a:p>
            <a:endParaRPr lang="en-US" dirty="0"/>
          </a:p>
        </p:txBody>
      </p:sp>
      <p:sp>
        <p:nvSpPr>
          <p:cNvPr id="9" name="Text Placeholder 7">
            <a:extLst>
              <a:ext uri="{FF2B5EF4-FFF2-40B4-BE49-F238E27FC236}">
                <a16:creationId xmlns:a16="http://schemas.microsoft.com/office/drawing/2014/main" id="{3531A630-0606-8756-10B1-836A3C149956}"/>
              </a:ext>
            </a:extLst>
          </p:cNvPr>
          <p:cNvSpPr>
            <a:spLocks noGrp="1"/>
          </p:cNvSpPr>
          <p:nvPr>
            <p:ph type="body" sz="quarter" idx="42"/>
          </p:nvPr>
        </p:nvSpPr>
        <p:spPr>
          <a:xfrm>
            <a:off x="1003299" y="3811623"/>
            <a:ext cx="6071476" cy="1051458"/>
          </a:xfrm>
          <a:prstGeom prst="rect">
            <a:avLst/>
          </a:prstGeom>
        </p:spPr>
        <p:txBody>
          <a:bodyPr/>
          <a:lstStyle/>
          <a:p>
            <a:pPr>
              <a:spcBef>
                <a:spcPts val="200"/>
              </a:spcBef>
            </a:pPr>
            <a:r>
              <a:rPr lang="ru-RU" dirty="0">
                <a:solidFill>
                  <a:schemeClr val="bg1"/>
                </a:solidFill>
              </a:rPr>
              <a:t>2.</a:t>
            </a:r>
            <a:r>
              <a:rPr lang="en-US" dirty="0">
                <a:solidFill>
                  <a:schemeClr val="bg1"/>
                </a:solidFill>
              </a:rPr>
              <a:t>1 </a:t>
            </a:r>
            <a:r>
              <a:rPr lang="en-IE" dirty="0" err="1">
                <a:solidFill>
                  <a:schemeClr val="bg1"/>
                </a:solidFill>
              </a:rPr>
              <a:t>Haupthindernisse</a:t>
            </a:r>
            <a:r>
              <a:rPr lang="en-IE" dirty="0">
                <a:solidFill>
                  <a:schemeClr val="bg1"/>
                </a:solidFill>
              </a:rPr>
              <a:t> und </a:t>
            </a:r>
            <a:r>
              <a:rPr lang="en-IE" dirty="0" err="1">
                <a:solidFill>
                  <a:schemeClr val="bg1"/>
                </a:solidFill>
              </a:rPr>
              <a:t>Herausforderungen</a:t>
            </a:r>
            <a:r>
              <a:rPr lang="en-IE" dirty="0">
                <a:solidFill>
                  <a:schemeClr val="bg1"/>
                </a:solidFill>
              </a:rPr>
              <a:t> für Frauen </a:t>
            </a:r>
            <a:r>
              <a:rPr lang="en-IE" dirty="0" err="1">
                <a:solidFill>
                  <a:schemeClr val="bg1"/>
                </a:solidFill>
              </a:rPr>
              <a:t>im</a:t>
            </a:r>
            <a:r>
              <a:rPr lang="en-IE" dirty="0">
                <a:solidFill>
                  <a:schemeClr val="bg1"/>
                </a:solidFill>
              </a:rPr>
              <a:t> </a:t>
            </a:r>
            <a:r>
              <a:rPr lang="en-IE" dirty="0" err="1">
                <a:solidFill>
                  <a:schemeClr val="bg1"/>
                </a:solidFill>
              </a:rPr>
              <a:t>Bau</a:t>
            </a:r>
            <a:endParaRPr lang="en-LB" dirty="0">
              <a:solidFill>
                <a:schemeClr val="bg1"/>
              </a:solidFill>
            </a:endParaRPr>
          </a:p>
        </p:txBody>
      </p:sp>
      <p:sp>
        <p:nvSpPr>
          <p:cNvPr id="10" name="Text Placeholder 6">
            <a:extLst>
              <a:ext uri="{FF2B5EF4-FFF2-40B4-BE49-F238E27FC236}">
                <a16:creationId xmlns:a16="http://schemas.microsoft.com/office/drawing/2014/main" id="{6A2BEB2E-9F70-6C25-74EB-EB57E87BBF95}"/>
              </a:ext>
            </a:extLst>
          </p:cNvPr>
          <p:cNvSpPr txBox="1">
            <a:spLocks/>
          </p:cNvSpPr>
          <p:nvPr/>
        </p:nvSpPr>
        <p:spPr>
          <a:xfrm>
            <a:off x="1015999" y="4494869"/>
            <a:ext cx="6071476" cy="485620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a typeface="Calibri" panose="020F0502020204030204" pitchFamily="34" charset="0"/>
              </a:rPr>
              <a:t>Der </a:t>
            </a:r>
            <a:r>
              <a:rPr lang="en-GB" dirty="0" err="1">
                <a:ea typeface="Calibri" panose="020F0502020204030204" pitchFamily="34" charset="0"/>
              </a:rPr>
              <a:t>Bau</a:t>
            </a:r>
            <a:r>
              <a:rPr lang="en-GB" dirty="0">
                <a:ea typeface="Calibri" panose="020F0502020204030204" pitchFamily="34" charset="0"/>
              </a:rPr>
              <a:t>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seit</a:t>
            </a:r>
            <a:r>
              <a:rPr lang="en-GB" dirty="0">
                <a:ea typeface="Calibri" panose="020F0502020204030204" pitchFamily="34" charset="0"/>
              </a:rPr>
              <a:t> </a:t>
            </a:r>
            <a:r>
              <a:rPr lang="en-GB" dirty="0" err="1">
                <a:ea typeface="Calibri" panose="020F0502020204030204" pitchFamily="34" charset="0"/>
              </a:rPr>
              <a:t>langem</a:t>
            </a:r>
            <a:r>
              <a:rPr lang="en-GB" dirty="0">
                <a:ea typeface="Calibri" panose="020F0502020204030204" pitchFamily="34" charset="0"/>
              </a:rPr>
              <a:t> </a:t>
            </a:r>
            <a:r>
              <a:rPr lang="en-GB" dirty="0" err="1">
                <a:ea typeface="Calibri" panose="020F0502020204030204" pitchFamily="34" charset="0"/>
              </a:rPr>
              <a:t>ein</a:t>
            </a:r>
            <a:r>
              <a:rPr lang="en-GB" dirty="0">
                <a:ea typeface="Calibri" panose="020F0502020204030204" pitchFamily="34" charset="0"/>
              </a:rPr>
              <a:t> </a:t>
            </a:r>
            <a:r>
              <a:rPr lang="en-GB" dirty="0" err="1">
                <a:ea typeface="Calibri" panose="020F0502020204030204" pitchFamily="34" charset="0"/>
              </a:rPr>
              <a:t>männlich</a:t>
            </a:r>
            <a:r>
              <a:rPr lang="en-GB" dirty="0">
                <a:ea typeface="Calibri" panose="020F0502020204030204" pitchFamily="34" charset="0"/>
              </a:rPr>
              <a:t> </a:t>
            </a:r>
            <a:r>
              <a:rPr lang="en-GB" dirty="0" err="1">
                <a:ea typeface="Calibri" panose="020F0502020204030204" pitchFamily="34" charset="0"/>
              </a:rPr>
              <a:t>dominierter</a:t>
            </a:r>
            <a:r>
              <a:rPr lang="en-GB" dirty="0">
                <a:ea typeface="Calibri" panose="020F0502020204030204" pitchFamily="34" charset="0"/>
              </a:rPr>
              <a:t> Sektor, der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Machogehabe</a:t>
            </a:r>
            <a:r>
              <a:rPr lang="en-GB" dirty="0">
                <a:ea typeface="Calibri" panose="020F0502020204030204" pitchFamily="34" charset="0"/>
              </a:rPr>
              <a:t> und </a:t>
            </a:r>
            <a:r>
              <a:rPr lang="en-GB" dirty="0" err="1">
                <a:ea typeface="Calibri" panose="020F0502020204030204" pitchFamily="34" charset="0"/>
              </a:rPr>
              <a:t>Männlichkeit</a:t>
            </a:r>
            <a:r>
              <a:rPr lang="en-GB" dirty="0">
                <a:ea typeface="Calibri" panose="020F0502020204030204" pitchFamily="34" charset="0"/>
              </a:rPr>
              <a:t> </a:t>
            </a:r>
            <a:r>
              <a:rPr lang="en-GB" dirty="0" err="1">
                <a:ea typeface="Calibri" panose="020F0502020204030204" pitchFamily="34" charset="0"/>
              </a:rPr>
              <a:t>gleichgesetzt</a:t>
            </a:r>
            <a:r>
              <a:rPr lang="en-GB" dirty="0">
                <a:ea typeface="Calibri" panose="020F0502020204030204" pitchFamily="34" charset="0"/>
              </a:rPr>
              <a:t> </a:t>
            </a:r>
            <a:r>
              <a:rPr lang="en-GB" dirty="0" err="1">
                <a:ea typeface="Calibri" panose="020F0502020204030204" pitchFamily="34" charset="0"/>
              </a:rPr>
              <a:t>wird</a:t>
            </a:r>
            <a:r>
              <a:rPr lang="en-GB" dirty="0">
                <a:ea typeface="Calibri" panose="020F0502020204030204" pitchFamily="34" charset="0"/>
              </a:rPr>
              <a:t> und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Stärke</a:t>
            </a:r>
            <a:r>
              <a:rPr lang="en-GB" dirty="0">
                <a:ea typeface="Calibri" panose="020F0502020204030204" pitchFamily="34" charset="0"/>
              </a:rPr>
              <a:t> und </a:t>
            </a:r>
            <a:r>
              <a:rPr lang="en-GB" dirty="0" err="1">
                <a:ea typeface="Calibri" panose="020F0502020204030204" pitchFamily="34" charset="0"/>
              </a:rPr>
              <a:t>Widerstandsfähigkeit</a:t>
            </a:r>
            <a:r>
              <a:rPr lang="en-GB" dirty="0">
                <a:ea typeface="Calibri" panose="020F0502020204030204" pitchFamily="34" charset="0"/>
              </a:rPr>
              <a:t>, </a:t>
            </a:r>
            <a:r>
              <a:rPr lang="en-GB" dirty="0" err="1">
                <a:ea typeface="Calibri" panose="020F0502020204030204" pitchFamily="34" charset="0"/>
              </a:rPr>
              <a:t>Anpassungsfähigkeit</a:t>
            </a:r>
            <a:r>
              <a:rPr lang="en-GB" dirty="0">
                <a:ea typeface="Calibri" panose="020F0502020204030204" pitchFamily="34" charset="0"/>
              </a:rPr>
              <a:t> an die </a:t>
            </a:r>
            <a:r>
              <a:rPr lang="en-GB" dirty="0" err="1">
                <a:ea typeface="Calibri" panose="020F0502020204030204" pitchFamily="34" charset="0"/>
              </a:rPr>
              <a:t>Umweltbedingungen</a:t>
            </a:r>
            <a:r>
              <a:rPr lang="en-GB" dirty="0">
                <a:ea typeface="Calibri" panose="020F0502020204030204" pitchFamily="34" charset="0"/>
              </a:rPr>
              <a:t> und </a:t>
            </a:r>
            <a:r>
              <a:rPr lang="en-GB" dirty="0" err="1">
                <a:ea typeface="Calibri" panose="020F0502020204030204" pitchFamily="34" charset="0"/>
              </a:rPr>
              <a:t>Außenarbeiten</a:t>
            </a:r>
            <a:r>
              <a:rPr lang="en-GB" dirty="0">
                <a:ea typeface="Calibri" panose="020F0502020204030204" pitchFamily="34" charset="0"/>
              </a:rPr>
              <a:t> </a:t>
            </a:r>
            <a:r>
              <a:rPr lang="en-GB" dirty="0" err="1">
                <a:ea typeface="Calibri" panose="020F0502020204030204" pitchFamily="34" charset="0"/>
              </a:rPr>
              <a:t>assoziiert</a:t>
            </a:r>
            <a:r>
              <a:rPr lang="en-GB" dirty="0">
                <a:ea typeface="Calibri" panose="020F0502020204030204" pitchFamily="34" charset="0"/>
              </a:rPr>
              <a:t> </a:t>
            </a:r>
            <a:r>
              <a:rPr lang="en-GB" dirty="0" err="1">
                <a:ea typeface="Calibri" panose="020F0502020204030204" pitchFamily="34" charset="0"/>
              </a:rPr>
              <a:t>wird</a:t>
            </a:r>
            <a:r>
              <a:rPr lang="en-GB" dirty="0">
                <a:ea typeface="Calibri" panose="020F0502020204030204" pitchFamily="34" charset="0"/>
              </a:rPr>
              <a:t>. </a:t>
            </a:r>
            <a:r>
              <a:rPr lang="en-GB" dirty="0" err="1">
                <a:ea typeface="Calibri" panose="020F0502020204030204" pitchFamily="34" charset="0"/>
              </a:rPr>
              <a:t>Diese</a:t>
            </a:r>
            <a:r>
              <a:rPr lang="en-GB" dirty="0">
                <a:ea typeface="Calibri" panose="020F0502020204030204" pitchFamily="34" charset="0"/>
              </a:rPr>
              <a:t> </a:t>
            </a:r>
            <a:r>
              <a:rPr lang="en-GB" dirty="0" err="1">
                <a:ea typeface="Calibri" panose="020F0502020204030204" pitchFamily="34" charset="0"/>
              </a:rPr>
              <a:t>öffentliche</a:t>
            </a:r>
            <a:r>
              <a:rPr lang="en-GB" dirty="0">
                <a:ea typeface="Calibri" panose="020F0502020204030204" pitchFamily="34" charset="0"/>
              </a:rPr>
              <a:t> </a:t>
            </a:r>
            <a:r>
              <a:rPr lang="en-GB" dirty="0" err="1">
                <a:ea typeface="Calibri" panose="020F0502020204030204" pitchFamily="34" charset="0"/>
              </a:rPr>
              <a:t>Wahrnehmung</a:t>
            </a:r>
            <a:r>
              <a:rPr lang="en-GB" dirty="0">
                <a:ea typeface="Calibri" panose="020F0502020204030204" pitchFamily="34" charset="0"/>
              </a:rPr>
              <a:t>, </a:t>
            </a:r>
            <a:r>
              <a:rPr lang="en-GB" dirty="0" err="1">
                <a:ea typeface="Calibri" panose="020F0502020204030204" pitchFamily="34" charset="0"/>
              </a:rPr>
              <a:t>gepaart</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der </a:t>
            </a:r>
            <a:r>
              <a:rPr lang="en-GB" dirty="0" err="1">
                <a:ea typeface="Calibri" panose="020F0502020204030204" pitchFamily="34" charset="0"/>
              </a:rPr>
              <a:t>Abneigung</a:t>
            </a:r>
            <a:r>
              <a:rPr lang="en-GB" dirty="0">
                <a:ea typeface="Calibri" panose="020F0502020204030204" pitchFamily="34" charset="0"/>
              </a:rPr>
              <a:t> von </a:t>
            </a:r>
            <a:r>
              <a:rPr lang="en-GB" dirty="0" err="1">
                <a:ea typeface="Calibri" panose="020F0502020204030204" pitchFamily="34" charset="0"/>
              </a:rPr>
              <a:t>Lehrern</a:t>
            </a:r>
            <a:r>
              <a:rPr lang="en-GB" dirty="0">
                <a:ea typeface="Calibri" panose="020F0502020204030204" pitchFamily="34" charset="0"/>
              </a:rPr>
              <a:t> und </a:t>
            </a:r>
            <a:r>
              <a:rPr lang="en-GB" dirty="0" err="1">
                <a:ea typeface="Calibri" panose="020F0502020204030204" pitchFamily="34" charset="0"/>
              </a:rPr>
              <a:t>Berufsberatern</a:t>
            </a:r>
            <a:r>
              <a:rPr lang="en-GB" dirty="0">
                <a:ea typeface="Calibri" panose="020F0502020204030204" pitchFamily="34" charset="0"/>
              </a:rPr>
              <a:t>, </a:t>
            </a:r>
            <a:r>
              <a:rPr lang="en-GB" dirty="0" err="1">
                <a:ea typeface="Calibri" panose="020F0502020204030204" pitchFamily="34" charset="0"/>
              </a:rPr>
              <a:t>diesen</a:t>
            </a:r>
            <a:r>
              <a:rPr lang="en-GB" dirty="0">
                <a:ea typeface="Calibri" panose="020F0502020204030204" pitchFamily="34" charset="0"/>
              </a:rPr>
              <a:t> </a:t>
            </a:r>
            <a:r>
              <a:rPr lang="en-GB" dirty="0" err="1">
                <a:ea typeface="Calibri" panose="020F0502020204030204" pitchFamily="34" charset="0"/>
              </a:rPr>
              <a:t>Bereich</a:t>
            </a:r>
            <a:r>
              <a:rPr lang="en-GB" dirty="0">
                <a:ea typeface="Calibri" panose="020F0502020204030204" pitchFamily="34" charset="0"/>
              </a:rPr>
              <a:t> </a:t>
            </a:r>
            <a:r>
              <a:rPr lang="en-GB" dirty="0" err="1">
                <a:ea typeface="Calibri" panose="020F0502020204030204" pitchFamily="34" charset="0"/>
              </a:rPr>
              <a:t>als</a:t>
            </a:r>
            <a:r>
              <a:rPr lang="en-GB" dirty="0">
                <a:ea typeface="Calibri" panose="020F0502020204030204" pitchFamily="34" charset="0"/>
              </a:rPr>
              <a:t> </a:t>
            </a:r>
            <a:r>
              <a:rPr lang="en-GB" dirty="0" err="1">
                <a:ea typeface="Calibri" panose="020F0502020204030204" pitchFamily="34" charset="0"/>
              </a:rPr>
              <a:t>Berufswahl</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empfehlen</a:t>
            </a:r>
            <a:r>
              <a:rPr lang="en-GB" dirty="0">
                <a:ea typeface="Calibri" panose="020F0502020204030204" pitchFamily="34" charset="0"/>
              </a:rPr>
              <a:t>, hat </a:t>
            </a:r>
            <a:r>
              <a:rPr lang="en-GB" dirty="0" err="1">
                <a:ea typeface="Calibri" panose="020F0502020204030204" pitchFamily="34" charset="0"/>
              </a:rPr>
              <a:t>einen</a:t>
            </a:r>
            <a:r>
              <a:rPr lang="en-GB" dirty="0">
                <a:ea typeface="Calibri" panose="020F0502020204030204" pitchFamily="34" charset="0"/>
              </a:rPr>
              <a:t> </a:t>
            </a:r>
            <a:r>
              <a:rPr lang="en-GB" dirty="0" err="1">
                <a:ea typeface="Calibri" panose="020F0502020204030204" pitchFamily="34" charset="0"/>
              </a:rPr>
              <a:t>negativen</a:t>
            </a:r>
            <a:r>
              <a:rPr lang="en-GB" dirty="0">
                <a:ea typeface="Calibri" panose="020F0502020204030204" pitchFamily="34" charset="0"/>
              </a:rPr>
              <a:t> </a:t>
            </a:r>
            <a:r>
              <a:rPr lang="en-GB" dirty="0" err="1">
                <a:ea typeface="Calibri" panose="020F0502020204030204" pitchFamily="34" charset="0"/>
              </a:rPr>
              <a:t>Einfluss</a:t>
            </a:r>
            <a:r>
              <a:rPr lang="en-GB" dirty="0">
                <a:ea typeface="Calibri" panose="020F0502020204030204" pitchFamily="34" charset="0"/>
              </a:rPr>
              <a:t> auf die </a:t>
            </a:r>
            <a:r>
              <a:rPr lang="en-GB" dirty="0" err="1">
                <a:ea typeface="Calibri" panose="020F0502020204030204" pitchFamily="34" charset="0"/>
              </a:rPr>
              <a:t>Entscheidung</a:t>
            </a:r>
            <a:r>
              <a:rPr lang="en-GB" dirty="0">
                <a:ea typeface="Calibri" panose="020F0502020204030204" pitchFamily="34" charset="0"/>
              </a:rPr>
              <a:t> von </a:t>
            </a:r>
            <a:r>
              <a:rPr lang="en-GB" dirty="0" err="1">
                <a:ea typeface="Calibri" panose="020F0502020204030204" pitchFamily="34" charset="0"/>
              </a:rPr>
              <a:t>Mädchen</a:t>
            </a:r>
            <a:r>
              <a:rPr lang="en-GB" dirty="0">
                <a:ea typeface="Calibri" panose="020F0502020204030204" pitchFamily="34" charset="0"/>
              </a:rPr>
              <a:t>, </a:t>
            </a:r>
            <a:r>
              <a:rPr lang="en-GB" dirty="0" err="1">
                <a:ea typeface="Calibri" panose="020F0502020204030204" pitchFamily="34" charset="0"/>
              </a:rPr>
              <a:t>sich</a:t>
            </a:r>
            <a:r>
              <a:rPr lang="en-GB" dirty="0">
                <a:ea typeface="Calibri" panose="020F0502020204030204" pitchFamily="34" charset="0"/>
              </a:rPr>
              <a:t> </a:t>
            </a:r>
            <a:r>
              <a:rPr lang="en-GB" dirty="0" err="1">
                <a:ea typeface="Calibri" panose="020F0502020204030204" pitchFamily="34" charset="0"/>
              </a:rPr>
              <a:t>nicht</a:t>
            </a:r>
            <a:r>
              <a:rPr lang="en-GB" dirty="0">
                <a:ea typeface="Calibri" panose="020F0502020204030204" pitchFamily="34" charset="0"/>
              </a:rPr>
              <a:t> für die </a:t>
            </a:r>
            <a:r>
              <a:rPr lang="en-GB" dirty="0" err="1">
                <a:ea typeface="Calibri" panose="020F0502020204030204" pitchFamily="34" charset="0"/>
              </a:rPr>
              <a:t>Baubranche</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entscheiden</a:t>
            </a:r>
            <a:r>
              <a:rPr lang="en-GB" dirty="0">
                <a:ea typeface="Calibri" panose="020F0502020204030204" pitchFamily="34" charset="0"/>
              </a:rPr>
              <a:t>.</a:t>
            </a:r>
          </a:p>
          <a:p>
            <a:r>
              <a:rPr lang="en-GB" dirty="0">
                <a:ea typeface="Calibri" panose="020F0502020204030204" pitchFamily="34" charset="0"/>
              </a:rPr>
              <a:t> </a:t>
            </a:r>
          </a:p>
          <a:p>
            <a:r>
              <a:rPr lang="en-GB" dirty="0">
                <a:ea typeface="Calibri" panose="020F0502020204030204" pitchFamily="34" charset="0"/>
              </a:rPr>
              <a:t>Es </a:t>
            </a:r>
            <a:r>
              <a:rPr lang="en-GB" dirty="0" err="1">
                <a:ea typeface="Calibri" panose="020F0502020204030204" pitchFamily="34" charset="0"/>
              </a:rPr>
              <a:t>gibt</a:t>
            </a:r>
            <a:r>
              <a:rPr lang="en-GB" dirty="0">
                <a:ea typeface="Calibri" panose="020F0502020204030204" pitchFamily="34" charset="0"/>
              </a:rPr>
              <a:t>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Fülle</a:t>
            </a:r>
            <a:r>
              <a:rPr lang="en-GB" dirty="0">
                <a:ea typeface="Calibri" panose="020F0502020204030204" pitchFamily="34" charset="0"/>
              </a:rPr>
              <a:t> von </a:t>
            </a:r>
            <a:r>
              <a:rPr lang="en-GB" dirty="0" err="1">
                <a:ea typeface="Calibri" panose="020F0502020204030204" pitchFamily="34" charset="0"/>
              </a:rPr>
              <a:t>Hindernissen</a:t>
            </a:r>
            <a:r>
              <a:rPr lang="en-GB" dirty="0">
                <a:ea typeface="Calibri" panose="020F0502020204030204" pitchFamily="34" charset="0"/>
              </a:rPr>
              <a:t> für </a:t>
            </a:r>
            <a:r>
              <a:rPr lang="en-GB" dirty="0" err="1">
                <a:ea typeface="Calibri" panose="020F0502020204030204" pitchFamily="34" charset="0"/>
              </a:rPr>
              <a:t>Mädchen</a:t>
            </a:r>
            <a:r>
              <a:rPr lang="en-GB" dirty="0">
                <a:ea typeface="Calibri" panose="020F0502020204030204" pitchFamily="34" charset="0"/>
              </a:rPr>
              <a:t> und Frauen </a:t>
            </a:r>
            <a:r>
              <a:rPr lang="en-GB" dirty="0" err="1">
                <a:ea typeface="Calibri" panose="020F0502020204030204" pitchFamily="34" charset="0"/>
              </a:rPr>
              <a:t>beim</a:t>
            </a:r>
            <a:r>
              <a:rPr lang="en-GB" dirty="0">
                <a:ea typeface="Calibri" panose="020F0502020204030204" pitchFamily="34" charset="0"/>
              </a:rPr>
              <a:t> </a:t>
            </a:r>
            <a:r>
              <a:rPr lang="en-GB" dirty="0" err="1">
                <a:ea typeface="Calibri" panose="020F0502020204030204" pitchFamily="34" charset="0"/>
              </a:rPr>
              <a:t>Einstieg</a:t>
            </a:r>
            <a:r>
              <a:rPr lang="en-GB" dirty="0">
                <a:ea typeface="Calibri" panose="020F0502020204030204" pitchFamily="34" charset="0"/>
              </a:rPr>
              <a:t> in die </a:t>
            </a:r>
            <a:r>
              <a:rPr lang="en-GB" dirty="0" err="1">
                <a:ea typeface="Calibri" panose="020F0502020204030204" pitchFamily="34" charset="0"/>
              </a:rPr>
              <a:t>Industrie</a:t>
            </a:r>
            <a:r>
              <a:rPr lang="en-GB" dirty="0">
                <a:ea typeface="Calibri" panose="020F0502020204030204" pitchFamily="34" charset="0"/>
              </a:rPr>
              <a:t>, die von </a:t>
            </a:r>
            <a:r>
              <a:rPr lang="en-GB" dirty="0" err="1">
                <a:ea typeface="Calibri" panose="020F0502020204030204" pitchFamily="34" charset="0"/>
              </a:rPr>
              <a:t>sozialen</a:t>
            </a:r>
            <a:r>
              <a:rPr lang="en-GB" dirty="0">
                <a:ea typeface="Calibri" panose="020F0502020204030204" pitchFamily="34" charset="0"/>
              </a:rPr>
              <a:t>, </a:t>
            </a:r>
            <a:r>
              <a:rPr lang="en-GB" dirty="0" err="1">
                <a:ea typeface="Calibri" panose="020F0502020204030204" pitchFamily="34" charset="0"/>
              </a:rPr>
              <a:t>wirtschaftlichen</a:t>
            </a:r>
            <a:r>
              <a:rPr lang="en-GB" dirty="0">
                <a:ea typeface="Calibri" panose="020F0502020204030204" pitchFamily="34" charset="0"/>
              </a:rPr>
              <a:t> und </a:t>
            </a:r>
            <a:r>
              <a:rPr lang="en-GB" dirty="0" err="1">
                <a:ea typeface="Calibri" panose="020F0502020204030204" pitchFamily="34" charset="0"/>
              </a:rPr>
              <a:t>bildungspolitischen</a:t>
            </a:r>
            <a:r>
              <a:rPr lang="en-GB" dirty="0">
                <a:ea typeface="Calibri" panose="020F0502020204030204" pitchFamily="34" charset="0"/>
              </a:rPr>
              <a:t> </a:t>
            </a:r>
            <a:r>
              <a:rPr lang="en-GB" dirty="0" err="1">
                <a:ea typeface="Calibri" panose="020F0502020204030204" pitchFamily="34" charset="0"/>
              </a:rPr>
              <a:t>Faktoren</a:t>
            </a:r>
            <a:r>
              <a:rPr lang="en-GB" dirty="0">
                <a:ea typeface="Calibri" panose="020F0502020204030204" pitchFamily="34" charset="0"/>
              </a:rPr>
              <a:t> bis </a:t>
            </a:r>
            <a:r>
              <a:rPr lang="en-GB" dirty="0" err="1">
                <a:ea typeface="Calibri" panose="020F0502020204030204" pitchFamily="34" charset="0"/>
              </a:rPr>
              <a:t>hin</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ausgrenzenden</a:t>
            </a:r>
            <a:r>
              <a:rPr lang="en-GB" dirty="0">
                <a:ea typeface="Calibri" panose="020F0502020204030204" pitchFamily="34" charset="0"/>
              </a:rPr>
              <a:t> </a:t>
            </a:r>
            <a:r>
              <a:rPr lang="en-GB" dirty="0" err="1">
                <a:ea typeface="Calibri" panose="020F0502020204030204" pitchFamily="34" charset="0"/>
              </a:rPr>
              <a:t>Praktiken</a:t>
            </a:r>
            <a:r>
              <a:rPr lang="en-GB" dirty="0">
                <a:ea typeface="Calibri" panose="020F0502020204030204" pitchFamily="34" charset="0"/>
              </a:rPr>
              <a:t> </a:t>
            </a:r>
            <a:r>
              <a:rPr lang="en-GB" dirty="0" err="1">
                <a:ea typeface="Calibri" panose="020F0502020204030204" pitchFamily="34" charset="0"/>
              </a:rPr>
              <a:t>reichen</a:t>
            </a:r>
            <a:r>
              <a:rPr lang="en-GB" dirty="0">
                <a:ea typeface="Calibri" panose="020F0502020204030204" pitchFamily="34" charset="0"/>
              </a:rPr>
              <a:t>.  Die </a:t>
            </a:r>
            <a:r>
              <a:rPr lang="en-GB" dirty="0" err="1">
                <a:ea typeface="Calibri" panose="020F0502020204030204" pitchFamily="34" charset="0"/>
              </a:rPr>
              <a:t>Probleme</a:t>
            </a:r>
            <a:r>
              <a:rPr lang="en-GB" dirty="0">
                <a:ea typeface="Calibri" panose="020F0502020204030204" pitchFamily="34" charset="0"/>
              </a:rPr>
              <a:t> </a:t>
            </a:r>
            <a:r>
              <a:rPr lang="en-GB" dirty="0" err="1">
                <a:ea typeface="Calibri" panose="020F0502020204030204" pitchFamily="34" charset="0"/>
              </a:rPr>
              <a:t>bei</a:t>
            </a:r>
            <a:r>
              <a:rPr lang="en-GB" dirty="0">
                <a:ea typeface="Calibri" panose="020F0502020204030204" pitchFamily="34" charset="0"/>
              </a:rPr>
              <a:t> der </a:t>
            </a:r>
            <a:r>
              <a:rPr lang="en-GB" dirty="0" err="1">
                <a:ea typeface="Calibri" panose="020F0502020204030204" pitchFamily="34" charset="0"/>
              </a:rPr>
              <a:t>Mitarbeiterbindung</a:t>
            </a:r>
            <a:r>
              <a:rPr lang="en-GB" dirty="0">
                <a:ea typeface="Calibri" panose="020F0502020204030204" pitchFamily="34" charset="0"/>
              </a:rPr>
              <a:t> </a:t>
            </a:r>
            <a:r>
              <a:rPr lang="en-GB" dirty="0" err="1">
                <a:ea typeface="Calibri" panose="020F0502020204030204" pitchFamily="34" charset="0"/>
              </a:rPr>
              <a:t>sind</a:t>
            </a:r>
            <a:r>
              <a:rPr lang="en-GB" dirty="0">
                <a:ea typeface="Calibri" panose="020F0502020204030204" pitchFamily="34" charset="0"/>
              </a:rPr>
              <a:t> </a:t>
            </a:r>
            <a:r>
              <a:rPr lang="en-GB" dirty="0" err="1">
                <a:ea typeface="Calibri" panose="020F0502020204030204" pitchFamily="34" charset="0"/>
              </a:rPr>
              <a:t>vielfältig</a:t>
            </a:r>
            <a:r>
              <a:rPr lang="en-GB" dirty="0">
                <a:ea typeface="Calibri" panose="020F0502020204030204" pitchFamily="34" charset="0"/>
              </a:rPr>
              <a:t> und </a:t>
            </a:r>
            <a:r>
              <a:rPr lang="en-GB" dirty="0" err="1">
                <a:ea typeface="Calibri" panose="020F0502020204030204" pitchFamily="34" charset="0"/>
              </a:rPr>
              <a:t>umfassen</a:t>
            </a:r>
            <a:r>
              <a:rPr lang="en-GB" dirty="0">
                <a:ea typeface="Calibri" panose="020F0502020204030204" pitchFamily="34" charset="0"/>
              </a:rPr>
              <a:t> </a:t>
            </a:r>
            <a:r>
              <a:rPr lang="en-GB" dirty="0" err="1">
                <a:ea typeface="Calibri" panose="020F0502020204030204" pitchFamily="34" charset="0"/>
              </a:rPr>
              <a:t>mangelnde</a:t>
            </a:r>
            <a:r>
              <a:rPr lang="en-GB" dirty="0">
                <a:ea typeface="Calibri" panose="020F0502020204030204" pitchFamily="34" charset="0"/>
              </a:rPr>
              <a:t> </a:t>
            </a:r>
            <a:r>
              <a:rPr lang="en-GB" dirty="0" err="1">
                <a:ea typeface="Calibri" panose="020F0502020204030204" pitchFamily="34" charset="0"/>
              </a:rPr>
              <a:t>Flexibilität</a:t>
            </a:r>
            <a:r>
              <a:rPr lang="en-GB" dirty="0">
                <a:ea typeface="Calibri" panose="020F0502020204030204" pitchFamily="34" charset="0"/>
              </a:rPr>
              <a:t>, </a:t>
            </a:r>
            <a:r>
              <a:rPr lang="en-GB" dirty="0" err="1">
                <a:ea typeface="Calibri" panose="020F0502020204030204" pitchFamily="34" charset="0"/>
              </a:rPr>
              <a:t>eingeschränkte</a:t>
            </a:r>
            <a:r>
              <a:rPr lang="en-GB" dirty="0">
                <a:ea typeface="Calibri" panose="020F0502020204030204" pitchFamily="34" charset="0"/>
              </a:rPr>
              <a:t> </a:t>
            </a:r>
            <a:r>
              <a:rPr lang="en-GB" dirty="0" err="1">
                <a:ea typeface="Calibri" panose="020F0502020204030204" pitchFamily="34" charset="0"/>
              </a:rPr>
              <a:t>Karrieremöglichkeiten</a:t>
            </a:r>
            <a:r>
              <a:rPr lang="en-GB" dirty="0">
                <a:ea typeface="Calibri" panose="020F0502020204030204" pitchFamily="34" charset="0"/>
              </a:rPr>
              <a:t>,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giftige</a:t>
            </a:r>
            <a:r>
              <a:rPr lang="en-GB" dirty="0">
                <a:ea typeface="Calibri" panose="020F0502020204030204" pitchFamily="34" charset="0"/>
              </a:rPr>
              <a:t> Kultur und </a:t>
            </a:r>
            <a:r>
              <a:rPr lang="en-GB" dirty="0" err="1">
                <a:ea typeface="Calibri" panose="020F0502020204030204" pitchFamily="34" charset="0"/>
              </a:rPr>
              <a:t>offenen</a:t>
            </a:r>
            <a:r>
              <a:rPr lang="en-GB" dirty="0">
                <a:ea typeface="Calibri" panose="020F0502020204030204" pitchFamily="34" charset="0"/>
              </a:rPr>
              <a:t> </a:t>
            </a:r>
            <a:r>
              <a:rPr lang="en-GB" dirty="0" err="1">
                <a:ea typeface="Calibri" panose="020F0502020204030204" pitchFamily="34" charset="0"/>
              </a:rPr>
              <a:t>Sexismus</a:t>
            </a:r>
            <a:r>
              <a:rPr lang="en-GB" dirty="0">
                <a:ea typeface="Calibri" panose="020F0502020204030204" pitchFamily="34" charset="0"/>
              </a:rPr>
              <a:t>.  </a:t>
            </a:r>
            <a:r>
              <a:rPr lang="en-GB" dirty="0" err="1">
                <a:ea typeface="Calibri" panose="020F0502020204030204" pitchFamily="34" charset="0"/>
              </a:rPr>
              <a:t>Unsere</a:t>
            </a:r>
            <a:r>
              <a:rPr lang="en-GB" dirty="0">
                <a:ea typeface="Calibri" panose="020F0502020204030204" pitchFamily="34" charset="0"/>
              </a:rPr>
              <a:t> Interviews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weiblichen</a:t>
            </a:r>
            <a:r>
              <a:rPr lang="en-GB" dirty="0">
                <a:ea typeface="Calibri" panose="020F0502020204030204" pitchFamily="34" charset="0"/>
              </a:rPr>
              <a:t> </a:t>
            </a:r>
            <a:r>
              <a:rPr lang="en-GB" dirty="0" err="1">
                <a:ea typeface="Calibri" panose="020F0502020204030204" pitchFamily="34" charset="0"/>
              </a:rPr>
              <a:t>Baufachleuten</a:t>
            </a:r>
            <a:r>
              <a:rPr lang="en-GB" dirty="0">
                <a:ea typeface="Calibri" panose="020F0502020204030204" pitchFamily="34" charset="0"/>
              </a:rPr>
              <a:t> </a:t>
            </a:r>
            <a:r>
              <a:rPr lang="en-GB" dirty="0" err="1">
                <a:ea typeface="Calibri" panose="020F0502020204030204" pitchFamily="34" charset="0"/>
              </a:rPr>
              <a:t>zeigen</a:t>
            </a:r>
            <a:r>
              <a:rPr lang="en-GB" dirty="0">
                <a:ea typeface="Calibri" panose="020F0502020204030204" pitchFamily="34" charset="0"/>
              </a:rPr>
              <a:t> die </a:t>
            </a:r>
            <a:r>
              <a:rPr lang="en-GB" dirty="0" err="1">
                <a:ea typeface="Calibri" panose="020F0502020204030204" pitchFamily="34" charset="0"/>
              </a:rPr>
              <a:t>wichtigsten</a:t>
            </a:r>
            <a:r>
              <a:rPr lang="en-GB" dirty="0">
                <a:ea typeface="Calibri" panose="020F0502020204030204" pitchFamily="34" charset="0"/>
              </a:rPr>
              <a:t> </a:t>
            </a:r>
            <a:r>
              <a:rPr lang="en-GB" dirty="0" err="1">
                <a:ea typeface="Calibri" panose="020F0502020204030204" pitchFamily="34" charset="0"/>
              </a:rPr>
              <a:t>Hindernisse</a:t>
            </a:r>
            <a:r>
              <a:rPr lang="en-GB" dirty="0">
                <a:ea typeface="Calibri" panose="020F0502020204030204" pitchFamily="34" charset="0"/>
              </a:rPr>
              <a:t> auf, die </a:t>
            </a:r>
            <a:r>
              <a:rPr lang="en-GB" dirty="0" err="1">
                <a:ea typeface="Calibri" panose="020F0502020204030204" pitchFamily="34" charset="0"/>
              </a:rPr>
              <a:t>jungen</a:t>
            </a:r>
            <a:r>
              <a:rPr lang="en-GB" dirty="0">
                <a:ea typeface="Calibri" panose="020F0502020204030204" pitchFamily="34" charset="0"/>
              </a:rPr>
              <a:t> Frauen den </a:t>
            </a:r>
            <a:r>
              <a:rPr lang="en-GB" dirty="0" err="1">
                <a:ea typeface="Calibri" panose="020F0502020204030204" pitchFamily="34" charset="0"/>
              </a:rPr>
              <a:t>Einstieg</a:t>
            </a:r>
            <a:r>
              <a:rPr lang="en-GB" dirty="0">
                <a:ea typeface="Calibri" panose="020F0502020204030204" pitchFamily="34" charset="0"/>
              </a:rPr>
              <a:t> in die </a:t>
            </a:r>
            <a:r>
              <a:rPr lang="en-GB" dirty="0" err="1">
                <a:ea typeface="Calibri" panose="020F0502020204030204" pitchFamily="34" charset="0"/>
              </a:rPr>
              <a:t>Industrie</a:t>
            </a:r>
            <a:r>
              <a:rPr lang="en-GB" dirty="0">
                <a:ea typeface="Calibri" panose="020F0502020204030204" pitchFamily="34" charset="0"/>
              </a:rPr>
              <a:t> </a:t>
            </a:r>
            <a:r>
              <a:rPr lang="en-GB" dirty="0" err="1">
                <a:ea typeface="Calibri" panose="020F0502020204030204" pitchFamily="34" charset="0"/>
              </a:rPr>
              <a:t>erschweren</a:t>
            </a:r>
            <a:r>
              <a:rPr lang="en-GB" dirty="0">
                <a:ea typeface="Calibri" panose="020F0502020204030204" pitchFamily="34" charset="0"/>
              </a:rPr>
              <a:t>.  Der </a:t>
            </a:r>
            <a:r>
              <a:rPr lang="en-GB" dirty="0" err="1">
                <a:ea typeface="Calibri" panose="020F0502020204030204" pitchFamily="34" charset="0"/>
              </a:rPr>
              <a:t>Verbleib</a:t>
            </a:r>
            <a:r>
              <a:rPr lang="en-GB" dirty="0">
                <a:ea typeface="Calibri" panose="020F0502020204030204" pitchFamily="34" charset="0"/>
              </a:rPr>
              <a:t> von Frauen in der Branche </a:t>
            </a:r>
            <a:r>
              <a:rPr lang="en-GB" dirty="0" err="1">
                <a:ea typeface="Calibri" panose="020F0502020204030204" pitchFamily="34" charset="0"/>
              </a:rPr>
              <a:t>ist</a:t>
            </a:r>
            <a:r>
              <a:rPr lang="en-GB" dirty="0">
                <a:ea typeface="Calibri" panose="020F0502020204030204" pitchFamily="34" charset="0"/>
              </a:rPr>
              <a:t> </a:t>
            </a:r>
            <a:r>
              <a:rPr lang="en-GB" dirty="0" err="1">
                <a:ea typeface="Calibri" panose="020F0502020204030204" pitchFamily="34" charset="0"/>
              </a:rPr>
              <a:t>ein</a:t>
            </a:r>
            <a:r>
              <a:rPr lang="en-GB" dirty="0">
                <a:ea typeface="Calibri" panose="020F0502020204030204" pitchFamily="34" charset="0"/>
              </a:rPr>
              <a:t> </a:t>
            </a:r>
            <a:r>
              <a:rPr lang="en-GB" dirty="0" err="1">
                <a:ea typeface="Calibri" panose="020F0502020204030204" pitchFamily="34" charset="0"/>
              </a:rPr>
              <a:t>weiteres</a:t>
            </a:r>
            <a:r>
              <a:rPr lang="en-GB" dirty="0">
                <a:ea typeface="Calibri" panose="020F0502020204030204" pitchFamily="34" charset="0"/>
              </a:rPr>
              <a:t> Problem, das auf </a:t>
            </a:r>
            <a:r>
              <a:rPr lang="en-GB" dirty="0" err="1">
                <a:ea typeface="Calibri" panose="020F0502020204030204" pitchFamily="34" charset="0"/>
              </a:rPr>
              <a:t>systemische</a:t>
            </a:r>
            <a:r>
              <a:rPr lang="en-GB" dirty="0">
                <a:ea typeface="Calibri" panose="020F0502020204030204" pitchFamily="34" charset="0"/>
              </a:rPr>
              <a:t> </a:t>
            </a:r>
            <a:r>
              <a:rPr lang="en-GB" dirty="0" err="1">
                <a:ea typeface="Calibri" panose="020F0502020204030204" pitchFamily="34" charset="0"/>
              </a:rPr>
              <a:t>Barrieren</a:t>
            </a:r>
            <a:r>
              <a:rPr lang="en-GB" dirty="0">
                <a:ea typeface="Calibri" panose="020F0502020204030204" pitchFamily="34" charset="0"/>
              </a:rPr>
              <a:t> </a:t>
            </a:r>
            <a:r>
              <a:rPr lang="en-GB" dirty="0" err="1">
                <a:ea typeface="Calibri" panose="020F0502020204030204" pitchFamily="34" charset="0"/>
              </a:rPr>
              <a:t>hinweist</a:t>
            </a:r>
            <a:r>
              <a:rPr lang="en-GB" dirty="0">
                <a:ea typeface="Calibri" panose="020F0502020204030204" pitchFamily="34" charset="0"/>
              </a:rPr>
              <a:t>, die Frauen </a:t>
            </a:r>
            <a:r>
              <a:rPr lang="en-GB" dirty="0" err="1">
                <a:ea typeface="Calibri" panose="020F0502020204030204" pitchFamily="34" charset="0"/>
              </a:rPr>
              <a:t>verdeckt</a:t>
            </a:r>
            <a:r>
              <a:rPr lang="en-GB" dirty="0">
                <a:ea typeface="Calibri" panose="020F0502020204030204" pitchFamily="34" charset="0"/>
              </a:rPr>
              <a:t> </a:t>
            </a:r>
            <a:r>
              <a:rPr lang="en-GB" dirty="0" err="1">
                <a:ea typeface="Calibri" panose="020F0502020204030204" pitchFamily="34" charset="0"/>
              </a:rPr>
              <a:t>davon</a:t>
            </a:r>
            <a:r>
              <a:rPr lang="en-GB" dirty="0">
                <a:ea typeface="Calibri" panose="020F0502020204030204" pitchFamily="34" charset="0"/>
              </a:rPr>
              <a:t> </a:t>
            </a:r>
            <a:r>
              <a:rPr lang="en-GB" dirty="0" err="1">
                <a:ea typeface="Calibri" panose="020F0502020204030204" pitchFamily="34" charset="0"/>
              </a:rPr>
              <a:t>abhalten</a:t>
            </a:r>
            <a:r>
              <a:rPr lang="en-GB" dirty="0">
                <a:ea typeface="Calibri" panose="020F0502020204030204" pitchFamily="34" charset="0"/>
              </a:rPr>
              <a:t>, in </a:t>
            </a:r>
            <a:r>
              <a:rPr lang="en-GB" dirty="0" err="1">
                <a:ea typeface="Calibri" panose="020F0502020204030204" pitchFamily="34" charset="0"/>
              </a:rPr>
              <a:t>ihrer</a:t>
            </a:r>
            <a:r>
              <a:rPr lang="en-GB" dirty="0">
                <a:ea typeface="Calibri" panose="020F0502020204030204" pitchFamily="34" charset="0"/>
              </a:rPr>
              <a:t> </a:t>
            </a:r>
            <a:r>
              <a:rPr lang="en-GB" dirty="0" err="1">
                <a:ea typeface="Calibri" panose="020F0502020204030204" pitchFamily="34" charset="0"/>
              </a:rPr>
              <a:t>Karriere</a:t>
            </a:r>
            <a:r>
              <a:rPr lang="en-GB" dirty="0">
                <a:ea typeface="Calibri" panose="020F0502020204030204" pitchFamily="34" charset="0"/>
              </a:rPr>
              <a:t> </a:t>
            </a:r>
            <a:r>
              <a:rPr lang="en-GB" dirty="0" err="1">
                <a:ea typeface="Calibri" panose="020F0502020204030204" pitchFamily="34" charset="0"/>
              </a:rPr>
              <a:t>voranzukommen</a:t>
            </a:r>
            <a:r>
              <a:rPr lang="en-GB" dirty="0">
                <a:ea typeface="Calibri" panose="020F0502020204030204" pitchFamily="34" charset="0"/>
              </a:rPr>
              <a:t> </a:t>
            </a:r>
            <a:r>
              <a:rPr lang="en-GB" dirty="0" err="1">
                <a:ea typeface="Calibri" panose="020F0502020204030204" pitchFamily="34" charset="0"/>
              </a:rPr>
              <a:t>oder</a:t>
            </a:r>
            <a:r>
              <a:rPr lang="en-GB" dirty="0">
                <a:ea typeface="Calibri" panose="020F0502020204030204" pitchFamily="34" charset="0"/>
              </a:rPr>
              <a:t> </a:t>
            </a:r>
            <a:r>
              <a:rPr lang="en-GB" dirty="0" err="1">
                <a:ea typeface="Calibri" panose="020F0502020204030204" pitchFamily="34" charset="0"/>
              </a:rPr>
              <a:t>Flexibilität</a:t>
            </a:r>
            <a:r>
              <a:rPr lang="en-GB" dirty="0">
                <a:ea typeface="Calibri" panose="020F0502020204030204" pitchFamily="34" charset="0"/>
              </a:rPr>
              <a:t> für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gute</a:t>
            </a:r>
            <a:r>
              <a:rPr lang="en-GB" dirty="0">
                <a:ea typeface="Calibri" panose="020F0502020204030204" pitchFamily="34" charset="0"/>
              </a:rPr>
              <a:t> Work-Life-Balance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bieten</a:t>
            </a:r>
            <a:r>
              <a:rPr lang="en-GB" dirty="0">
                <a:ea typeface="Calibri" panose="020F0502020204030204" pitchFamily="34" charset="0"/>
              </a:rPr>
              <a:t>.</a:t>
            </a:r>
          </a:p>
          <a:p>
            <a:endParaRPr lang="en-GB" dirty="0">
              <a:ea typeface="Calibri" panose="020F0502020204030204" pitchFamily="34" charset="0"/>
            </a:endParaRPr>
          </a:p>
          <a:p>
            <a:r>
              <a:rPr lang="en-GB" dirty="0">
                <a:ea typeface="Calibri" panose="020F0502020204030204" pitchFamily="34" charset="0"/>
              </a:rPr>
              <a:t>Die </a:t>
            </a:r>
            <a:r>
              <a:rPr lang="en-GB" dirty="0" err="1">
                <a:ea typeface="Calibri" panose="020F0502020204030204" pitchFamily="34" charset="0"/>
              </a:rPr>
              <a:t>Haupthindernisse</a:t>
            </a:r>
            <a:r>
              <a:rPr lang="en-GB" dirty="0">
                <a:ea typeface="Calibri" panose="020F0502020204030204" pitchFamily="34" charset="0"/>
              </a:rPr>
              <a:t> </a:t>
            </a:r>
            <a:r>
              <a:rPr lang="en-GB" dirty="0" err="1">
                <a:ea typeface="Calibri" panose="020F0502020204030204" pitchFamily="34" charset="0"/>
              </a:rPr>
              <a:t>werden</a:t>
            </a:r>
            <a:r>
              <a:rPr lang="en-GB" dirty="0">
                <a:ea typeface="Calibri" panose="020F0502020204030204" pitchFamily="34" charset="0"/>
              </a:rPr>
              <a:t> </a:t>
            </a:r>
            <a:r>
              <a:rPr lang="en-GB" dirty="0" err="1">
                <a:ea typeface="Calibri" panose="020F0502020204030204" pitchFamily="34" charset="0"/>
              </a:rPr>
              <a:t>weiter</a:t>
            </a:r>
            <a:r>
              <a:rPr lang="en-GB" dirty="0">
                <a:ea typeface="Calibri" panose="020F0502020204030204" pitchFamily="34" charset="0"/>
              </a:rPr>
              <a:t> </a:t>
            </a:r>
            <a:r>
              <a:rPr lang="en-GB" dirty="0" err="1">
                <a:ea typeface="Calibri" panose="020F0502020204030204" pitchFamily="34" charset="0"/>
              </a:rPr>
              <a:t>unten</a:t>
            </a:r>
            <a:r>
              <a:rPr lang="en-GB" dirty="0">
                <a:ea typeface="Calibri" panose="020F0502020204030204" pitchFamily="34" charset="0"/>
              </a:rPr>
              <a:t> </a:t>
            </a:r>
            <a:r>
              <a:rPr lang="en-GB" dirty="0" err="1">
                <a:ea typeface="Calibri" panose="020F0502020204030204" pitchFamily="34" charset="0"/>
              </a:rPr>
              <a:t>erforscht</a:t>
            </a:r>
            <a:r>
              <a:rPr lang="en-GB" dirty="0">
                <a:ea typeface="Calibri" panose="020F0502020204030204" pitchFamily="34" charset="0"/>
              </a:rPr>
              <a:t>, </a:t>
            </a:r>
            <a:r>
              <a:rPr lang="en-GB" dirty="0" err="1">
                <a:ea typeface="Calibri" panose="020F0502020204030204" pitchFamily="34" charset="0"/>
              </a:rPr>
              <a:t>vor</a:t>
            </a:r>
            <a:r>
              <a:rPr lang="en-GB" dirty="0">
                <a:ea typeface="Calibri" panose="020F0502020204030204" pitchFamily="34" charset="0"/>
              </a:rPr>
              <a:t> </a:t>
            </a:r>
            <a:r>
              <a:rPr lang="en-GB" dirty="0" err="1">
                <a:ea typeface="Calibri" panose="020F0502020204030204" pitchFamily="34" charset="0"/>
              </a:rPr>
              <a:t>allem</a:t>
            </a:r>
            <a:r>
              <a:rPr lang="en-GB" dirty="0">
                <a:ea typeface="Calibri" panose="020F0502020204030204" pitchFamily="34" charset="0"/>
              </a:rPr>
              <a:t> </a:t>
            </a:r>
            <a:r>
              <a:rPr lang="en-GB" dirty="0" err="1">
                <a:ea typeface="Calibri" panose="020F0502020204030204" pitchFamily="34" charset="0"/>
              </a:rPr>
              <a:t>anhand</a:t>
            </a:r>
            <a:r>
              <a:rPr lang="en-GB" dirty="0">
                <a:ea typeface="Calibri" panose="020F0502020204030204" pitchFamily="34" charset="0"/>
              </a:rPr>
              <a:t> </a:t>
            </a:r>
            <a:r>
              <a:rPr lang="en-GB" dirty="0" err="1">
                <a:ea typeface="Calibri" panose="020F0502020204030204" pitchFamily="34" charset="0"/>
              </a:rPr>
              <a:t>unserer</a:t>
            </a:r>
            <a:r>
              <a:rPr lang="en-GB" dirty="0">
                <a:ea typeface="Calibri" panose="020F0502020204030204" pitchFamily="34" charset="0"/>
              </a:rPr>
              <a:t> </a:t>
            </a:r>
            <a:r>
              <a:rPr lang="en-GB" dirty="0" err="1">
                <a:ea typeface="Calibri" panose="020F0502020204030204" pitchFamily="34" charset="0"/>
              </a:rPr>
              <a:t>Primärforschung</a:t>
            </a:r>
            <a:r>
              <a:rPr lang="en-GB" dirty="0">
                <a:ea typeface="Calibri" panose="020F0502020204030204" pitchFamily="34" charset="0"/>
              </a:rPr>
              <a:t> in Form </a:t>
            </a:r>
            <a:r>
              <a:rPr lang="en-GB" dirty="0" err="1">
                <a:ea typeface="Calibri" panose="020F0502020204030204" pitchFamily="34" charset="0"/>
              </a:rPr>
              <a:t>unserer</a:t>
            </a:r>
            <a:r>
              <a:rPr lang="en-GB" dirty="0">
                <a:ea typeface="Calibri" panose="020F0502020204030204" pitchFamily="34" charset="0"/>
              </a:rPr>
              <a:t> </a:t>
            </a:r>
            <a:r>
              <a:rPr lang="en-GB" dirty="0" err="1">
                <a:ea typeface="Calibri" panose="020F0502020204030204" pitchFamily="34" charset="0"/>
              </a:rPr>
              <a:t>qualitativen</a:t>
            </a:r>
            <a:r>
              <a:rPr lang="en-GB" dirty="0">
                <a:ea typeface="Calibri" panose="020F0502020204030204" pitchFamily="34" charset="0"/>
              </a:rPr>
              <a:t> Interviews.  </a:t>
            </a:r>
            <a:r>
              <a:rPr lang="en-GB" dirty="0" err="1">
                <a:ea typeface="Calibri" panose="020F0502020204030204" pitchFamily="34" charset="0"/>
              </a:rPr>
              <a:t>Ergänzt</a:t>
            </a:r>
            <a:r>
              <a:rPr lang="en-GB" dirty="0">
                <a:ea typeface="Calibri" panose="020F0502020204030204" pitchFamily="34" charset="0"/>
              </a:rPr>
              <a:t> </a:t>
            </a:r>
            <a:r>
              <a:rPr lang="en-GB" dirty="0" err="1">
                <a:ea typeface="Calibri" panose="020F0502020204030204" pitchFamily="34" charset="0"/>
              </a:rPr>
              <a:t>wird</a:t>
            </a:r>
            <a:r>
              <a:rPr lang="en-GB" dirty="0">
                <a:ea typeface="Calibri" panose="020F0502020204030204" pitchFamily="34" charset="0"/>
              </a:rPr>
              <a:t> dies </a:t>
            </a:r>
            <a:r>
              <a:rPr lang="en-GB" dirty="0" err="1">
                <a:ea typeface="Calibri" panose="020F0502020204030204" pitchFamily="34" charset="0"/>
              </a:rPr>
              <a:t>durch</a:t>
            </a:r>
            <a:r>
              <a:rPr lang="en-GB" dirty="0">
                <a:ea typeface="Calibri" panose="020F0502020204030204" pitchFamily="34" charset="0"/>
              </a:rPr>
              <a:t> </a:t>
            </a:r>
            <a:r>
              <a:rPr lang="en-GB" dirty="0" err="1">
                <a:ea typeface="Calibri" panose="020F0502020204030204" pitchFamily="34" charset="0"/>
              </a:rPr>
              <a:t>einige</a:t>
            </a:r>
            <a:r>
              <a:rPr lang="en-GB" dirty="0">
                <a:ea typeface="Calibri" panose="020F0502020204030204" pitchFamily="34" charset="0"/>
              </a:rPr>
              <a:t> </a:t>
            </a:r>
            <a:r>
              <a:rPr lang="en-GB" dirty="0" err="1">
                <a:ea typeface="Calibri" panose="020F0502020204030204" pitchFamily="34" charset="0"/>
              </a:rPr>
              <a:t>Sekundärforschung</a:t>
            </a:r>
            <a:r>
              <a:rPr lang="en-GB" dirty="0">
                <a:ea typeface="Calibri" panose="020F0502020204030204" pitchFamily="34" charset="0"/>
              </a:rPr>
              <a:t> und </a:t>
            </a:r>
            <a:r>
              <a:rPr lang="en-GB" dirty="0" err="1">
                <a:ea typeface="Calibri" panose="020F0502020204030204" pitchFamily="34" charset="0"/>
              </a:rPr>
              <a:t>Erkenntnisse</a:t>
            </a:r>
            <a:r>
              <a:rPr lang="en-GB" dirty="0">
                <a:ea typeface="Calibri" panose="020F0502020204030204" pitchFamily="34" charset="0"/>
              </a:rPr>
              <a:t> </a:t>
            </a:r>
            <a:r>
              <a:rPr lang="en-GB" dirty="0" err="1">
                <a:ea typeface="Calibri" panose="020F0502020204030204" pitchFamily="34" charset="0"/>
              </a:rPr>
              <a:t>aus</a:t>
            </a:r>
            <a:r>
              <a:rPr lang="en-GB" dirty="0">
                <a:ea typeface="Calibri" panose="020F0502020204030204" pitchFamily="34" charset="0"/>
              </a:rPr>
              <a:t> </a:t>
            </a:r>
            <a:r>
              <a:rPr lang="en-GB" dirty="0" err="1">
                <a:ea typeface="Calibri" panose="020F0502020204030204" pitchFamily="34" charset="0"/>
              </a:rPr>
              <a:t>wichtigen</a:t>
            </a:r>
            <a:r>
              <a:rPr lang="en-GB" dirty="0">
                <a:ea typeface="Calibri" panose="020F0502020204030204" pitchFamily="34" charset="0"/>
              </a:rPr>
              <a:t> </a:t>
            </a:r>
            <a:r>
              <a:rPr lang="en-GB" dirty="0" err="1">
                <a:ea typeface="Calibri" panose="020F0502020204030204" pitchFamily="34" charset="0"/>
              </a:rPr>
              <a:t>Industrienberichten</a:t>
            </a:r>
            <a:r>
              <a:rPr lang="en-GB" dirty="0">
                <a:ea typeface="Calibri" panose="020F0502020204030204" pitchFamily="34" charset="0"/>
              </a:rPr>
              <a:t>, die </a:t>
            </a:r>
            <a:r>
              <a:rPr lang="en-GB" dirty="0" err="1">
                <a:ea typeface="Calibri" panose="020F0502020204030204" pitchFamily="34" charset="0"/>
              </a:rPr>
              <a:t>sich</a:t>
            </a:r>
            <a:r>
              <a:rPr lang="en-GB" dirty="0">
                <a:ea typeface="Calibri" panose="020F0502020204030204" pitchFamily="34" charset="0"/>
              </a:rPr>
              <a:t> </a:t>
            </a:r>
            <a:r>
              <a:rPr lang="en-GB" dirty="0" err="1">
                <a:ea typeface="Calibri" panose="020F0502020204030204" pitchFamily="34" charset="0"/>
              </a:rPr>
              <a:t>speziell</a:t>
            </a:r>
            <a:r>
              <a:rPr lang="en-GB" dirty="0">
                <a:ea typeface="Calibri" panose="020F0502020204030204" pitchFamily="34" charset="0"/>
              </a:rPr>
              <a:t> </a:t>
            </a:r>
            <a:r>
              <a:rPr lang="en-GB" dirty="0" err="1">
                <a:ea typeface="Calibri" panose="020F0502020204030204" pitchFamily="34" charset="0"/>
              </a:rPr>
              <a:t>mit</a:t>
            </a:r>
            <a:r>
              <a:rPr lang="en-GB" dirty="0">
                <a:ea typeface="Calibri" panose="020F0502020204030204" pitchFamily="34" charset="0"/>
              </a:rPr>
              <a:t> den </a:t>
            </a:r>
            <a:r>
              <a:rPr lang="en-GB" dirty="0" err="1">
                <a:ea typeface="Calibri" panose="020F0502020204030204" pitchFamily="34" charset="0"/>
              </a:rPr>
              <a:t>Herausforderungen</a:t>
            </a:r>
            <a:r>
              <a:rPr lang="en-GB" dirty="0">
                <a:ea typeface="Calibri" panose="020F0502020204030204" pitchFamily="34" charset="0"/>
              </a:rPr>
              <a:t> für Frauen in der </a:t>
            </a:r>
            <a:r>
              <a:rPr lang="en-GB" dirty="0" err="1">
                <a:ea typeface="Calibri" panose="020F0502020204030204" pitchFamily="34" charset="0"/>
              </a:rPr>
              <a:t>Bauindustrie</a:t>
            </a:r>
            <a:r>
              <a:rPr lang="en-GB" dirty="0">
                <a:ea typeface="Calibri" panose="020F0502020204030204" pitchFamily="34" charset="0"/>
              </a:rPr>
              <a:t> </a:t>
            </a:r>
            <a:r>
              <a:rPr lang="en-GB" dirty="0" err="1">
                <a:ea typeface="Calibri" panose="020F0502020204030204" pitchFamily="34" charset="0"/>
              </a:rPr>
              <a:t>befassen</a:t>
            </a:r>
            <a:r>
              <a:rPr lang="en-GB" dirty="0">
                <a:ea typeface="Calibri" panose="020F0502020204030204" pitchFamily="34" charset="0"/>
              </a:rPr>
              <a:t>.</a:t>
            </a:r>
          </a:p>
          <a:p>
            <a:endParaRPr lang="en-US" dirty="0"/>
          </a:p>
          <a:p>
            <a:endParaRPr lang="en-US" dirty="0"/>
          </a:p>
        </p:txBody>
      </p:sp>
      <p:pic>
        <p:nvPicPr>
          <p:cNvPr id="17" name="Picture 16">
            <a:extLst>
              <a:ext uri="{FF2B5EF4-FFF2-40B4-BE49-F238E27FC236}">
                <a16:creationId xmlns:a16="http://schemas.microsoft.com/office/drawing/2014/main" id="{A8332C0A-52C4-2F6E-67E8-AC69745137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8786" y="6286409"/>
            <a:ext cx="3321307" cy="3127183"/>
          </a:xfrm>
          <a:prstGeom prst="rect">
            <a:avLst/>
          </a:prstGeom>
        </p:spPr>
      </p:pic>
      <p:sp>
        <p:nvSpPr>
          <p:cNvPr id="18" name="Freeform 17">
            <a:extLst>
              <a:ext uri="{FF2B5EF4-FFF2-40B4-BE49-F238E27FC236}">
                <a16:creationId xmlns:a16="http://schemas.microsoft.com/office/drawing/2014/main" id="{5F026416-432B-79EA-1F82-66EC2AEFA59F}"/>
              </a:ext>
            </a:extLst>
          </p:cNvPr>
          <p:cNvSpPr/>
          <p:nvPr/>
        </p:nvSpPr>
        <p:spPr>
          <a:xfrm>
            <a:off x="3992047" y="6273717"/>
            <a:ext cx="3321307" cy="3108616"/>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1058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B27F59DE-CE12-12B3-4167-2978F544707D}"/>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pic>
        <p:nvPicPr>
          <p:cNvPr id="20" name="Picture Placeholder 19">
            <a:extLst>
              <a:ext uri="{FF2B5EF4-FFF2-40B4-BE49-F238E27FC236}">
                <a16:creationId xmlns:a16="http://schemas.microsoft.com/office/drawing/2014/main" id="{0019EC99-AD7C-8713-141C-ACD422348A75}"/>
              </a:ext>
            </a:extLst>
          </p:cNvPr>
          <p:cNvPicPr>
            <a:picLocks noGrp="1" noChangeAspect="1"/>
          </p:cNvPicPr>
          <p:nvPr>
            <p:ph type="pic" sz="quarter" idx="51"/>
          </p:nvPr>
        </p:nvPicPr>
        <p:blipFill>
          <a:blip r:embed="rId3" cstate="screen">
            <a:extLst>
              <a:ext uri="{28A0092B-C50C-407E-A947-70E740481C1C}">
                <a14:useLocalDpi xmlns:a14="http://schemas.microsoft.com/office/drawing/2010/main"/>
              </a:ext>
            </a:extLst>
          </a:blip>
          <a:srcRect/>
          <a:stretch/>
        </p:blipFill>
        <p:spPr>
          <a:xfrm rot="10800000" flipH="1" flipV="1">
            <a:off x="3692174" y="6458433"/>
            <a:ext cx="3233336" cy="2829706"/>
          </a:xfrm>
        </p:spPr>
      </p:pic>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1" y="751293"/>
            <a:ext cx="2696198" cy="1933701"/>
          </a:xfrm>
          <a:prstGeom prst="rect">
            <a:avLst/>
          </a:prstGeom>
        </p:spPr>
        <p:txBody>
          <a:bodyPr/>
          <a:lstStyle/>
          <a:p>
            <a:r>
              <a:rPr lang="en-US" dirty="0"/>
              <a:t>2.1.1 Mangel an sichtbaren Vorbildern und Mentoren </a:t>
            </a:r>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3799430" y="765102"/>
            <a:ext cx="3303720" cy="1933701"/>
          </a:xfrm>
          <a:prstGeom prst="rect">
            <a:avLst/>
          </a:prstGeom>
        </p:spPr>
        <p:txBody>
          <a:bodyPr/>
          <a:lstStyle/>
          <a:p>
            <a:pPr algn="just">
              <a:spcBef>
                <a:spcPts val="195"/>
              </a:spcBef>
              <a:tabLst>
                <a:tab pos="450215" algn="l"/>
              </a:tabLst>
            </a:pPr>
            <a:r>
              <a:rPr lang="en-IE" sz="1100" dirty="0">
                <a:cs typeface="Calibri" panose="020F0502020204030204" pitchFamily="34" charset="0"/>
              </a:rPr>
              <a:t>Dies </a:t>
            </a:r>
            <a:r>
              <a:rPr lang="en-IE" sz="1100" dirty="0" err="1">
                <a:cs typeface="Calibri" panose="020F0502020204030204" pitchFamily="34" charset="0"/>
              </a:rPr>
              <a:t>zog</a:t>
            </a:r>
            <a:r>
              <a:rPr lang="en-IE" sz="1100" dirty="0">
                <a:cs typeface="Calibri" panose="020F0502020204030204" pitchFamily="34" charset="0"/>
              </a:rPr>
              <a:t> </a:t>
            </a:r>
            <a:r>
              <a:rPr lang="en-IE" sz="1100" dirty="0" err="1">
                <a:cs typeface="Calibri" panose="020F0502020204030204" pitchFamily="34" charset="0"/>
              </a:rPr>
              <a:t>sich</a:t>
            </a:r>
            <a:r>
              <a:rPr lang="en-IE" sz="1100" dirty="0">
                <a:cs typeface="Calibri" panose="020F0502020204030204" pitchFamily="34" charset="0"/>
              </a:rPr>
              <a:t> </a:t>
            </a:r>
            <a:r>
              <a:rPr lang="en-IE" sz="1100" dirty="0" err="1">
                <a:cs typeface="Calibri" panose="020F0502020204030204" pitchFamily="34" charset="0"/>
              </a:rPr>
              <a:t>wie</a:t>
            </a:r>
            <a:r>
              <a:rPr lang="en-IE" sz="1100" dirty="0">
                <a:cs typeface="Calibri" panose="020F0502020204030204" pitchFamily="34" charset="0"/>
              </a:rPr>
              <a:t> </a:t>
            </a:r>
            <a:r>
              <a:rPr lang="en-IE" sz="1100" dirty="0" err="1">
                <a:cs typeface="Calibri" panose="020F0502020204030204" pitchFamily="34" charset="0"/>
              </a:rPr>
              <a:t>ein</a:t>
            </a:r>
            <a:r>
              <a:rPr lang="en-IE" sz="1100" dirty="0">
                <a:cs typeface="Calibri" panose="020F0502020204030204" pitchFamily="34" charset="0"/>
              </a:rPr>
              <a:t> </a:t>
            </a:r>
            <a:r>
              <a:rPr lang="en-IE" sz="1100" dirty="0" err="1">
                <a:cs typeface="Calibri" panose="020F0502020204030204" pitchFamily="34" charset="0"/>
              </a:rPr>
              <a:t>roter</a:t>
            </a:r>
            <a:r>
              <a:rPr lang="en-IE" sz="1100" dirty="0">
                <a:cs typeface="Calibri" panose="020F0502020204030204" pitchFamily="34" charset="0"/>
              </a:rPr>
              <a:t> </a:t>
            </a:r>
            <a:r>
              <a:rPr lang="en-IE" sz="1100" dirty="0" err="1">
                <a:cs typeface="Calibri" panose="020F0502020204030204" pitchFamily="34" charset="0"/>
              </a:rPr>
              <a:t>Faden</a:t>
            </a:r>
            <a:r>
              <a:rPr lang="en-IE" sz="1100" dirty="0">
                <a:cs typeface="Calibri" panose="020F0502020204030204" pitchFamily="34" charset="0"/>
              </a:rPr>
              <a:t> </a:t>
            </a:r>
            <a:r>
              <a:rPr lang="en-IE" sz="1100" dirty="0" err="1">
                <a:cs typeface="Calibri" panose="020F0502020204030204" pitchFamily="34" charset="0"/>
              </a:rPr>
              <a:t>durch</a:t>
            </a:r>
            <a:r>
              <a:rPr lang="en-IE" sz="1100" dirty="0">
                <a:cs typeface="Calibri" panose="020F0502020204030204" pitchFamily="34" charset="0"/>
              </a:rPr>
              <a:t> den </a:t>
            </a:r>
            <a:r>
              <a:rPr lang="en-IE" sz="1100" dirty="0" err="1">
                <a:cs typeface="Calibri" panose="020F0502020204030204" pitchFamily="34" charset="0"/>
              </a:rPr>
              <a:t>gesamten</a:t>
            </a:r>
            <a:r>
              <a:rPr lang="en-IE" sz="1100" dirty="0">
                <a:cs typeface="Calibri" panose="020F0502020204030204" pitchFamily="34" charset="0"/>
              </a:rPr>
              <a:t> </a:t>
            </a:r>
            <a:r>
              <a:rPr lang="en-IE" sz="1100" dirty="0" err="1">
                <a:cs typeface="Calibri" panose="020F0502020204030204" pitchFamily="34" charset="0"/>
              </a:rPr>
              <a:t>Interviewprozess</a:t>
            </a:r>
            <a:r>
              <a:rPr lang="en-IE" sz="1100" dirty="0">
                <a:cs typeface="Calibri" panose="020F0502020204030204" pitchFamily="34" charset="0"/>
              </a:rPr>
              <a:t>. </a:t>
            </a:r>
            <a:endParaRPr lang="en-LB" sz="1100">
              <a:cs typeface="Calibri" panose="020F0502020204030204" pitchFamily="34" charset="0"/>
            </a:endParaRPr>
          </a:p>
        </p:txBody>
      </p:sp>
      <p:sp>
        <p:nvSpPr>
          <p:cNvPr id="13" name="Text Placeholder 12">
            <a:extLst>
              <a:ext uri="{FF2B5EF4-FFF2-40B4-BE49-F238E27FC236}">
                <a16:creationId xmlns:a16="http://schemas.microsoft.com/office/drawing/2014/main" id="{C26DDC65-62DD-AC4D-8807-215EDADA66FF}"/>
              </a:ext>
            </a:extLst>
          </p:cNvPr>
          <p:cNvSpPr>
            <a:spLocks noGrp="1"/>
          </p:cNvSpPr>
          <p:nvPr>
            <p:ph type="body" sz="quarter" idx="56"/>
          </p:nvPr>
        </p:nvSpPr>
        <p:spPr>
          <a:xfrm>
            <a:off x="771346" y="6919784"/>
            <a:ext cx="2639820" cy="1890733"/>
          </a:xfrm>
          <a:prstGeom prst="rect">
            <a:avLst/>
          </a:prstGeom>
        </p:spPr>
        <p:txBody>
          <a:bodyPr/>
          <a:lstStyle/>
          <a:p>
            <a:pPr algn="just">
              <a:tabLst>
                <a:tab pos="450215" algn="l"/>
              </a:tabLst>
            </a:pPr>
            <a:r>
              <a:rPr lang="en-IE" dirty="0" err="1">
                <a:effectLst/>
                <a:ea typeface="Calibri" panose="020F0502020204030204" pitchFamily="34" charset="0"/>
              </a:rPr>
              <a:t>Aufgrund</a:t>
            </a:r>
            <a:r>
              <a:rPr lang="en-IE" dirty="0">
                <a:effectLst/>
                <a:ea typeface="Calibri" panose="020F0502020204030204" pitchFamily="34" charset="0"/>
              </a:rPr>
              <a:t> der </a:t>
            </a:r>
            <a:r>
              <a:rPr lang="en-IE" dirty="0" err="1">
                <a:effectLst/>
                <a:ea typeface="Calibri" panose="020F0502020204030204" pitchFamily="34" charset="0"/>
              </a:rPr>
              <a:t>mangelnden</a:t>
            </a:r>
            <a:r>
              <a:rPr lang="en-IE" dirty="0">
                <a:effectLst/>
                <a:ea typeface="Calibri" panose="020F0502020204030204" pitchFamily="34" charset="0"/>
              </a:rPr>
              <a:t> </a:t>
            </a:r>
            <a:r>
              <a:rPr lang="en-IE" dirty="0" err="1">
                <a:effectLst/>
                <a:ea typeface="Calibri" panose="020F0502020204030204" pitchFamily="34" charset="0"/>
              </a:rPr>
              <a:t>Sichtbarkeit</a:t>
            </a:r>
            <a:r>
              <a:rPr lang="en-IE" dirty="0">
                <a:effectLst/>
                <a:ea typeface="Calibri" panose="020F0502020204030204" pitchFamily="34" charset="0"/>
              </a:rPr>
              <a:t> von Frauen, die in </a:t>
            </a:r>
            <a:r>
              <a:rPr lang="en-IE" dirty="0" err="1">
                <a:effectLst/>
                <a:ea typeface="Calibri" panose="020F0502020204030204" pitchFamily="34" charset="0"/>
              </a:rPr>
              <a:t>diesem</a:t>
            </a:r>
            <a:r>
              <a:rPr lang="en-IE" dirty="0">
                <a:effectLst/>
                <a:ea typeface="Calibri" panose="020F0502020204030204" pitchFamily="34" charset="0"/>
              </a:rPr>
              <a:t> </a:t>
            </a:r>
            <a:r>
              <a:rPr lang="en-IE" dirty="0" err="1">
                <a:effectLst/>
                <a:ea typeface="Calibri" panose="020F0502020204030204" pitchFamily="34" charset="0"/>
              </a:rPr>
              <a:t>Sektor</a:t>
            </a:r>
            <a:r>
              <a:rPr lang="en-IE" dirty="0">
                <a:effectLst/>
                <a:ea typeface="Calibri" panose="020F0502020204030204" pitchFamily="34" charset="0"/>
              </a:rPr>
              <a:t> </a:t>
            </a:r>
            <a:r>
              <a:rPr lang="en-IE" dirty="0" err="1">
                <a:effectLst/>
                <a:ea typeface="Calibri" panose="020F0502020204030204" pitchFamily="34" charset="0"/>
              </a:rPr>
              <a:t>arbeiten</a:t>
            </a:r>
            <a:r>
              <a:rPr lang="en-IE" dirty="0">
                <a:effectLst/>
                <a:ea typeface="Calibri" panose="020F0502020204030204" pitchFamily="34" charset="0"/>
              </a:rPr>
              <a:t>, </a:t>
            </a:r>
            <a:r>
              <a:rPr lang="en-IE" dirty="0" err="1">
                <a:effectLst/>
                <a:ea typeface="Calibri" panose="020F0502020204030204" pitchFamily="34" charset="0"/>
              </a:rPr>
              <a:t>gibt</a:t>
            </a:r>
            <a:r>
              <a:rPr lang="en-IE" dirty="0">
                <a:effectLst/>
                <a:ea typeface="Calibri" panose="020F0502020204030204" pitchFamily="34" charset="0"/>
              </a:rPr>
              <a:t> es für </a:t>
            </a:r>
            <a:r>
              <a:rPr lang="en-IE" dirty="0" err="1">
                <a:effectLst/>
                <a:ea typeface="Calibri" panose="020F0502020204030204" pitchFamily="34" charset="0"/>
              </a:rPr>
              <a:t>junge</a:t>
            </a:r>
            <a:r>
              <a:rPr lang="en-IE" dirty="0">
                <a:effectLst/>
                <a:ea typeface="Calibri" panose="020F0502020204030204" pitchFamily="34" charset="0"/>
              </a:rPr>
              <a:t> Frauen </a:t>
            </a:r>
            <a:r>
              <a:rPr lang="en-IE" dirty="0" err="1">
                <a:effectLst/>
                <a:ea typeface="Calibri" panose="020F0502020204030204" pitchFamily="34" charset="0"/>
              </a:rPr>
              <a:t>keine</a:t>
            </a:r>
            <a:r>
              <a:rPr lang="en-IE" dirty="0">
                <a:effectLst/>
                <a:ea typeface="Calibri" panose="020F0502020204030204" pitchFamily="34" charset="0"/>
              </a:rPr>
              <a:t> </a:t>
            </a:r>
            <a:r>
              <a:rPr lang="en-IE" dirty="0" err="1">
                <a:effectLst/>
                <a:ea typeface="Calibri" panose="020F0502020204030204" pitchFamily="34" charset="0"/>
              </a:rPr>
              <a:t>weiblichen</a:t>
            </a:r>
            <a:r>
              <a:rPr lang="en-IE" dirty="0">
                <a:effectLst/>
                <a:ea typeface="Calibri" panose="020F0502020204030204" pitchFamily="34" charset="0"/>
              </a:rPr>
              <a:t> </a:t>
            </a:r>
            <a:r>
              <a:rPr lang="en-IE" dirty="0" err="1">
                <a:effectLst/>
                <a:ea typeface="Calibri" panose="020F0502020204030204" pitchFamily="34" charset="0"/>
              </a:rPr>
              <a:t>Vorbilder</a:t>
            </a:r>
            <a:r>
              <a:rPr lang="en-IE" dirty="0">
                <a:effectLst/>
                <a:ea typeface="Calibri" panose="020F0502020204030204" pitchFamily="34" charset="0"/>
              </a:rPr>
              <a:t>. Dies </a:t>
            </a:r>
            <a:r>
              <a:rPr lang="en-IE" dirty="0" err="1">
                <a:effectLst/>
                <a:ea typeface="Calibri" panose="020F0502020204030204" pitchFamily="34" charset="0"/>
              </a:rPr>
              <a:t>kann</a:t>
            </a:r>
            <a:r>
              <a:rPr lang="en-IE" dirty="0">
                <a:effectLst/>
                <a:ea typeface="Calibri" panose="020F0502020204030204" pitchFamily="34" charset="0"/>
              </a:rPr>
              <a:t> </a:t>
            </a:r>
            <a:r>
              <a:rPr lang="en-IE" dirty="0" err="1">
                <a:effectLst/>
                <a:ea typeface="Calibri" panose="020F0502020204030204" pitchFamily="34" charset="0"/>
              </a:rPr>
              <a:t>sich</a:t>
            </a:r>
            <a:r>
              <a:rPr lang="en-IE" dirty="0">
                <a:effectLst/>
                <a:ea typeface="Calibri" panose="020F0502020204030204" pitchFamily="34" charset="0"/>
              </a:rPr>
              <a:t> </a:t>
            </a:r>
            <a:r>
              <a:rPr lang="en-IE" dirty="0" err="1">
                <a:effectLst/>
                <a:ea typeface="Calibri" panose="020F0502020204030204" pitchFamily="34" charset="0"/>
              </a:rPr>
              <a:t>nachteilig</a:t>
            </a:r>
            <a:r>
              <a:rPr lang="en-IE" dirty="0">
                <a:effectLst/>
                <a:ea typeface="Calibri" panose="020F0502020204030204" pitchFamily="34" charset="0"/>
              </a:rPr>
              <a:t> auf die </a:t>
            </a:r>
            <a:r>
              <a:rPr lang="en-IE" dirty="0" err="1">
                <a:effectLst/>
                <a:ea typeface="Calibri" panose="020F0502020204030204" pitchFamily="34" charset="0"/>
              </a:rPr>
              <a:t>Berufswahl</a:t>
            </a:r>
            <a:r>
              <a:rPr lang="en-IE" dirty="0">
                <a:effectLst/>
                <a:ea typeface="Calibri" panose="020F0502020204030204" pitchFamily="34" charset="0"/>
              </a:rPr>
              <a:t> </a:t>
            </a:r>
            <a:r>
              <a:rPr lang="en-IE" dirty="0" err="1">
                <a:effectLst/>
                <a:ea typeface="Calibri" panose="020F0502020204030204" pitchFamily="34" charset="0"/>
              </a:rPr>
              <a:t>junger</a:t>
            </a:r>
            <a:r>
              <a:rPr lang="en-IE" dirty="0">
                <a:effectLst/>
                <a:ea typeface="Calibri" panose="020F0502020204030204" pitchFamily="34" charset="0"/>
              </a:rPr>
              <a:t> Frauen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a:t>
            </a:r>
            <a:r>
              <a:rPr lang="en-IE" dirty="0" err="1">
                <a:effectLst/>
                <a:ea typeface="Calibri" panose="020F0502020204030204" pitchFamily="34" charset="0"/>
              </a:rPr>
              <a:t>auswirken</a:t>
            </a:r>
            <a:r>
              <a:rPr lang="en-IE" dirty="0">
                <a:effectLst/>
                <a:ea typeface="Calibri" panose="020F0502020204030204" pitchFamily="34" charset="0"/>
              </a:rPr>
              <a:t> und </a:t>
            </a:r>
            <a:r>
              <a:rPr lang="en-IE" dirty="0" err="1">
                <a:effectLst/>
                <a:ea typeface="Calibri" panose="020F0502020204030204" pitchFamily="34" charset="0"/>
              </a:rPr>
              <a:t>könnte</a:t>
            </a:r>
            <a:r>
              <a:rPr lang="en-IE" dirty="0">
                <a:effectLst/>
                <a:ea typeface="Calibri" panose="020F0502020204030204" pitchFamily="34" charset="0"/>
              </a:rPr>
              <a:t> </a:t>
            </a:r>
            <a:r>
              <a:rPr lang="en-IE" dirty="0" err="1">
                <a:effectLst/>
                <a:ea typeface="Calibri" panose="020F0502020204030204" pitchFamily="34" charset="0"/>
              </a:rPr>
              <a:t>diejenigen</a:t>
            </a:r>
            <a:r>
              <a:rPr lang="en-IE" dirty="0">
                <a:effectLst/>
                <a:ea typeface="Calibri" panose="020F0502020204030204" pitchFamily="34" charset="0"/>
              </a:rPr>
              <a:t>, die </a:t>
            </a:r>
            <a:r>
              <a:rPr lang="en-IE" dirty="0" err="1">
                <a:effectLst/>
                <a:ea typeface="Calibri" panose="020F0502020204030204" pitchFamily="34" charset="0"/>
              </a:rPr>
              <a:t>bereits</a:t>
            </a:r>
            <a:r>
              <a:rPr lang="en-IE" dirty="0">
                <a:effectLst/>
                <a:ea typeface="Calibri" panose="020F0502020204030204" pitchFamily="34" charset="0"/>
              </a:rPr>
              <a:t> in der Branche </a:t>
            </a:r>
            <a:r>
              <a:rPr lang="en-IE" dirty="0" err="1">
                <a:effectLst/>
                <a:ea typeface="Calibri" panose="020F0502020204030204" pitchFamily="34" charset="0"/>
              </a:rPr>
              <a:t>tätig</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davon</a:t>
            </a:r>
            <a:r>
              <a:rPr lang="en-IE" dirty="0">
                <a:effectLst/>
                <a:ea typeface="Calibri" panose="020F0502020204030204" pitchFamily="34" charset="0"/>
              </a:rPr>
              <a:t> </a:t>
            </a:r>
            <a:r>
              <a:rPr lang="en-IE" dirty="0" err="1">
                <a:effectLst/>
                <a:ea typeface="Calibri" panose="020F0502020204030204" pitchFamily="34" charset="0"/>
              </a:rPr>
              <a:t>abhalten</a:t>
            </a:r>
            <a:r>
              <a:rPr lang="en-IE" dirty="0">
                <a:effectLst/>
                <a:ea typeface="Calibri" panose="020F0502020204030204" pitchFamily="34" charset="0"/>
              </a:rPr>
              <a:t>, in </a:t>
            </a:r>
            <a:r>
              <a:rPr lang="en-IE" dirty="0" err="1">
                <a:effectLst/>
                <a:ea typeface="Calibri" panose="020F0502020204030204" pitchFamily="34" charset="0"/>
              </a:rPr>
              <a:t>ihrem</a:t>
            </a:r>
            <a:r>
              <a:rPr lang="en-IE" dirty="0">
                <a:effectLst/>
                <a:ea typeface="Calibri" panose="020F0502020204030204" pitchFamily="34" charset="0"/>
              </a:rPr>
              <a:t> </a:t>
            </a:r>
            <a:r>
              <a:rPr lang="en-IE" dirty="0" err="1">
                <a:effectLst/>
                <a:ea typeface="Calibri" panose="020F0502020204030204" pitchFamily="34" charset="0"/>
              </a:rPr>
              <a:t>gewählten</a:t>
            </a:r>
            <a:r>
              <a:rPr lang="en-IE" dirty="0">
                <a:effectLst/>
                <a:ea typeface="Calibri" panose="020F0502020204030204" pitchFamily="34" charset="0"/>
              </a:rPr>
              <a:t> </a:t>
            </a:r>
            <a:r>
              <a:rPr lang="en-IE" dirty="0" err="1">
                <a:effectLst/>
                <a:ea typeface="Calibri" panose="020F0502020204030204" pitchFamily="34" charset="0"/>
              </a:rPr>
              <a:t>Bereich</a:t>
            </a:r>
            <a:r>
              <a:rPr lang="en-IE" dirty="0">
                <a:effectLst/>
                <a:ea typeface="Calibri" panose="020F0502020204030204" pitchFamily="34" charset="0"/>
              </a:rPr>
              <a:t> </a:t>
            </a:r>
            <a:r>
              <a:rPr lang="en-IE" dirty="0" err="1">
                <a:effectLst/>
                <a:ea typeface="Calibri" panose="020F0502020204030204" pitchFamily="34" charset="0"/>
              </a:rPr>
              <a:t>voranzukommen</a:t>
            </a:r>
            <a:r>
              <a:rPr lang="en-IE" dirty="0">
                <a:effectLst/>
                <a:ea typeface="Calibri" panose="020F0502020204030204" pitchFamily="34" charset="0"/>
              </a:rPr>
              <a:t>.</a:t>
            </a:r>
            <a:endParaRPr lang="en-LB">
              <a:effectLst/>
              <a:ea typeface="Calibri" panose="020F0502020204030204" pitchFamily="34" charset="0"/>
            </a:endParaRPr>
          </a:p>
          <a:p>
            <a:pPr algn="just">
              <a:tabLst>
                <a:tab pos="450215" algn="l"/>
              </a:tabLst>
            </a:pPr>
            <a:r>
              <a:rPr lang="en-IE" dirty="0">
                <a:effectLst/>
                <a:ea typeface="Calibri" panose="020F0502020204030204" pitchFamily="34" charset="0"/>
              </a:rPr>
              <a:t> </a:t>
            </a:r>
            <a:endParaRPr lang="en-LB">
              <a:effectLst/>
              <a:ea typeface="Calibri" panose="020F0502020204030204" pitchFamily="34" charset="0"/>
            </a:endParaRPr>
          </a:p>
          <a:p>
            <a:pPr algn="just">
              <a:tabLst>
                <a:tab pos="450215" algn="l"/>
              </a:tabLst>
            </a:pPr>
            <a:r>
              <a:rPr lang="en-IE" dirty="0">
                <a:effectLst/>
                <a:ea typeface="Calibri" panose="020F0502020204030204" pitchFamily="34" charset="0"/>
              </a:rPr>
              <a:t> Der </a:t>
            </a:r>
            <a:r>
              <a:rPr lang="en-IE" dirty="0" err="1">
                <a:effectLst/>
                <a:ea typeface="Calibri" panose="020F0502020204030204" pitchFamily="34" charset="0"/>
              </a:rPr>
              <a:t>Bericht</a:t>
            </a:r>
            <a:r>
              <a:rPr lang="en-IE" dirty="0">
                <a:effectLst/>
                <a:ea typeface="Calibri" panose="020F0502020204030204" pitchFamily="34" charset="0"/>
              </a:rPr>
              <a:t> des </a:t>
            </a:r>
            <a:r>
              <a:rPr lang="en-IE" dirty="0" err="1">
                <a:effectLst/>
                <a:ea typeface="Calibri" panose="020F0502020204030204" pitchFamily="34" charset="0"/>
              </a:rPr>
              <a:t>irischen</a:t>
            </a:r>
            <a:r>
              <a:rPr lang="en-IE" dirty="0">
                <a:effectLst/>
                <a:ea typeface="Calibri" panose="020F0502020204030204" pitchFamily="34" charset="0"/>
              </a:rPr>
              <a:t> </a:t>
            </a:r>
            <a:r>
              <a:rPr lang="en-IE" dirty="0" err="1">
                <a:effectLst/>
                <a:ea typeface="Calibri" panose="020F0502020204030204" pitchFamily="34" charset="0"/>
              </a:rPr>
              <a:t>Bauverbands</a:t>
            </a:r>
            <a:r>
              <a:rPr lang="en-IE" dirty="0">
                <a:effectLst/>
                <a:ea typeface="Calibri" panose="020F0502020204030204" pitchFamily="34" charset="0"/>
              </a:rPr>
              <a:t> CIF </a:t>
            </a:r>
            <a:r>
              <a:rPr lang="en-IE" dirty="0" err="1">
                <a:effectLst/>
                <a:ea typeface="Calibri" panose="020F0502020204030204" pitchFamily="34" charset="0"/>
              </a:rPr>
              <a:t>aus</a:t>
            </a:r>
            <a:r>
              <a:rPr lang="en-IE" dirty="0">
                <a:effectLst/>
                <a:ea typeface="Calibri" panose="020F0502020204030204" pitchFamily="34" charset="0"/>
              </a:rPr>
              <a:t> </a:t>
            </a:r>
            <a:r>
              <a:rPr lang="en-IE" dirty="0" err="1">
                <a:effectLst/>
                <a:ea typeface="Calibri" panose="020F0502020204030204" pitchFamily="34" charset="0"/>
              </a:rPr>
              <a:t>dem</a:t>
            </a:r>
            <a:r>
              <a:rPr lang="en-IE" dirty="0">
                <a:effectLst/>
                <a:ea typeface="Calibri" panose="020F0502020204030204" pitchFamily="34" charset="0"/>
              </a:rPr>
              <a:t> </a:t>
            </a:r>
            <a:r>
              <a:rPr lang="en-IE" dirty="0" err="1">
                <a:effectLst/>
                <a:ea typeface="Calibri" panose="020F0502020204030204" pitchFamily="34" charset="0"/>
              </a:rPr>
              <a:t>Jahr</a:t>
            </a:r>
            <a:r>
              <a:rPr lang="en-IE" dirty="0">
                <a:effectLst/>
                <a:ea typeface="Calibri" panose="020F0502020204030204" pitchFamily="34" charset="0"/>
              </a:rPr>
              <a:t> 2018 </a:t>
            </a:r>
            <a:r>
              <a:rPr lang="en-IE" dirty="0" err="1">
                <a:effectLst/>
                <a:ea typeface="Calibri" panose="020F0502020204030204" pitchFamily="34" charset="0"/>
              </a:rPr>
              <a:t>besagt</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a:t>
            </a:r>
            <a:endParaRPr lang="en-LB">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27</a:t>
            </a:fld>
            <a:endParaRPr lang="en-US" dirty="0"/>
          </a:p>
        </p:txBody>
      </p:sp>
      <p:sp>
        <p:nvSpPr>
          <p:cNvPr id="3" name="Rectangle 2">
            <a:extLst>
              <a:ext uri="{FF2B5EF4-FFF2-40B4-BE49-F238E27FC236}">
                <a16:creationId xmlns:a16="http://schemas.microsoft.com/office/drawing/2014/main" id="{82ECC89A-8818-3B60-897D-3757EEC6355C}"/>
              </a:ext>
            </a:extLst>
          </p:cNvPr>
          <p:cNvSpPr/>
          <p:nvPr/>
        </p:nvSpPr>
        <p:spPr>
          <a:xfrm>
            <a:off x="515709" y="3293886"/>
            <a:ext cx="3233337" cy="282970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EF81AA-9DE5-FDF7-0CC1-2BE94B897AEE}"/>
              </a:ext>
            </a:extLst>
          </p:cNvPr>
          <p:cNvSpPr/>
          <p:nvPr/>
        </p:nvSpPr>
        <p:spPr>
          <a:xfrm>
            <a:off x="3692172" y="6450297"/>
            <a:ext cx="3233337" cy="282970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3919912" y="3551336"/>
            <a:ext cx="3286605" cy="2798178"/>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de-DE" dirty="0"/>
              <a:t> Es gibt einen bemerkenswerten Unterschied im Senioritätsniveau von Frauen, die im Sektor arbeiten, wobei Unternehmen schätzen, dass nur 10 % im Senior Management und 3 % der CEOs Frauen sind</a:t>
            </a:r>
            <a:r>
              <a:rPr lang="en-LB" dirty="0"/>
              <a:t>.</a:t>
            </a:r>
            <a:r>
              <a:rPr lang="en-US" dirty="0"/>
              <a:t>”</a:t>
            </a:r>
            <a:r>
              <a:rPr lang="en-LB" dirty="0"/>
              <a:t> </a:t>
            </a:r>
            <a:r>
              <a:rPr lang="en-US" baseline="30000" dirty="0"/>
              <a:t>20</a:t>
            </a:r>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07377" y="2210724"/>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23" name="Text Placeholder 5">
            <a:extLst>
              <a:ext uri="{FF2B5EF4-FFF2-40B4-BE49-F238E27FC236}">
                <a16:creationId xmlns:a16="http://schemas.microsoft.com/office/drawing/2014/main" id="{7E42CC86-3B00-E441-1519-D8DD40C675D8}"/>
              </a:ext>
            </a:extLst>
          </p:cNvPr>
          <p:cNvSpPr txBox="1">
            <a:spLocks/>
          </p:cNvSpPr>
          <p:nvPr/>
        </p:nvSpPr>
        <p:spPr>
          <a:xfrm>
            <a:off x="539750" y="9876960"/>
            <a:ext cx="6590752" cy="81485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ea typeface="Calibri" panose="020F0502020204030204" pitchFamily="34" charset="0"/>
              </a:rPr>
              <a:t>20 </a:t>
            </a:r>
            <a:r>
              <a:rPr lang="en-IE" sz="900">
                <a:effectLst/>
                <a:latin typeface="Calibri" panose="020F0502020204030204" pitchFamily="34" charset="0"/>
                <a:ea typeface="Calibri" panose="020F0502020204030204" pitchFamily="34" charset="0"/>
                <a:cs typeface="Times New Roman" panose="02020603050405020304" pitchFamily="18" charset="0"/>
              </a:rPr>
              <a:t>Frauen im Baugewerbe. (2018) Accuracy Marketing &amp; Construction Industry Federation, Irland.</a:t>
            </a:r>
            <a:endParaRPr lang="en-LB" sz="900">
              <a:effectLst/>
              <a:latin typeface="Calibri" panose="020F0502020204030204" pitchFamily="34" charset="0"/>
              <a:ea typeface="Calibri" panose="020F0502020204030204" pitchFamily="34" charset="0"/>
              <a:cs typeface="Times New Roman" panose="02020603050405020304" pitchFamily="18" charset="0"/>
            </a:endParaRPr>
          </a:p>
          <a:p>
            <a:endParaRPr lang="en-LB" sz="900" b="1">
              <a:effectLst/>
              <a:ea typeface="Calibri" panose="020F0502020204030204" pitchFamily="34" charset="0"/>
            </a:endParaRPr>
          </a:p>
        </p:txBody>
      </p:sp>
      <p:sp>
        <p:nvSpPr>
          <p:cNvPr id="5" name="Text Placeholder 4">
            <a:extLst>
              <a:ext uri="{FF2B5EF4-FFF2-40B4-BE49-F238E27FC236}">
                <a16:creationId xmlns:a16="http://schemas.microsoft.com/office/drawing/2014/main" id="{E6781127-F255-65B9-2DC8-8DD45AB4A77D}"/>
              </a:ext>
            </a:extLst>
          </p:cNvPr>
          <p:cNvSpPr>
            <a:spLocks noGrp="1"/>
          </p:cNvSpPr>
          <p:nvPr/>
        </p:nvSpPr>
        <p:spPr>
          <a:xfrm>
            <a:off x="3799431" y="1388903"/>
            <a:ext cx="3431800" cy="525258"/>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Wenn</a:t>
            </a:r>
            <a:r>
              <a:rPr lang="en-IE" dirty="0"/>
              <a:t> du es </a:t>
            </a:r>
            <a:r>
              <a:rPr lang="en-IE" dirty="0" err="1"/>
              <a:t>nicht</a:t>
            </a:r>
            <a:r>
              <a:rPr lang="en-IE" dirty="0"/>
              <a:t> </a:t>
            </a:r>
            <a:r>
              <a:rPr lang="en-IE" dirty="0" err="1"/>
              <a:t>sehen</a:t>
            </a:r>
            <a:r>
              <a:rPr lang="en-IE" dirty="0"/>
              <a:t> </a:t>
            </a:r>
            <a:r>
              <a:rPr lang="en-IE" dirty="0" err="1"/>
              <a:t>kannst</a:t>
            </a:r>
            <a:r>
              <a:rPr lang="en-IE" dirty="0"/>
              <a:t>, </a:t>
            </a:r>
            <a:r>
              <a:rPr lang="en-IE" dirty="0" err="1"/>
              <a:t>kannst</a:t>
            </a:r>
            <a:r>
              <a:rPr lang="en-IE" dirty="0"/>
              <a:t> du es </a:t>
            </a:r>
            <a:r>
              <a:rPr lang="en-IE" dirty="0" err="1"/>
              <a:t>nicht</a:t>
            </a:r>
            <a:r>
              <a:rPr lang="en-IE" dirty="0"/>
              <a:t> sein</a:t>
            </a:r>
            <a:r>
              <a:rPr lang="en-LB"/>
              <a:t>" </a:t>
            </a:r>
            <a:endParaRPr lang="en-US" dirty="0"/>
          </a:p>
        </p:txBody>
      </p:sp>
    </p:spTree>
    <p:extLst>
      <p:ext uri="{BB962C8B-B14F-4D97-AF65-F5344CB8AC3E}">
        <p14:creationId xmlns:p14="http://schemas.microsoft.com/office/powerpoint/2010/main" val="279163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8008CC-B4E2-63E9-CFF2-903F78494A27}"/>
              </a:ext>
            </a:extLst>
          </p:cNvPr>
          <p:cNvSpPr/>
          <p:nvPr/>
        </p:nvSpPr>
        <p:spPr>
          <a:xfrm flipV="1">
            <a:off x="0" y="557213"/>
            <a:ext cx="4127500" cy="47879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28</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216485" y="814654"/>
            <a:ext cx="3781071" cy="3027976"/>
          </a:xfrm>
          <a:prstGeom prst="rect">
            <a:avLst/>
          </a:prstGeom>
        </p:spPr>
        <p:txBody>
          <a:bodyPr/>
          <a:lstStyle/>
          <a:p>
            <a:pPr algn="just">
              <a:tabLst>
                <a:tab pos="450215" algn="l"/>
              </a:tabLst>
            </a:pPr>
            <a:r>
              <a:rPr lang="en-IE" dirty="0">
                <a:effectLst/>
                <a:ea typeface="Calibri" panose="020F0502020204030204" pitchFamily="34" charset="0"/>
              </a:rPr>
              <a:t>Die </a:t>
            </a:r>
            <a:r>
              <a:rPr lang="en-IE" dirty="0" err="1">
                <a:effectLst/>
                <a:ea typeface="Calibri" panose="020F0502020204030204" pitchFamily="34" charset="0"/>
              </a:rPr>
              <a:t>Chadwicks</a:t>
            </a:r>
            <a:r>
              <a:rPr lang="en-IE" dirty="0">
                <a:effectLst/>
                <a:ea typeface="Calibri" panose="020F0502020204030204" pitchFamily="34" charset="0"/>
              </a:rPr>
              <a:t> Group,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führendes</a:t>
            </a:r>
            <a:r>
              <a:rPr lang="en-IE" dirty="0">
                <a:effectLst/>
                <a:ea typeface="Calibri" panose="020F0502020204030204" pitchFamily="34" charset="0"/>
              </a:rPr>
              <a:t> </a:t>
            </a:r>
            <a:r>
              <a:rPr lang="en-IE" dirty="0" err="1">
                <a:effectLst/>
                <a:ea typeface="Calibri" panose="020F0502020204030204" pitchFamily="34" charset="0"/>
              </a:rPr>
              <a:t>Bauunternehmen</a:t>
            </a:r>
            <a:r>
              <a:rPr lang="en-IE" dirty="0">
                <a:effectLst/>
                <a:ea typeface="Calibri" panose="020F0502020204030204" pitchFamily="34" charset="0"/>
              </a:rPr>
              <a:t> in </a:t>
            </a:r>
            <a:r>
              <a:rPr lang="en-IE" dirty="0" err="1">
                <a:effectLst/>
                <a:ea typeface="Calibri" panose="020F0502020204030204" pitchFamily="34" charset="0"/>
              </a:rPr>
              <a:t>Irland</a:t>
            </a:r>
            <a:r>
              <a:rPr lang="en-IE" dirty="0">
                <a:effectLst/>
                <a:ea typeface="Calibri" panose="020F0502020204030204" pitchFamily="34" charset="0"/>
              </a:rPr>
              <a:t>, hat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Vorfeld</a:t>
            </a:r>
            <a:r>
              <a:rPr lang="en-IE" dirty="0">
                <a:effectLst/>
                <a:ea typeface="Calibri" panose="020F0502020204030204" pitchFamily="34" charset="0"/>
              </a:rPr>
              <a:t> des </a:t>
            </a:r>
            <a:r>
              <a:rPr lang="en-IE" dirty="0" err="1">
                <a:effectLst/>
                <a:ea typeface="Calibri" panose="020F0502020204030204" pitchFamily="34" charset="0"/>
              </a:rPr>
              <a:t>internationalen</a:t>
            </a:r>
            <a:r>
              <a:rPr lang="en-IE" dirty="0">
                <a:effectLst/>
                <a:ea typeface="Calibri" panose="020F0502020204030204" pitchFamily="34" charset="0"/>
              </a:rPr>
              <a:t> </a:t>
            </a:r>
            <a:r>
              <a:rPr lang="en-IE" dirty="0" err="1">
                <a:effectLst/>
                <a:ea typeface="Calibri" panose="020F0502020204030204" pitchFamily="34" charset="0"/>
              </a:rPr>
              <a:t>Frauentags</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März</a:t>
            </a:r>
            <a:r>
              <a:rPr lang="en-IE" dirty="0">
                <a:effectLst/>
                <a:ea typeface="Calibri" panose="020F0502020204030204" pitchFamily="34" charset="0"/>
              </a:rPr>
              <a:t> 2023 </a:t>
            </a:r>
            <a:r>
              <a:rPr lang="en-IE" dirty="0" err="1">
                <a:effectLst/>
                <a:ea typeface="Calibri" panose="020F0502020204030204" pitchFamily="34" charset="0"/>
              </a:rPr>
              <a:t>eine</a:t>
            </a:r>
            <a:r>
              <a:rPr lang="en-IE" dirty="0">
                <a:effectLst/>
                <a:ea typeface="Calibri" panose="020F0502020204030204" pitchFamily="34" charset="0"/>
              </a:rPr>
              <a:t> quantitative </a:t>
            </a:r>
            <a:r>
              <a:rPr lang="en-IE" dirty="0" err="1">
                <a:effectLst/>
                <a:ea typeface="Calibri" panose="020F0502020204030204" pitchFamily="34" charset="0"/>
              </a:rPr>
              <a:t>Umfrage</a:t>
            </a:r>
            <a:r>
              <a:rPr lang="en-IE" dirty="0">
                <a:effectLst/>
                <a:ea typeface="Calibri" panose="020F0502020204030204" pitchFamily="34" charset="0"/>
              </a:rPr>
              <a:t> </a:t>
            </a:r>
            <a:r>
              <a:rPr lang="en-IE" dirty="0" err="1">
                <a:effectLst/>
                <a:ea typeface="Calibri" panose="020F0502020204030204" pitchFamily="34" charset="0"/>
              </a:rPr>
              <a:t>durchgeführt</a:t>
            </a:r>
            <a:r>
              <a:rPr lang="en-IE" dirty="0">
                <a:effectLst/>
                <a:ea typeface="Calibri" panose="020F0502020204030204" pitchFamily="34" charset="0"/>
              </a:rPr>
              <a:t>.  Von den 350 </a:t>
            </a:r>
            <a:r>
              <a:rPr lang="en-IE" dirty="0" err="1">
                <a:effectLst/>
                <a:ea typeface="Calibri" panose="020F0502020204030204" pitchFamily="34" charset="0"/>
              </a:rPr>
              <a:t>befragten</a:t>
            </a:r>
            <a:r>
              <a:rPr lang="en-IE" dirty="0">
                <a:effectLst/>
                <a:ea typeface="Calibri" panose="020F0502020204030204" pitchFamily="34" charset="0"/>
              </a:rPr>
              <a:t> Frauen </a:t>
            </a:r>
            <a:r>
              <a:rPr lang="en-IE" dirty="0" err="1">
                <a:effectLst/>
                <a:ea typeface="Calibri" panose="020F0502020204030204" pitchFamily="34" charset="0"/>
              </a:rPr>
              <a:t>im</a:t>
            </a:r>
            <a:r>
              <a:rPr lang="en-IE" dirty="0">
                <a:effectLst/>
                <a:ea typeface="Calibri" panose="020F0502020204030204" pitchFamily="34" charset="0"/>
              </a:rPr>
              <a:t> Alter von 18 bis 24 Jahren </a:t>
            </a:r>
            <a:r>
              <a:rPr lang="en-IE" dirty="0" err="1">
                <a:effectLst/>
                <a:ea typeface="Calibri" panose="020F0502020204030204" pitchFamily="34" charset="0"/>
              </a:rPr>
              <a:t>waren</a:t>
            </a:r>
            <a:r>
              <a:rPr lang="en-IE" dirty="0">
                <a:effectLst/>
                <a:ea typeface="Calibri" panose="020F0502020204030204" pitchFamily="34" charset="0"/>
              </a:rPr>
              <a:t> 44 % der </a:t>
            </a:r>
            <a:r>
              <a:rPr lang="en-IE" dirty="0" err="1">
                <a:effectLst/>
                <a:ea typeface="Calibri" panose="020F0502020204030204" pitchFamily="34" charset="0"/>
              </a:rPr>
              <a:t>Meinung</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Frauen in der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nicht</a:t>
            </a:r>
            <a:r>
              <a:rPr lang="en-IE" dirty="0">
                <a:effectLst/>
                <a:ea typeface="Calibri" panose="020F0502020204030204" pitchFamily="34" charset="0"/>
              </a:rPr>
              <a:t> </a:t>
            </a:r>
            <a:r>
              <a:rPr lang="en-IE" dirty="0" err="1">
                <a:effectLst/>
                <a:ea typeface="Calibri" panose="020F0502020204030204" pitchFamily="34" charset="0"/>
              </a:rPr>
              <a:t>ausreichend</a:t>
            </a:r>
            <a:r>
              <a:rPr lang="en-IE" dirty="0">
                <a:effectLst/>
                <a:ea typeface="Calibri" panose="020F0502020204030204" pitchFamily="34" charset="0"/>
              </a:rPr>
              <a:t> </a:t>
            </a:r>
            <a:r>
              <a:rPr lang="en-IE" dirty="0" err="1">
                <a:effectLst/>
                <a:ea typeface="Calibri" panose="020F0502020204030204" pitchFamily="34" charset="0"/>
              </a:rPr>
              <a:t>vertreten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und 93 % </a:t>
            </a:r>
            <a:r>
              <a:rPr lang="en-IE" dirty="0" err="1">
                <a:effectLst/>
                <a:ea typeface="Calibri" panose="020F0502020204030204" pitchFamily="34" charset="0"/>
              </a:rPr>
              <a:t>glaubten</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mehr</a:t>
            </a:r>
            <a:r>
              <a:rPr lang="en-IE" dirty="0">
                <a:effectLst/>
                <a:ea typeface="Calibri" panose="020F0502020204030204" pitchFamily="34" charset="0"/>
              </a:rPr>
              <a:t> </a:t>
            </a:r>
            <a:r>
              <a:rPr lang="en-IE" dirty="0" err="1">
                <a:effectLst/>
                <a:ea typeface="Calibri" panose="020F0502020204030204" pitchFamily="34" charset="0"/>
              </a:rPr>
              <a:t>getan</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muss, um die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bei</a:t>
            </a:r>
            <a:r>
              <a:rPr lang="en-IE" dirty="0">
                <a:effectLst/>
                <a:ea typeface="Calibri" panose="020F0502020204030204" pitchFamily="34" charset="0"/>
              </a:rPr>
              <a:t> Frauen </a:t>
            </a:r>
            <a:r>
              <a:rPr lang="en-IE" dirty="0" err="1">
                <a:effectLst/>
                <a:ea typeface="Calibri" panose="020F0502020204030204" pitchFamily="34" charset="0"/>
              </a:rPr>
              <a:t>bekannt</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machen</a:t>
            </a:r>
            <a:r>
              <a:rPr lang="en-IE" dirty="0">
                <a:effectLst/>
                <a:ea typeface="Calibri" panose="020F0502020204030204" pitchFamily="34" charset="0"/>
              </a:rPr>
              <a:t>. </a:t>
            </a:r>
            <a:r>
              <a:rPr lang="en-IE" baseline="30000" dirty="0">
                <a:effectLst/>
                <a:ea typeface="Calibri" panose="020F0502020204030204" pitchFamily="34" charset="0"/>
              </a:rPr>
              <a:t>21</a:t>
            </a:r>
            <a:endParaRPr lang="en-LB" baseline="30000" dirty="0">
              <a:effectLst/>
              <a:ea typeface="Calibri" panose="020F0502020204030204" pitchFamily="34" charset="0"/>
            </a:endParaRPr>
          </a:p>
          <a:p>
            <a:pPr algn="just">
              <a:tabLst>
                <a:tab pos="450215" algn="l"/>
              </a:tabLst>
            </a:pPr>
            <a:r>
              <a:rPr lang="en-IE"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IE" dirty="0">
                <a:effectLst/>
                <a:ea typeface="Calibri" panose="020F0502020204030204" pitchFamily="34" charset="0"/>
              </a:rPr>
              <a:t>Dies </a:t>
            </a:r>
            <a:r>
              <a:rPr lang="en-IE" dirty="0" err="1">
                <a:effectLst/>
                <a:ea typeface="Calibri" panose="020F0502020204030204" pitchFamily="34" charset="0"/>
              </a:rPr>
              <a:t>bestätigt</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die </a:t>
            </a:r>
            <a:r>
              <a:rPr lang="en-IE" dirty="0" err="1">
                <a:effectLst/>
                <a:ea typeface="Calibri" panose="020F0502020204030204" pitchFamily="34" charset="0"/>
              </a:rPr>
              <a:t>Sichtbarkeit</a:t>
            </a:r>
            <a:r>
              <a:rPr lang="en-IE" dirty="0">
                <a:effectLst/>
                <a:ea typeface="Calibri" panose="020F0502020204030204" pitchFamily="34" charset="0"/>
              </a:rPr>
              <a:t> von Frauen in </a:t>
            </a:r>
            <a:r>
              <a:rPr lang="en-IE" dirty="0" err="1">
                <a:effectLst/>
                <a:ea typeface="Calibri" panose="020F0502020204030204" pitchFamily="34" charset="0"/>
              </a:rPr>
              <a:t>leitenden</a:t>
            </a:r>
            <a:r>
              <a:rPr lang="en-IE" dirty="0">
                <a:effectLst/>
                <a:ea typeface="Calibri" panose="020F0502020204030204" pitchFamily="34" charset="0"/>
              </a:rPr>
              <a:t> </a:t>
            </a:r>
            <a:r>
              <a:rPr lang="en-IE" dirty="0" err="1">
                <a:effectLst/>
                <a:ea typeface="Calibri" panose="020F0502020204030204" pitchFamily="34" charset="0"/>
              </a:rPr>
              <a:t>Positionen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ernstes</a:t>
            </a:r>
            <a:r>
              <a:rPr lang="en-IE" dirty="0">
                <a:effectLst/>
                <a:ea typeface="Calibri" panose="020F0502020204030204" pitchFamily="34" charset="0"/>
              </a:rPr>
              <a:t> Problem </a:t>
            </a:r>
            <a:r>
              <a:rPr lang="en-IE" dirty="0" err="1">
                <a:effectLst/>
                <a:ea typeface="Calibri" panose="020F0502020204030204" pitchFamily="34" charset="0"/>
              </a:rPr>
              <a:t>ist</a:t>
            </a:r>
            <a:r>
              <a:rPr lang="en-IE" dirty="0">
                <a:effectLst/>
                <a:ea typeface="Calibri" panose="020F0502020204030204" pitchFamily="34" charset="0"/>
              </a:rPr>
              <a:t>.  Dies </a:t>
            </a:r>
            <a:r>
              <a:rPr lang="en-IE" dirty="0" err="1">
                <a:effectLst/>
                <a:ea typeface="Calibri" panose="020F0502020204030204" pitchFamily="34" charset="0"/>
              </a:rPr>
              <a:t>trägt</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dem</a:t>
            </a:r>
            <a:r>
              <a:rPr lang="en-IE" dirty="0">
                <a:effectLst/>
                <a:ea typeface="Calibri" panose="020F0502020204030204" pitchFamily="34" charset="0"/>
              </a:rPr>
              <a:t> </a:t>
            </a:r>
            <a:r>
              <a:rPr lang="en-IE" dirty="0" err="1">
                <a:effectLst/>
                <a:ea typeface="Calibri" panose="020F0502020204030204" pitchFamily="34" charset="0"/>
              </a:rPr>
              <a:t>Vorurteil</a:t>
            </a:r>
            <a:r>
              <a:rPr lang="en-IE" dirty="0">
                <a:effectLst/>
                <a:ea typeface="Calibri" panose="020F0502020204030204" pitchFamily="34" charset="0"/>
              </a:rPr>
              <a:t> </a:t>
            </a:r>
            <a:r>
              <a:rPr lang="en-IE" dirty="0" err="1">
                <a:effectLst/>
                <a:ea typeface="Calibri" panose="020F0502020204030204" pitchFamily="34" charset="0"/>
              </a:rPr>
              <a:t>bei</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dies </a:t>
            </a:r>
            <a:r>
              <a:rPr lang="en-IE" dirty="0" err="1">
                <a:effectLst/>
                <a:ea typeface="Calibri" panose="020F0502020204030204" pitchFamily="34" charset="0"/>
              </a:rPr>
              <a:t>eine</a:t>
            </a:r>
            <a:r>
              <a:rPr lang="en-IE" dirty="0">
                <a:effectLst/>
                <a:ea typeface="Calibri" panose="020F0502020204030204" pitchFamily="34" charset="0"/>
              </a:rPr>
              <a:t> Branche für </a:t>
            </a:r>
            <a:r>
              <a:rPr lang="en-IE" dirty="0" err="1">
                <a:effectLst/>
                <a:ea typeface="Calibri" panose="020F0502020204030204" pitchFamily="34" charset="0"/>
              </a:rPr>
              <a:t>Männer</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Die Frauen, die an </a:t>
            </a:r>
            <a:r>
              <a:rPr lang="en-IE" dirty="0" err="1">
                <a:effectLst/>
                <a:ea typeface="Calibri" panose="020F0502020204030204" pitchFamily="34" charset="0"/>
              </a:rPr>
              <a:t>unserer</a:t>
            </a:r>
            <a:r>
              <a:rPr lang="en-IE" dirty="0">
                <a:effectLst/>
                <a:ea typeface="Calibri" panose="020F0502020204030204" pitchFamily="34" charset="0"/>
              </a:rPr>
              <a:t> </a:t>
            </a:r>
            <a:r>
              <a:rPr lang="en-IE" dirty="0" err="1">
                <a:effectLst/>
                <a:ea typeface="Calibri" panose="020F0502020204030204" pitchFamily="34" charset="0"/>
              </a:rPr>
              <a:t>Studie</a:t>
            </a:r>
            <a:r>
              <a:rPr lang="en-IE" dirty="0">
                <a:effectLst/>
                <a:ea typeface="Calibri" panose="020F0502020204030204" pitchFamily="34" charset="0"/>
              </a:rPr>
              <a:t> </a:t>
            </a:r>
            <a:r>
              <a:rPr lang="en-IE" dirty="0" err="1">
                <a:effectLst/>
                <a:ea typeface="Calibri" panose="020F0502020204030204" pitchFamily="34" charset="0"/>
              </a:rPr>
              <a:t>teilgenommen</a:t>
            </a:r>
            <a:r>
              <a:rPr lang="en-IE" dirty="0">
                <a:effectLst/>
                <a:ea typeface="Calibri" panose="020F0502020204030204" pitchFamily="34" charset="0"/>
              </a:rPr>
              <a:t> </a:t>
            </a:r>
            <a:r>
              <a:rPr lang="en-IE" dirty="0" err="1">
                <a:effectLst/>
                <a:ea typeface="Calibri" panose="020F0502020204030204" pitchFamily="34" charset="0"/>
              </a:rPr>
              <a:t>haben</a:t>
            </a:r>
            <a:r>
              <a:rPr lang="en-IE" dirty="0">
                <a:effectLst/>
                <a:ea typeface="Calibri" panose="020F0502020204030204" pitchFamily="34" charset="0"/>
              </a:rPr>
              <a:t>, </a:t>
            </a:r>
            <a:r>
              <a:rPr lang="en-IE" dirty="0" err="1">
                <a:effectLst/>
                <a:ea typeface="Calibri" panose="020F0502020204030204" pitchFamily="34" charset="0"/>
              </a:rPr>
              <a:t>betonten</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a:t>
            </a:r>
            <a:r>
              <a:rPr lang="en-IE" dirty="0" err="1">
                <a:effectLst/>
                <a:ea typeface="Calibri" panose="020F0502020204030204" pitchFamily="34" charset="0"/>
              </a:rPr>
              <a:t>wichtig</a:t>
            </a:r>
            <a:r>
              <a:rPr lang="en-IE" dirty="0">
                <a:effectLst/>
                <a:ea typeface="Calibri" panose="020F0502020204030204" pitchFamily="34" charset="0"/>
              </a:rPr>
              <a:t> </a:t>
            </a:r>
            <a:r>
              <a:rPr lang="en-IE" dirty="0" err="1">
                <a:effectLst/>
                <a:ea typeface="Calibri" panose="020F0502020204030204" pitchFamily="34" charset="0"/>
              </a:rPr>
              <a:t>transparente</a:t>
            </a:r>
            <a:r>
              <a:rPr lang="en-IE" dirty="0">
                <a:effectLst/>
                <a:ea typeface="Calibri" panose="020F0502020204030204" pitchFamily="34" charset="0"/>
              </a:rPr>
              <a:t> und faire </a:t>
            </a:r>
            <a:r>
              <a:rPr lang="en-IE" dirty="0" err="1">
                <a:effectLst/>
                <a:ea typeface="Calibri" panose="020F0502020204030204" pitchFamily="34" charset="0"/>
              </a:rPr>
              <a:t>Karrierewege</a:t>
            </a:r>
            <a:r>
              <a:rPr lang="en-IE" dirty="0">
                <a:effectLst/>
                <a:ea typeface="Calibri" panose="020F0502020204030204" pitchFamily="34" charset="0"/>
              </a:rPr>
              <a:t> und </a:t>
            </a:r>
            <a:r>
              <a:rPr lang="en-IE" dirty="0" err="1">
                <a:effectLst/>
                <a:ea typeface="Calibri" panose="020F0502020204030204" pitchFamily="34" charset="0"/>
              </a:rPr>
              <a:t>Einstellungspraktiken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die faire und </a:t>
            </a:r>
            <a:r>
              <a:rPr lang="en-IE" dirty="0" err="1">
                <a:effectLst/>
                <a:ea typeface="Calibri" panose="020F0502020204030204" pitchFamily="34" charset="0"/>
              </a:rPr>
              <a:t>objektive</a:t>
            </a:r>
            <a:r>
              <a:rPr lang="en-IE" dirty="0">
                <a:effectLst/>
                <a:ea typeface="Calibri" panose="020F0502020204030204" pitchFamily="34" charset="0"/>
              </a:rPr>
              <a:t> </a:t>
            </a:r>
            <a:r>
              <a:rPr lang="en-IE" dirty="0" err="1">
                <a:effectLst/>
                <a:ea typeface="Calibri" panose="020F0502020204030204" pitchFamily="34" charset="0"/>
              </a:rPr>
              <a:t>Bewertungskriterien</a:t>
            </a:r>
            <a:r>
              <a:rPr lang="en-IE" dirty="0">
                <a:effectLst/>
                <a:ea typeface="Calibri" panose="020F0502020204030204" pitchFamily="34" charset="0"/>
              </a:rPr>
              <a:t> und </a:t>
            </a:r>
            <a:r>
              <a:rPr lang="en-IE" dirty="0" err="1">
                <a:effectLst/>
                <a:ea typeface="Calibri" panose="020F0502020204030204" pitchFamily="34" charset="0"/>
              </a:rPr>
              <a:t>Bewertungsrubriken</a:t>
            </a:r>
            <a:r>
              <a:rPr lang="en-IE" dirty="0">
                <a:effectLst/>
                <a:ea typeface="Calibri" panose="020F0502020204030204" pitchFamily="34" charset="0"/>
              </a:rPr>
              <a:t> </a:t>
            </a:r>
            <a:r>
              <a:rPr lang="en-IE" dirty="0" err="1">
                <a:effectLst/>
                <a:ea typeface="Calibri" panose="020F0502020204030204" pitchFamily="34" charset="0"/>
              </a:rPr>
              <a:t>beinhalten</a:t>
            </a:r>
            <a:r>
              <a:rPr lang="en-IE" dirty="0">
                <a:effectLst/>
                <a:ea typeface="Calibri" panose="020F0502020204030204" pitchFamily="34" charset="0"/>
              </a:rPr>
              <a:t> und die </a:t>
            </a:r>
            <a:r>
              <a:rPr lang="en-IE" dirty="0" err="1">
                <a:effectLst/>
                <a:ea typeface="Calibri" panose="020F0502020204030204" pitchFamily="34" charset="0"/>
              </a:rPr>
              <a:t>dem</a:t>
            </a:r>
            <a:r>
              <a:rPr lang="en-IE" dirty="0">
                <a:effectLst/>
                <a:ea typeface="Calibri" panose="020F0502020204030204" pitchFamily="34" charset="0"/>
              </a:rPr>
              <a:t> </a:t>
            </a:r>
            <a:r>
              <a:rPr lang="en-IE" dirty="0" err="1">
                <a:effectLst/>
                <a:ea typeface="Calibri" panose="020F0502020204030204" pitchFamily="34" charset="0"/>
              </a:rPr>
              <a:t>sozialen</a:t>
            </a:r>
            <a:r>
              <a:rPr lang="en-IE" dirty="0">
                <a:effectLst/>
                <a:ea typeface="Calibri" panose="020F0502020204030204" pitchFamily="34" charset="0"/>
              </a:rPr>
              <a:t> </a:t>
            </a:r>
            <a:r>
              <a:rPr lang="en-IE" dirty="0" err="1">
                <a:effectLst/>
                <a:ea typeface="Calibri" panose="020F0502020204030204" pitchFamily="34" charset="0"/>
              </a:rPr>
              <a:t>Klonen</a:t>
            </a:r>
            <a:r>
              <a:rPr lang="en-IE" dirty="0">
                <a:effectLst/>
                <a:ea typeface="Calibri" panose="020F0502020204030204" pitchFamily="34" charset="0"/>
              </a:rPr>
              <a:t> </a:t>
            </a:r>
            <a:r>
              <a:rPr lang="en-IE" dirty="0" err="1">
                <a:effectLst/>
                <a:ea typeface="Calibri" panose="020F0502020204030204" pitchFamily="34" charset="0"/>
              </a:rPr>
              <a:t>entgegenwirken</a:t>
            </a:r>
            <a:r>
              <a:rPr lang="en-IE" dirty="0">
                <a:effectLst/>
                <a:ea typeface="Calibri" panose="020F0502020204030204" pitchFamily="34" charset="0"/>
              </a:rPr>
              <a:t> - der Praxis, </a:t>
            </a:r>
            <a:r>
              <a:rPr lang="en-IE" dirty="0" err="1">
                <a:effectLst/>
                <a:ea typeface="Calibri" panose="020F0502020204030204" pitchFamily="34" charset="0"/>
              </a:rPr>
              <a:t>Personen</a:t>
            </a:r>
            <a:r>
              <a:rPr lang="en-IE" dirty="0">
                <a:effectLst/>
                <a:ea typeface="Calibri" panose="020F0502020204030204" pitchFamily="34" charset="0"/>
              </a:rPr>
              <a:t> </a:t>
            </a:r>
            <a:r>
              <a:rPr lang="en-IE" dirty="0" err="1">
                <a:effectLst/>
                <a:ea typeface="Calibri" panose="020F0502020204030204" pitchFamily="34" charset="0"/>
              </a:rPr>
              <a:t>einzustellen</a:t>
            </a:r>
            <a:r>
              <a:rPr lang="en-IE" dirty="0">
                <a:effectLst/>
                <a:ea typeface="Calibri" panose="020F0502020204030204" pitchFamily="34" charset="0"/>
              </a:rPr>
              <a:t> und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befördern</a:t>
            </a:r>
            <a:r>
              <a:rPr lang="en-IE" dirty="0">
                <a:effectLst/>
                <a:ea typeface="Calibri" panose="020F0502020204030204" pitchFamily="34" charset="0"/>
              </a:rPr>
              <a:t>, die </a:t>
            </a:r>
            <a:r>
              <a:rPr lang="en-IE" dirty="0" err="1">
                <a:effectLst/>
                <a:ea typeface="Calibri" panose="020F0502020204030204" pitchFamily="34" charset="0"/>
              </a:rPr>
              <a:t>dem</a:t>
            </a:r>
            <a:r>
              <a:rPr lang="en-IE" dirty="0">
                <a:effectLst/>
                <a:ea typeface="Calibri" panose="020F0502020204030204" pitchFamily="34" charset="0"/>
              </a:rPr>
              <a:t> </a:t>
            </a:r>
            <a:r>
              <a:rPr lang="en-IE" dirty="0" err="1">
                <a:effectLst/>
                <a:ea typeface="Calibri" panose="020F0502020204030204" pitchFamily="34" charset="0"/>
              </a:rPr>
              <a:t>gleichen</a:t>
            </a:r>
            <a:r>
              <a:rPr lang="en-IE" dirty="0">
                <a:effectLst/>
                <a:ea typeface="Calibri" panose="020F0502020204030204" pitchFamily="34" charset="0"/>
              </a:rPr>
              <a:t> </a:t>
            </a:r>
            <a:r>
              <a:rPr lang="en-IE" dirty="0" err="1">
                <a:effectLst/>
                <a:ea typeface="Calibri" panose="020F0502020204030204" pitchFamily="34" charset="0"/>
              </a:rPr>
              <a:t>Profil</a:t>
            </a:r>
            <a:r>
              <a:rPr lang="en-IE" dirty="0">
                <a:effectLst/>
                <a:ea typeface="Calibri" panose="020F0502020204030204" pitchFamily="34" charset="0"/>
              </a:rPr>
              <a:t> </a:t>
            </a:r>
            <a:r>
              <a:rPr lang="en-IE" dirty="0" err="1">
                <a:effectLst/>
                <a:ea typeface="Calibri" panose="020F0502020204030204" pitchFamily="34" charset="0"/>
              </a:rPr>
              <a:t>entsprechen</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die </a:t>
            </a:r>
            <a:r>
              <a:rPr lang="en-IE" dirty="0" err="1">
                <a:effectLst/>
                <a:ea typeface="Calibri" panose="020F0502020204030204" pitchFamily="34" charset="0"/>
              </a:rPr>
              <a:t>Entscheidungsträger</a:t>
            </a:r>
            <a:r>
              <a:rPr lang="en-IE" dirty="0">
                <a:effectLst/>
                <a:ea typeface="Calibri" panose="020F0502020204030204" pitchFamily="34" charset="0"/>
              </a:rPr>
              <a:t>. </a:t>
            </a:r>
            <a:r>
              <a:rPr lang="en-IE" dirty="0" err="1">
                <a:effectLst/>
                <a:ea typeface="Calibri" panose="020F0502020204030204" pitchFamily="34" charset="0"/>
              </a:rPr>
              <a:t>Gehaltstransparenz</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weiterer</a:t>
            </a:r>
            <a:r>
              <a:rPr lang="en-IE" dirty="0">
                <a:effectLst/>
                <a:ea typeface="Calibri" panose="020F0502020204030204" pitchFamily="34" charset="0"/>
              </a:rPr>
              <a:t> </a:t>
            </a:r>
            <a:r>
              <a:rPr lang="en-IE" dirty="0" err="1">
                <a:effectLst/>
                <a:ea typeface="Calibri" panose="020F0502020204030204" pitchFamily="34" charset="0"/>
              </a:rPr>
              <a:t>sinnvoller</a:t>
            </a:r>
            <a:r>
              <a:rPr lang="en-IE" dirty="0">
                <a:effectLst/>
                <a:ea typeface="Calibri" panose="020F0502020204030204" pitchFamily="34" charset="0"/>
              </a:rPr>
              <a:t> Schritt, um Frauen in die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locken</a:t>
            </a:r>
            <a:r>
              <a:rPr lang="en-IE" dirty="0">
                <a:effectLst/>
                <a:ea typeface="Calibri" panose="020F0502020204030204" pitchFamily="34" charset="0"/>
              </a:rPr>
              <a:t> und </a:t>
            </a:r>
            <a:r>
              <a:rPr lang="en-IE" dirty="0" err="1">
                <a:effectLst/>
                <a:ea typeface="Calibri" panose="020F0502020204030204" pitchFamily="34" charset="0"/>
              </a:rPr>
              <a:t>dort</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halten</a:t>
            </a:r>
            <a:r>
              <a:rPr lang="en-IE" dirty="0">
                <a:effectLst/>
                <a:ea typeface="Calibri" panose="020F0502020204030204" pitchFamily="34" charset="0"/>
              </a:rPr>
              <a:t>. Es </a:t>
            </a:r>
            <a:r>
              <a:rPr lang="en-IE" dirty="0" err="1">
                <a:effectLst/>
                <a:ea typeface="Calibri" panose="020F0502020204030204" pitchFamily="34" charset="0"/>
              </a:rPr>
              <a:t>folgen</a:t>
            </a:r>
            <a:r>
              <a:rPr lang="en-IE" dirty="0">
                <a:effectLst/>
                <a:ea typeface="Calibri" panose="020F0502020204030204" pitchFamily="34" charset="0"/>
              </a:rPr>
              <a:t> </a:t>
            </a:r>
            <a:r>
              <a:rPr lang="en-IE" dirty="0" err="1">
                <a:effectLst/>
                <a:ea typeface="Calibri" panose="020F0502020204030204" pitchFamily="34" charset="0"/>
              </a:rPr>
              <a:t>Auszüge</a:t>
            </a:r>
            <a:r>
              <a:rPr lang="en-IE" dirty="0">
                <a:effectLst/>
                <a:ea typeface="Calibri" panose="020F0502020204030204" pitchFamily="34" charset="0"/>
              </a:rPr>
              <a:t> </a:t>
            </a:r>
            <a:r>
              <a:rPr lang="en-IE" dirty="0" err="1">
                <a:effectLst/>
                <a:ea typeface="Calibri" panose="020F0502020204030204" pitchFamily="34" charset="0"/>
              </a:rPr>
              <a:t>aus</a:t>
            </a:r>
            <a:r>
              <a:rPr lang="en-IE" dirty="0">
                <a:effectLst/>
                <a:ea typeface="Calibri" panose="020F0502020204030204" pitchFamily="34" charset="0"/>
              </a:rPr>
              <a:t> den Interviews.  </a:t>
            </a:r>
            <a:endParaRPr lang="en-LB" dirty="0">
              <a:effectLst/>
              <a:ea typeface="Calibri" panose="020F0502020204030204" pitchFamily="34" charset="0"/>
            </a:endParaRP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114800" y="557214"/>
            <a:ext cx="3444875" cy="9158286"/>
          </a:xfrm>
        </p:spPr>
      </p:pic>
      <p:sp>
        <p:nvSpPr>
          <p:cNvPr id="2" name="Freeform 1">
            <a:extLst>
              <a:ext uri="{FF2B5EF4-FFF2-40B4-BE49-F238E27FC236}">
                <a16:creationId xmlns:a16="http://schemas.microsoft.com/office/drawing/2014/main" id="{75E1E489-54EF-1562-FA3A-DAA2C30B3B9A}"/>
              </a:ext>
            </a:extLst>
          </p:cNvPr>
          <p:cNvSpPr/>
          <p:nvPr/>
        </p:nvSpPr>
        <p:spPr>
          <a:xfrm>
            <a:off x="4127500" y="557213"/>
            <a:ext cx="3432175" cy="9158285"/>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5">
            <a:extLst>
              <a:ext uri="{FF2B5EF4-FFF2-40B4-BE49-F238E27FC236}">
                <a16:creationId xmlns:a16="http://schemas.microsoft.com/office/drawing/2014/main" id="{FA039F9F-3CEB-3464-B5B0-9A194B988F8C}"/>
              </a:ext>
            </a:extLst>
          </p:cNvPr>
          <p:cNvSpPr txBox="1">
            <a:spLocks/>
          </p:cNvSpPr>
          <p:nvPr/>
        </p:nvSpPr>
        <p:spPr>
          <a:xfrm>
            <a:off x="539750" y="9876960"/>
            <a:ext cx="6590752" cy="81485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ea typeface="Calibri" panose="020F0502020204030204" pitchFamily="34" charset="0"/>
              </a:rPr>
              <a:t>21 </a:t>
            </a:r>
            <a:r>
              <a:rPr lang="en-IE" sz="900">
                <a:effectLst/>
                <a:latin typeface="Calibri" panose="020F0502020204030204" pitchFamily="34" charset="0"/>
                <a:ea typeface="Calibri" panose="020F0502020204030204" pitchFamily="34" charset="0"/>
                <a:cs typeface="Times New Roman" panose="02020603050405020304" pitchFamily="18" charset="0"/>
              </a:rPr>
              <a:t>Chadwicks-Gruppe, 2023 </a:t>
            </a:r>
            <a:r>
              <a:rPr lang="en-LB" sz="900" b="1">
                <a:solidFill>
                  <a:srgbClr val="7CD0E4"/>
                </a:solidFill>
                <a:effectLst/>
              </a:rPr>
              <a:t>https://chadwicksgroup.ie/lack-of-female-role-models-and-representation-is-the-key-barrier/ </a:t>
            </a:r>
            <a:endParaRPr lang="en-LB" sz="900" b="1">
              <a:solidFill>
                <a:srgbClr val="7CD0E4"/>
              </a:solidFill>
              <a:effectLst/>
              <a:ea typeface="Calibri" panose="020F0502020204030204" pitchFamily="34" charset="0"/>
            </a:endParaRPr>
          </a:p>
        </p:txBody>
      </p:sp>
      <p:sp>
        <p:nvSpPr>
          <p:cNvPr id="15" name="Rectangle 14">
            <a:extLst>
              <a:ext uri="{FF2B5EF4-FFF2-40B4-BE49-F238E27FC236}">
                <a16:creationId xmlns:a16="http://schemas.microsoft.com/office/drawing/2014/main" id="{DC3A6C3D-E4E6-F521-B46B-408C87C92654}"/>
              </a:ext>
            </a:extLst>
          </p:cNvPr>
          <p:cNvSpPr/>
          <p:nvPr/>
        </p:nvSpPr>
        <p:spPr>
          <a:xfrm>
            <a:off x="19135" y="4909703"/>
            <a:ext cx="4114800" cy="297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4321878"/>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9" name="Text Placeholder 4">
            <a:extLst>
              <a:ext uri="{FF2B5EF4-FFF2-40B4-BE49-F238E27FC236}">
                <a16:creationId xmlns:a16="http://schemas.microsoft.com/office/drawing/2014/main" id="{14982702-D242-1581-8727-D02208FDDF31}"/>
              </a:ext>
            </a:extLst>
          </p:cNvPr>
          <p:cNvSpPr>
            <a:spLocks noGrp="1"/>
          </p:cNvSpPr>
          <p:nvPr/>
        </p:nvSpPr>
        <p:spPr>
          <a:xfrm>
            <a:off x="494216" y="5805968"/>
            <a:ext cx="3444875" cy="148581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en-IE" dirty="0" err="1"/>
              <a:t>Wir</a:t>
            </a:r>
            <a:r>
              <a:rPr lang="en-IE" dirty="0"/>
              <a:t> </a:t>
            </a:r>
            <a:r>
              <a:rPr lang="en-IE" dirty="0" err="1"/>
              <a:t>brauchen</a:t>
            </a:r>
            <a:r>
              <a:rPr lang="en-IE" dirty="0"/>
              <a:t> Mentoring-Programme, um </a:t>
            </a:r>
            <a:r>
              <a:rPr lang="en-IE" dirty="0" err="1"/>
              <a:t>sicherzustellen</a:t>
            </a:r>
            <a:r>
              <a:rPr lang="en-IE" dirty="0"/>
              <a:t>, </a:t>
            </a:r>
            <a:r>
              <a:rPr lang="en-IE" dirty="0" err="1"/>
              <a:t>dass</a:t>
            </a:r>
            <a:r>
              <a:rPr lang="en-IE" dirty="0"/>
              <a:t> es in </a:t>
            </a:r>
            <a:r>
              <a:rPr lang="en-IE" dirty="0" err="1"/>
              <a:t>diesem</a:t>
            </a:r>
            <a:r>
              <a:rPr lang="en-IE" dirty="0"/>
              <a:t> Sektor </a:t>
            </a:r>
            <a:r>
              <a:rPr lang="en-IE" dirty="0" err="1"/>
              <a:t>weibliche</a:t>
            </a:r>
            <a:r>
              <a:rPr lang="en-IE" dirty="0"/>
              <a:t> </a:t>
            </a:r>
            <a:r>
              <a:rPr lang="en-IE" dirty="0" err="1"/>
              <a:t>Vorbilder</a:t>
            </a:r>
            <a:r>
              <a:rPr lang="en-IE" dirty="0"/>
              <a:t> </a:t>
            </a:r>
            <a:r>
              <a:rPr lang="en-IE" dirty="0" err="1"/>
              <a:t>gibt</a:t>
            </a:r>
            <a:r>
              <a:rPr lang="en-IE" dirty="0"/>
              <a:t>.  Die Frauen </a:t>
            </a:r>
            <a:r>
              <a:rPr lang="en-IE" dirty="0" err="1"/>
              <a:t>müssen</a:t>
            </a:r>
            <a:r>
              <a:rPr lang="en-IE" dirty="0"/>
              <a:t> das </a:t>
            </a:r>
            <a:r>
              <a:rPr lang="en-IE" dirty="0" err="1"/>
              <a:t>Gefühl</a:t>
            </a:r>
            <a:r>
              <a:rPr lang="en-IE" dirty="0"/>
              <a:t> </a:t>
            </a:r>
            <a:r>
              <a:rPr lang="en-IE" dirty="0" err="1"/>
              <a:t>haben</a:t>
            </a:r>
            <a:r>
              <a:rPr lang="en-IE" dirty="0"/>
              <a:t>, </a:t>
            </a:r>
            <a:r>
              <a:rPr lang="en-IE" dirty="0" err="1"/>
              <a:t>dass</a:t>
            </a:r>
            <a:r>
              <a:rPr lang="en-IE" dirty="0"/>
              <a:t> </a:t>
            </a:r>
            <a:r>
              <a:rPr lang="en-IE" dirty="0" err="1"/>
              <a:t>sie</a:t>
            </a:r>
            <a:r>
              <a:rPr lang="en-IE" dirty="0"/>
              <a:t> </a:t>
            </a:r>
            <a:r>
              <a:rPr lang="en-IE" dirty="0" err="1"/>
              <a:t>während</a:t>
            </a:r>
            <a:r>
              <a:rPr lang="en-IE" dirty="0"/>
              <a:t> </a:t>
            </a:r>
            <a:r>
              <a:rPr lang="en-IE" dirty="0" err="1"/>
              <a:t>ihrer</a:t>
            </a:r>
            <a:r>
              <a:rPr lang="en-IE" dirty="0"/>
              <a:t> </a:t>
            </a:r>
            <a:r>
              <a:rPr lang="en-IE" dirty="0" err="1"/>
              <a:t>Ausbildung</a:t>
            </a:r>
            <a:r>
              <a:rPr lang="en-IE" dirty="0"/>
              <a:t> und </a:t>
            </a:r>
            <a:r>
              <a:rPr lang="en-IE" dirty="0" err="1"/>
              <a:t>nach</a:t>
            </a:r>
            <a:r>
              <a:rPr lang="en-IE" dirty="0"/>
              <a:t> </a:t>
            </a:r>
            <a:r>
              <a:rPr lang="en-IE" dirty="0" err="1"/>
              <a:t>Aufnahme</a:t>
            </a:r>
            <a:r>
              <a:rPr lang="en-IE" dirty="0"/>
              <a:t> </a:t>
            </a:r>
            <a:r>
              <a:rPr lang="en-IE" dirty="0" err="1"/>
              <a:t>ihrer</a:t>
            </a:r>
            <a:r>
              <a:rPr lang="en-IE" dirty="0"/>
              <a:t> </a:t>
            </a:r>
            <a:r>
              <a:rPr lang="en-IE" dirty="0" err="1"/>
              <a:t>Tätigkeit</a:t>
            </a:r>
            <a:r>
              <a:rPr lang="en-IE" dirty="0"/>
              <a:t> </a:t>
            </a:r>
            <a:r>
              <a:rPr lang="en-IE" dirty="0" err="1"/>
              <a:t>unterstützt</a:t>
            </a:r>
            <a:r>
              <a:rPr lang="en-IE" dirty="0"/>
              <a:t> </a:t>
            </a:r>
            <a:r>
              <a:rPr lang="en-IE" dirty="0" err="1"/>
              <a:t>werden</a:t>
            </a:r>
            <a:r>
              <a:rPr lang="en-IE" dirty="0"/>
              <a:t>.”</a:t>
            </a:r>
            <a:endParaRPr lang="en-US" baseline="30000" dirty="0"/>
          </a:p>
        </p:txBody>
      </p:sp>
      <p:sp>
        <p:nvSpPr>
          <p:cNvPr id="20" name="Text Placeholder 6">
            <a:extLst>
              <a:ext uri="{FF2B5EF4-FFF2-40B4-BE49-F238E27FC236}">
                <a16:creationId xmlns:a16="http://schemas.microsoft.com/office/drawing/2014/main" id="{9DCCB32D-078A-64B8-9716-755B41F63222}"/>
              </a:ext>
            </a:extLst>
          </p:cNvPr>
          <p:cNvSpPr txBox="1">
            <a:spLocks/>
          </p:cNvSpPr>
          <p:nvPr/>
        </p:nvSpPr>
        <p:spPr>
          <a:xfrm>
            <a:off x="494216" y="9189056"/>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effectLst/>
                <a:latin typeface="Calibri" panose="020F0502020204030204" pitchFamily="34" charset="0"/>
                <a:ea typeface="Calibri" panose="020F0502020204030204" pitchFamily="34" charset="0"/>
                <a:cs typeface="Times New Roman" panose="02020603050405020304" pitchFamily="18" charset="0"/>
              </a:rPr>
              <a:t>Abbildung 3: Concha Santos, Präsidentin ANCI, Spanien</a:t>
            </a:r>
            <a:endParaRPr lang="en-LB" sz="900" i="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A4919A4E-E7AA-8D92-DE39-B08222B8C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685" y="7553332"/>
            <a:ext cx="1917700" cy="1917700"/>
          </a:xfrm>
          <a:prstGeom prst="rect">
            <a:avLst/>
          </a:prstGeom>
        </p:spPr>
      </p:pic>
    </p:spTree>
    <p:extLst>
      <p:ext uri="{BB962C8B-B14F-4D97-AF65-F5344CB8AC3E}">
        <p14:creationId xmlns:p14="http://schemas.microsoft.com/office/powerpoint/2010/main" val="2883193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0D33F0-900A-F4DC-81E7-7357C697C6E0}"/>
              </a:ext>
            </a:extLst>
          </p:cNvPr>
          <p:cNvSpPr/>
          <p:nvPr/>
        </p:nvSpPr>
        <p:spPr>
          <a:xfrm>
            <a:off x="-41951" y="4763"/>
            <a:ext cx="5269125"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19456" y="542561"/>
            <a:ext cx="3801849" cy="843912"/>
          </a:xfrm>
        </p:spPr>
        <p:txBody>
          <a:bodyPr>
            <a:noAutofit/>
          </a:bodyPr>
          <a:lstStyle/>
          <a:p>
            <a:r>
              <a:rPr lang="en-IE" dirty="0"/>
              <a:t>"Es </a:t>
            </a:r>
            <a:r>
              <a:rPr lang="en-IE" dirty="0" err="1"/>
              <a:t>ist</a:t>
            </a:r>
            <a:r>
              <a:rPr lang="en-IE" dirty="0"/>
              <a:t> </a:t>
            </a:r>
            <a:r>
              <a:rPr lang="en-IE" dirty="0" err="1"/>
              <a:t>erwähnenswert</a:t>
            </a:r>
            <a:r>
              <a:rPr lang="en-IE" dirty="0"/>
              <a:t>, </a:t>
            </a:r>
            <a:r>
              <a:rPr lang="en-IE" dirty="0" err="1"/>
              <a:t>dass</a:t>
            </a:r>
            <a:r>
              <a:rPr lang="en-IE" dirty="0"/>
              <a:t> die </a:t>
            </a:r>
            <a:r>
              <a:rPr lang="en-IE" dirty="0" err="1"/>
              <a:t>Unternehmen</a:t>
            </a:r>
            <a:r>
              <a:rPr lang="en-IE" dirty="0"/>
              <a:t> dieses Problem </a:t>
            </a:r>
            <a:r>
              <a:rPr lang="en-IE" dirty="0" err="1"/>
              <a:t>erkannt</a:t>
            </a:r>
            <a:r>
              <a:rPr lang="en-IE" dirty="0"/>
              <a:t> </a:t>
            </a:r>
            <a:r>
              <a:rPr lang="en-IE" dirty="0" err="1"/>
              <a:t>haben</a:t>
            </a:r>
            <a:r>
              <a:rPr lang="en-IE" dirty="0"/>
              <a:t> und </a:t>
            </a:r>
            <a:r>
              <a:rPr lang="en-IE" dirty="0" err="1"/>
              <a:t>Abhilfe</a:t>
            </a:r>
            <a:r>
              <a:rPr lang="en-IE" dirty="0"/>
              <a:t> </a:t>
            </a:r>
            <a:r>
              <a:rPr lang="en-IE" dirty="0" err="1"/>
              <a:t>schaffen</a:t>
            </a:r>
            <a:r>
              <a:rPr lang="en-IE" dirty="0"/>
              <a:t>. </a:t>
            </a:r>
            <a:r>
              <a:rPr lang="en-LB"/>
              <a:t>" </a:t>
            </a:r>
            <a:endParaRPr lang="en-US" dirty="0"/>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29</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4601482"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4" name="Text Placeholder 51">
            <a:extLst>
              <a:ext uri="{FF2B5EF4-FFF2-40B4-BE49-F238E27FC236}">
                <a16:creationId xmlns:a16="http://schemas.microsoft.com/office/drawing/2014/main" id="{52E9E995-0647-657A-A412-7B1C35969662}"/>
              </a:ext>
            </a:extLst>
          </p:cNvPr>
          <p:cNvSpPr txBox="1">
            <a:spLocks/>
          </p:cNvSpPr>
          <p:nvPr/>
        </p:nvSpPr>
        <p:spPr>
          <a:xfrm>
            <a:off x="397769" y="4209372"/>
            <a:ext cx="4491472" cy="6248669"/>
          </a:xfrm>
          <a:prstGeom prst="rect">
            <a:avLst/>
          </a:prstGeom>
        </p:spPr>
        <p:txBody>
          <a:bodyPr anchor="ctr">
            <a:noAutofit/>
          </a:bodyPr>
          <a:lstStyle>
            <a:lvl1pPr marL="0" indent="0" algn="ctr" defTabSz="2072941" rtl="0" eaLnBrk="1" latinLnBrk="0" hangingPunct="1">
              <a:lnSpc>
                <a:spcPts val="1960"/>
              </a:lnSpc>
              <a:spcBef>
                <a:spcPts val="0"/>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00000"/>
              </a:lnSpc>
            </a:pPr>
            <a:r>
              <a:rPr lang="en-IE" sz="1100" dirty="0"/>
              <a:t>"Ich </a:t>
            </a:r>
            <a:r>
              <a:rPr lang="en-IE" sz="1100" dirty="0" err="1"/>
              <a:t>habe</a:t>
            </a:r>
            <a:r>
              <a:rPr lang="en-IE" sz="1100" dirty="0"/>
              <a:t> in den </a:t>
            </a:r>
            <a:r>
              <a:rPr lang="en-IE" sz="1100" dirty="0" err="1"/>
              <a:t>letzten</a:t>
            </a:r>
            <a:r>
              <a:rPr lang="en-IE" sz="1100" dirty="0"/>
              <a:t> </a:t>
            </a:r>
            <a:r>
              <a:rPr lang="en-IE" sz="1100" dirty="0" err="1"/>
              <a:t>zwei</a:t>
            </a:r>
            <a:r>
              <a:rPr lang="en-IE" sz="1100" dirty="0"/>
              <a:t> </a:t>
            </a:r>
            <a:r>
              <a:rPr lang="en-IE" sz="1100" dirty="0" err="1"/>
              <a:t>oder</a:t>
            </a:r>
            <a:r>
              <a:rPr lang="en-IE" sz="1100" dirty="0"/>
              <a:t> </a:t>
            </a:r>
            <a:r>
              <a:rPr lang="en-IE" sz="1100" dirty="0" err="1"/>
              <a:t>drei</a:t>
            </a:r>
            <a:r>
              <a:rPr lang="en-IE" sz="1100" dirty="0"/>
              <a:t> </a:t>
            </a:r>
            <a:r>
              <a:rPr lang="en-IE" sz="1100" dirty="0" err="1"/>
              <a:t>Monaten</a:t>
            </a:r>
            <a:r>
              <a:rPr lang="en-IE" sz="1100" dirty="0"/>
              <a:t> </a:t>
            </a:r>
            <a:r>
              <a:rPr lang="en-IE" sz="1100" dirty="0" err="1"/>
              <a:t>eine</a:t>
            </a:r>
            <a:r>
              <a:rPr lang="en-IE" sz="1100" dirty="0"/>
              <a:t> </a:t>
            </a:r>
            <a:r>
              <a:rPr lang="en-IE" sz="1100" dirty="0" err="1"/>
              <a:t>Erfahrung</a:t>
            </a:r>
            <a:r>
              <a:rPr lang="en-IE" sz="1100" dirty="0"/>
              <a:t> </a:t>
            </a:r>
            <a:r>
              <a:rPr lang="en-IE" sz="1100" dirty="0" err="1"/>
              <a:t>gemacht</a:t>
            </a:r>
            <a:r>
              <a:rPr lang="en-IE" sz="1100" dirty="0"/>
              <a:t>, die </a:t>
            </a:r>
            <a:r>
              <a:rPr lang="en-IE" sz="1100" dirty="0" err="1"/>
              <a:t>mich</a:t>
            </a:r>
            <a:r>
              <a:rPr lang="en-IE" sz="1100" dirty="0"/>
              <a:t> </a:t>
            </a:r>
            <a:r>
              <a:rPr lang="en-IE" sz="1100" dirty="0" err="1"/>
              <a:t>wirklich</a:t>
            </a:r>
            <a:r>
              <a:rPr lang="en-IE" sz="1100" dirty="0"/>
              <a:t> </a:t>
            </a:r>
            <a:r>
              <a:rPr lang="en-IE" sz="1100" dirty="0" err="1"/>
              <a:t>ermutigt</a:t>
            </a:r>
            <a:r>
              <a:rPr lang="en-IE" sz="1100" dirty="0"/>
              <a:t> hat. Ich </a:t>
            </a:r>
            <a:r>
              <a:rPr lang="en-IE" sz="1100" dirty="0" err="1"/>
              <a:t>arbeite</a:t>
            </a:r>
            <a:r>
              <a:rPr lang="en-IE" sz="1100" dirty="0"/>
              <a:t> </a:t>
            </a:r>
            <a:r>
              <a:rPr lang="en-IE" sz="1100" dirty="0" err="1"/>
              <a:t>mit</a:t>
            </a:r>
            <a:r>
              <a:rPr lang="en-IE" sz="1100" dirty="0"/>
              <a:t> </a:t>
            </a:r>
            <a:r>
              <a:rPr lang="en-IE" sz="1100" dirty="0" err="1"/>
              <a:t>einer</a:t>
            </a:r>
            <a:r>
              <a:rPr lang="en-IE" sz="1100" dirty="0"/>
              <a:t> </a:t>
            </a:r>
            <a:r>
              <a:rPr lang="en-IE" sz="1100" dirty="0" err="1"/>
              <a:t>Bauorganisation</a:t>
            </a:r>
            <a:r>
              <a:rPr lang="en-IE" sz="1100" dirty="0"/>
              <a:t> </a:t>
            </a:r>
            <a:r>
              <a:rPr lang="en-IE" sz="1100" dirty="0" err="1"/>
              <a:t>zusammen</a:t>
            </a:r>
            <a:r>
              <a:rPr lang="en-IE" sz="1100" dirty="0"/>
              <a:t>, in der </a:t>
            </a:r>
            <a:r>
              <a:rPr lang="en-IE" sz="1100" dirty="0" err="1"/>
              <a:t>viele</a:t>
            </a:r>
            <a:r>
              <a:rPr lang="en-IE" sz="1100" dirty="0"/>
              <a:t> Menschen </a:t>
            </a:r>
            <a:r>
              <a:rPr lang="de-DE" sz="1100" dirty="0"/>
              <a:t>zusammenkommen, um gemeinsam zu arbeiten</a:t>
            </a:r>
            <a:r>
              <a:rPr lang="en-IE" sz="1100" dirty="0"/>
              <a:t>.  Als das </a:t>
            </a:r>
            <a:r>
              <a:rPr lang="en-IE" sz="1100" dirty="0" err="1"/>
              <a:t>Unternehmen</a:t>
            </a:r>
            <a:r>
              <a:rPr lang="en-IE" sz="1100" dirty="0"/>
              <a:t> </a:t>
            </a:r>
            <a:r>
              <a:rPr lang="en-IE" sz="1100" dirty="0" err="1"/>
              <a:t>gegründet</a:t>
            </a:r>
            <a:r>
              <a:rPr lang="en-IE" sz="1100" dirty="0"/>
              <a:t> </a:t>
            </a:r>
            <a:r>
              <a:rPr lang="en-IE" sz="1100" dirty="0" err="1"/>
              <a:t>wurde</a:t>
            </a:r>
            <a:r>
              <a:rPr lang="en-IE" sz="1100" dirty="0"/>
              <a:t>, gab es 40 </a:t>
            </a:r>
            <a:r>
              <a:rPr lang="en-IE" sz="1100" dirty="0" err="1"/>
              <a:t>Mitglieder</a:t>
            </a:r>
            <a:r>
              <a:rPr lang="en-IE" sz="1100" dirty="0"/>
              <a:t>, und es </a:t>
            </a:r>
            <a:r>
              <a:rPr lang="en-IE" sz="1100" dirty="0" err="1"/>
              <a:t>wurde</a:t>
            </a:r>
            <a:r>
              <a:rPr lang="en-IE" sz="1100" dirty="0"/>
              <a:t> </a:t>
            </a:r>
            <a:r>
              <a:rPr lang="en-IE" sz="1100" dirty="0" err="1"/>
              <a:t>ein</a:t>
            </a:r>
            <a:r>
              <a:rPr lang="en-IE" sz="1100" dirty="0"/>
              <a:t> </a:t>
            </a:r>
            <a:r>
              <a:rPr lang="en-IE" sz="1100" dirty="0" err="1"/>
              <a:t>Vorstand</a:t>
            </a:r>
            <a:r>
              <a:rPr lang="en-IE" sz="1100" dirty="0"/>
              <a:t> für die </a:t>
            </a:r>
            <a:r>
              <a:rPr lang="en-IE" sz="1100" dirty="0" err="1"/>
              <a:t>Mitglieder</a:t>
            </a:r>
            <a:r>
              <a:rPr lang="en-IE" sz="1100" dirty="0"/>
              <a:t> </a:t>
            </a:r>
            <a:r>
              <a:rPr lang="en-IE" sz="1100" dirty="0" err="1"/>
              <a:t>zusammengestellt</a:t>
            </a:r>
            <a:r>
              <a:rPr lang="en-IE" sz="1100" dirty="0"/>
              <a:t>. Er </a:t>
            </a:r>
            <a:r>
              <a:rPr lang="en-IE" sz="1100" dirty="0" err="1"/>
              <a:t>wurde</a:t>
            </a:r>
            <a:r>
              <a:rPr lang="en-IE" sz="1100" dirty="0"/>
              <a:t> den </a:t>
            </a:r>
            <a:r>
              <a:rPr lang="en-IE" sz="1100" dirty="0" err="1"/>
              <a:t>gesamten</a:t>
            </a:r>
            <a:r>
              <a:rPr lang="en-IE" sz="1100" dirty="0"/>
              <a:t> </a:t>
            </a:r>
            <a:r>
              <a:rPr lang="en-IE" sz="1100" dirty="0" err="1"/>
              <a:t>Mitgliedern</a:t>
            </a:r>
            <a:r>
              <a:rPr lang="en-IE" sz="1100" dirty="0"/>
              <a:t> </a:t>
            </a:r>
            <a:r>
              <a:rPr lang="en-IE" sz="1100" dirty="0" err="1"/>
              <a:t>zur</a:t>
            </a:r>
            <a:r>
              <a:rPr lang="en-IE" sz="1100" dirty="0"/>
              <a:t> </a:t>
            </a:r>
            <a:r>
              <a:rPr lang="en-IE" sz="1100" dirty="0" err="1"/>
              <a:t>Abstimmung</a:t>
            </a:r>
            <a:r>
              <a:rPr lang="en-IE" sz="1100" dirty="0"/>
              <a:t> </a:t>
            </a:r>
            <a:r>
              <a:rPr lang="en-IE" sz="1100" dirty="0" err="1"/>
              <a:t>vorgelegt</a:t>
            </a:r>
            <a:r>
              <a:rPr lang="en-IE" sz="1100" dirty="0"/>
              <a:t>, was </a:t>
            </a:r>
            <a:r>
              <a:rPr lang="en-IE" sz="1100" dirty="0" err="1"/>
              <a:t>sehr</a:t>
            </a:r>
            <a:r>
              <a:rPr lang="en-IE" sz="1100" dirty="0"/>
              <a:t> transparent und </a:t>
            </a:r>
            <a:r>
              <a:rPr lang="en-IE" sz="1100" dirty="0" err="1"/>
              <a:t>demokratisch</a:t>
            </a:r>
            <a:r>
              <a:rPr lang="en-IE" sz="1100" dirty="0"/>
              <a:t> </a:t>
            </a:r>
            <a:r>
              <a:rPr lang="en-IE" sz="1100" dirty="0" err="1"/>
              <a:t>ablief</a:t>
            </a:r>
            <a:r>
              <a:rPr lang="en-IE" sz="1100" dirty="0"/>
              <a:t>.  Bei der </a:t>
            </a:r>
            <a:r>
              <a:rPr lang="en-IE" sz="1100" dirty="0" err="1"/>
              <a:t>allerersten</a:t>
            </a:r>
            <a:r>
              <a:rPr lang="en-IE" sz="1100" dirty="0"/>
              <a:t> </a:t>
            </a:r>
            <a:r>
              <a:rPr lang="en-IE" sz="1100" dirty="0" err="1"/>
              <a:t>Vorstandssitzung</a:t>
            </a:r>
            <a:r>
              <a:rPr lang="en-IE" sz="1100" dirty="0"/>
              <a:t> </a:t>
            </a:r>
            <a:r>
              <a:rPr lang="en-IE" sz="1100" dirty="0" err="1"/>
              <a:t>schaute</a:t>
            </a:r>
            <a:r>
              <a:rPr lang="en-IE" sz="1100" dirty="0"/>
              <a:t> </a:t>
            </a:r>
            <a:r>
              <a:rPr lang="en-IE" sz="1100" dirty="0" err="1"/>
              <a:t>sich</a:t>
            </a:r>
            <a:r>
              <a:rPr lang="en-IE" sz="1100" dirty="0"/>
              <a:t> </a:t>
            </a:r>
            <a:r>
              <a:rPr lang="en-IE" sz="1100" dirty="0" err="1"/>
              <a:t>eines</a:t>
            </a:r>
            <a:r>
              <a:rPr lang="en-IE" sz="1100" dirty="0"/>
              <a:t> der </a:t>
            </a:r>
            <a:r>
              <a:rPr lang="en-IE" sz="1100" dirty="0" err="1"/>
              <a:t>Vorstandsmitglieder</a:t>
            </a:r>
            <a:r>
              <a:rPr lang="en-IE" sz="1100" dirty="0"/>
              <a:t> </a:t>
            </a:r>
            <a:r>
              <a:rPr lang="en-IE" sz="1100" dirty="0" err="1"/>
              <a:t>unaufgefordert</a:t>
            </a:r>
            <a:r>
              <a:rPr lang="en-IE" sz="1100" dirty="0"/>
              <a:t> um und </a:t>
            </a:r>
            <a:r>
              <a:rPr lang="en-IE" sz="1100" dirty="0" err="1"/>
              <a:t>stellte</a:t>
            </a:r>
            <a:r>
              <a:rPr lang="en-IE" sz="1100" dirty="0"/>
              <a:t> fest, </a:t>
            </a:r>
            <a:r>
              <a:rPr lang="en-IE" sz="1100" dirty="0" err="1"/>
              <a:t>dass</a:t>
            </a:r>
            <a:r>
              <a:rPr lang="en-IE" sz="1100" dirty="0"/>
              <a:t> der </a:t>
            </a:r>
            <a:r>
              <a:rPr lang="en-IE" sz="1100" dirty="0" err="1"/>
              <a:t>Vorstand</a:t>
            </a:r>
            <a:r>
              <a:rPr lang="en-IE" sz="1100" dirty="0"/>
              <a:t> </a:t>
            </a:r>
            <a:r>
              <a:rPr lang="en-IE" sz="1100" dirty="0" err="1"/>
              <a:t>nur</a:t>
            </a:r>
            <a:r>
              <a:rPr lang="en-IE" sz="1100" dirty="0"/>
              <a:t> </a:t>
            </a:r>
            <a:r>
              <a:rPr lang="en-IE" sz="1100" dirty="0" err="1"/>
              <a:t>aus</a:t>
            </a:r>
            <a:r>
              <a:rPr lang="en-IE" sz="1100" dirty="0"/>
              <a:t> </a:t>
            </a:r>
            <a:r>
              <a:rPr lang="en-IE" sz="1100" dirty="0" err="1"/>
              <a:t>weißen</a:t>
            </a:r>
            <a:r>
              <a:rPr lang="en-IE" sz="1100" dirty="0"/>
              <a:t> </a:t>
            </a:r>
            <a:r>
              <a:rPr lang="en-IE" sz="1100" dirty="0" err="1"/>
              <a:t>Männern</a:t>
            </a:r>
            <a:r>
              <a:rPr lang="en-IE" sz="1100" dirty="0"/>
              <a:t> </a:t>
            </a:r>
            <a:r>
              <a:rPr lang="en-IE" sz="1100" dirty="0" err="1"/>
              <a:t>gleichen</a:t>
            </a:r>
            <a:r>
              <a:rPr lang="en-IE" sz="1100" dirty="0"/>
              <a:t> Alters </a:t>
            </a:r>
            <a:r>
              <a:rPr lang="en-IE" sz="1100" dirty="0" err="1"/>
              <a:t>bestand</a:t>
            </a:r>
            <a:r>
              <a:rPr lang="en-IE" sz="1100" dirty="0"/>
              <a:t>. Und das </a:t>
            </a:r>
            <a:r>
              <a:rPr lang="en-IE" sz="1100" dirty="0" err="1"/>
              <a:t>wurde</a:t>
            </a:r>
            <a:r>
              <a:rPr lang="en-IE" sz="1100" dirty="0"/>
              <a:t> </a:t>
            </a:r>
            <a:r>
              <a:rPr lang="en-IE" sz="1100" dirty="0" err="1"/>
              <a:t>sofort</a:t>
            </a:r>
            <a:r>
              <a:rPr lang="en-IE" sz="1100" dirty="0"/>
              <a:t> </a:t>
            </a:r>
            <a:r>
              <a:rPr lang="en-IE" sz="1100" dirty="0" err="1"/>
              <a:t>bemerkt</a:t>
            </a:r>
            <a:r>
              <a:rPr lang="en-IE" sz="1100" dirty="0"/>
              <a:t>. Bei der </a:t>
            </a:r>
            <a:r>
              <a:rPr lang="en-IE" sz="1100" dirty="0" err="1"/>
              <a:t>allerersten</a:t>
            </a:r>
            <a:r>
              <a:rPr lang="en-IE" sz="1100" dirty="0"/>
              <a:t> </a:t>
            </a:r>
            <a:r>
              <a:rPr lang="en-IE" sz="1100" dirty="0" err="1"/>
              <a:t>Vorstandssitzung</a:t>
            </a:r>
            <a:r>
              <a:rPr lang="en-IE" sz="1100" dirty="0"/>
              <a:t> </a:t>
            </a:r>
            <a:r>
              <a:rPr lang="en-IE" sz="1100" dirty="0" err="1"/>
              <a:t>wurde</a:t>
            </a:r>
            <a:r>
              <a:rPr lang="en-IE" sz="1100" dirty="0"/>
              <a:t> </a:t>
            </a:r>
            <a:r>
              <a:rPr lang="en-IE" sz="1100" dirty="0" err="1"/>
              <a:t>diskutiert</a:t>
            </a:r>
            <a:r>
              <a:rPr lang="en-IE" sz="1100" dirty="0"/>
              <a:t>, was </a:t>
            </a:r>
            <a:r>
              <a:rPr lang="en-IE" sz="1100" dirty="0" err="1"/>
              <a:t>dagegen</a:t>
            </a:r>
            <a:r>
              <a:rPr lang="en-IE" sz="1100" dirty="0"/>
              <a:t> </a:t>
            </a:r>
            <a:r>
              <a:rPr lang="en-IE" sz="1100" dirty="0" err="1"/>
              <a:t>getan</a:t>
            </a:r>
            <a:r>
              <a:rPr lang="en-IE" sz="1100" dirty="0"/>
              <a:t> </a:t>
            </a:r>
            <a:r>
              <a:rPr lang="en-IE" sz="1100" dirty="0" err="1"/>
              <a:t>wird</a:t>
            </a:r>
            <a:r>
              <a:rPr lang="en-IE" sz="1100" dirty="0"/>
              <a:t>..., und man </a:t>
            </a:r>
            <a:r>
              <a:rPr lang="en-IE" sz="1100" dirty="0" err="1"/>
              <a:t>beschloss</a:t>
            </a:r>
            <a:r>
              <a:rPr lang="en-IE" sz="1100" dirty="0"/>
              <a:t>, </a:t>
            </a:r>
            <a:r>
              <a:rPr lang="en-IE" sz="1100" dirty="0" err="1"/>
              <a:t>einen</a:t>
            </a:r>
            <a:r>
              <a:rPr lang="en-IE" sz="1100" dirty="0"/>
              <a:t> </a:t>
            </a:r>
            <a:r>
              <a:rPr lang="en-IE" sz="1100" dirty="0" err="1"/>
              <a:t>zusätzlichen</a:t>
            </a:r>
            <a:r>
              <a:rPr lang="en-IE" sz="1100" dirty="0"/>
              <a:t> </a:t>
            </a:r>
            <a:r>
              <a:rPr lang="en-IE" sz="1100" dirty="0" err="1"/>
              <a:t>Vorstandssitz</a:t>
            </a:r>
            <a:r>
              <a:rPr lang="en-IE" sz="1100" dirty="0"/>
              <a:t> </a:t>
            </a:r>
            <a:r>
              <a:rPr lang="en-IE" sz="1100" dirty="0" err="1"/>
              <a:t>einzurichten</a:t>
            </a:r>
            <a:r>
              <a:rPr lang="en-IE" sz="1100" dirty="0"/>
              <a:t>... </a:t>
            </a:r>
            <a:r>
              <a:rPr lang="en-IE" sz="1100" dirty="0" err="1"/>
              <a:t>mit</a:t>
            </a:r>
            <a:r>
              <a:rPr lang="en-IE" sz="1100" dirty="0"/>
              <a:t> </a:t>
            </a:r>
            <a:r>
              <a:rPr lang="en-IE" sz="1100" dirty="0" err="1"/>
              <a:t>vollem</a:t>
            </a:r>
            <a:r>
              <a:rPr lang="en-IE" sz="1100" dirty="0"/>
              <a:t> </a:t>
            </a:r>
            <a:r>
              <a:rPr lang="en-IE" sz="1100" dirty="0" err="1"/>
              <a:t>Stimmrecht</a:t>
            </a:r>
            <a:r>
              <a:rPr lang="en-IE" sz="1100" dirty="0"/>
              <a:t> und </a:t>
            </a:r>
            <a:r>
              <a:rPr lang="en-IE" sz="1100" dirty="0" err="1"/>
              <a:t>mit</a:t>
            </a:r>
            <a:r>
              <a:rPr lang="en-IE" sz="1100" dirty="0"/>
              <a:t> der Aufgabe, EDI in </a:t>
            </a:r>
            <a:r>
              <a:rPr lang="en-IE" sz="1100" dirty="0" err="1"/>
              <a:t>allen</a:t>
            </a:r>
            <a:r>
              <a:rPr lang="en-IE" sz="1100" dirty="0"/>
              <a:t> </a:t>
            </a:r>
            <a:r>
              <a:rPr lang="en-IE" sz="1100" dirty="0" err="1"/>
              <a:t>Bereichen</a:t>
            </a:r>
            <a:r>
              <a:rPr lang="en-IE" sz="1100" dirty="0"/>
              <a:t> der Organisation </a:t>
            </a:r>
            <a:r>
              <a:rPr lang="en-IE" sz="1100" dirty="0" err="1"/>
              <a:t>sicherzustellen</a:t>
            </a:r>
            <a:r>
              <a:rPr lang="en-IE" sz="1100" dirty="0"/>
              <a:t>. </a:t>
            </a:r>
            <a:r>
              <a:rPr lang="en-IE" sz="1100" dirty="0" err="1"/>
              <a:t>Dabei</a:t>
            </a:r>
            <a:r>
              <a:rPr lang="en-IE" sz="1100" dirty="0"/>
              <a:t> </a:t>
            </a:r>
            <a:r>
              <a:rPr lang="en-IE" sz="1100" dirty="0" err="1"/>
              <a:t>wurde</a:t>
            </a:r>
            <a:r>
              <a:rPr lang="en-IE" sz="1100" dirty="0"/>
              <a:t> </a:t>
            </a:r>
            <a:r>
              <a:rPr lang="en-IE" sz="1100" dirty="0" err="1"/>
              <a:t>darauf</a:t>
            </a:r>
            <a:r>
              <a:rPr lang="en-IE" sz="1100" dirty="0"/>
              <a:t> </a:t>
            </a:r>
            <a:r>
              <a:rPr lang="en-IE" sz="1100" dirty="0" err="1"/>
              <a:t>geachtet</a:t>
            </a:r>
            <a:r>
              <a:rPr lang="en-IE" sz="1100" dirty="0"/>
              <a:t>, </a:t>
            </a:r>
            <a:r>
              <a:rPr lang="en-IE" sz="1100" dirty="0" err="1"/>
              <a:t>dass</a:t>
            </a:r>
            <a:r>
              <a:rPr lang="en-IE" sz="1100" dirty="0"/>
              <a:t> </a:t>
            </a:r>
            <a:r>
              <a:rPr lang="en-IE" sz="1100" dirty="0" err="1"/>
              <a:t>dieser</a:t>
            </a:r>
            <a:r>
              <a:rPr lang="en-IE" sz="1100" dirty="0"/>
              <a:t> Sitz auf der </a:t>
            </a:r>
            <a:r>
              <a:rPr lang="en-IE" sz="1100" dirty="0" err="1"/>
              <a:t>höchstmöglichen</a:t>
            </a:r>
            <a:r>
              <a:rPr lang="en-IE" sz="1100" dirty="0"/>
              <a:t> Ebene </a:t>
            </a:r>
            <a:r>
              <a:rPr lang="en-IE" sz="1100" dirty="0" err="1"/>
              <a:t>angesiedelt</a:t>
            </a:r>
            <a:r>
              <a:rPr lang="en-IE" sz="1100" dirty="0"/>
              <a:t> </a:t>
            </a:r>
            <a:r>
              <a:rPr lang="en-IE" sz="1100" dirty="0" err="1"/>
              <a:t>ist</a:t>
            </a:r>
            <a:r>
              <a:rPr lang="en-IE" sz="1100" dirty="0"/>
              <a:t>."</a:t>
            </a:r>
          </a:p>
          <a:p>
            <a:pPr>
              <a:lnSpc>
                <a:spcPct val="100000"/>
              </a:lnSpc>
            </a:pPr>
            <a:endParaRPr lang="en-IE" sz="1100" dirty="0"/>
          </a:p>
          <a:p>
            <a:pPr>
              <a:lnSpc>
                <a:spcPct val="100000"/>
              </a:lnSpc>
            </a:pPr>
            <a:r>
              <a:rPr lang="en-IE" sz="1100" dirty="0"/>
              <a:t>"</a:t>
            </a:r>
            <a:r>
              <a:rPr lang="en-IE" sz="1100" dirty="0" err="1"/>
              <a:t>Innerhalb</a:t>
            </a:r>
            <a:r>
              <a:rPr lang="en-IE" sz="1100" dirty="0"/>
              <a:t> von </a:t>
            </a:r>
            <a:r>
              <a:rPr lang="en-IE" sz="1100" dirty="0" err="1"/>
              <a:t>drei</a:t>
            </a:r>
            <a:r>
              <a:rPr lang="en-IE" sz="1100" dirty="0"/>
              <a:t> </a:t>
            </a:r>
            <a:r>
              <a:rPr lang="en-IE" sz="1100" dirty="0" err="1"/>
              <a:t>Monaten</a:t>
            </a:r>
            <a:r>
              <a:rPr lang="en-IE" sz="1100" dirty="0"/>
              <a:t> </a:t>
            </a:r>
            <a:r>
              <a:rPr lang="en-IE" sz="1100" dirty="0" err="1"/>
              <a:t>nach</a:t>
            </a:r>
            <a:r>
              <a:rPr lang="en-IE" sz="1100" dirty="0"/>
              <a:t> </a:t>
            </a:r>
            <a:r>
              <a:rPr lang="en-IE" sz="1100" dirty="0" err="1"/>
              <a:t>dem</a:t>
            </a:r>
            <a:r>
              <a:rPr lang="en-IE" sz="1100" dirty="0"/>
              <a:t> </a:t>
            </a:r>
            <a:r>
              <a:rPr lang="en-IE" sz="1100" dirty="0" err="1"/>
              <a:t>Aufruf</a:t>
            </a:r>
            <a:r>
              <a:rPr lang="en-IE" sz="1100" dirty="0"/>
              <a:t> an die </a:t>
            </a:r>
            <a:r>
              <a:rPr lang="en-IE" sz="1100" dirty="0" err="1"/>
              <a:t>Mitglieder</a:t>
            </a:r>
            <a:r>
              <a:rPr lang="en-IE" sz="1100" dirty="0"/>
              <a:t> </a:t>
            </a:r>
            <a:r>
              <a:rPr lang="en-IE" sz="1100" dirty="0" err="1"/>
              <a:t>haben</a:t>
            </a:r>
            <a:r>
              <a:rPr lang="en-IE" sz="1100" dirty="0"/>
              <a:t> </a:t>
            </a:r>
            <a:r>
              <a:rPr lang="en-IE" sz="1100" dirty="0" err="1"/>
              <a:t>sie</a:t>
            </a:r>
            <a:r>
              <a:rPr lang="en-IE" sz="1100" dirty="0"/>
              <a:t> nun </a:t>
            </a:r>
            <a:r>
              <a:rPr lang="en-IE" sz="1100" dirty="0" err="1"/>
              <a:t>ein</a:t>
            </a:r>
            <a:r>
              <a:rPr lang="en-IE" sz="1100" dirty="0"/>
              <a:t> </a:t>
            </a:r>
            <a:r>
              <a:rPr lang="en-IE" sz="1100" dirty="0" err="1"/>
              <a:t>Vorstandsmitglied</a:t>
            </a:r>
            <a:r>
              <a:rPr lang="en-IE" sz="1100" dirty="0"/>
              <a:t> </a:t>
            </a:r>
            <a:r>
              <a:rPr lang="en-IE" sz="1100" dirty="0" err="1"/>
              <a:t>ernannt</a:t>
            </a:r>
            <a:r>
              <a:rPr lang="en-IE" sz="1100" dirty="0"/>
              <a:t>, das die Aufgabe hat, EDI </a:t>
            </a:r>
            <a:r>
              <a:rPr lang="en-IE" sz="1100" dirty="0" err="1"/>
              <a:t>bei</a:t>
            </a:r>
            <a:r>
              <a:rPr lang="en-IE" sz="1100" dirty="0"/>
              <a:t> </a:t>
            </a:r>
            <a:r>
              <a:rPr lang="en-IE" sz="1100" dirty="0" err="1"/>
              <a:t>allen</a:t>
            </a:r>
            <a:r>
              <a:rPr lang="en-IE" sz="1100" dirty="0"/>
              <a:t> </a:t>
            </a:r>
            <a:r>
              <a:rPr lang="en-IE" sz="1100" dirty="0" err="1"/>
              <a:t>Aktivitäten</a:t>
            </a:r>
            <a:r>
              <a:rPr lang="en-IE" sz="1100" dirty="0"/>
              <a:t> der Organisation </a:t>
            </a:r>
            <a:r>
              <a:rPr lang="en-IE" sz="1100" dirty="0" err="1"/>
              <a:t>sicherzustellen</a:t>
            </a:r>
            <a:r>
              <a:rPr lang="en-IE" sz="1100" dirty="0"/>
              <a:t>. Sie </a:t>
            </a:r>
            <a:r>
              <a:rPr lang="en-IE" sz="1100" dirty="0" err="1"/>
              <a:t>sagten</a:t>
            </a:r>
            <a:r>
              <a:rPr lang="en-IE" sz="1100" dirty="0"/>
              <a:t> </a:t>
            </a:r>
            <a:r>
              <a:rPr lang="en-IE" sz="1100" dirty="0" err="1"/>
              <a:t>nicht</a:t>
            </a:r>
            <a:r>
              <a:rPr lang="en-IE" sz="1100" dirty="0"/>
              <a:t>, </a:t>
            </a:r>
            <a:r>
              <a:rPr lang="en-IE" sz="1100" dirty="0" err="1"/>
              <a:t>dass</a:t>
            </a:r>
            <a:r>
              <a:rPr lang="en-IE" sz="1100" dirty="0"/>
              <a:t> es </a:t>
            </a:r>
            <a:r>
              <a:rPr lang="en-IE" sz="1100" dirty="0" err="1"/>
              <a:t>sich</a:t>
            </a:r>
            <a:r>
              <a:rPr lang="en-IE" sz="1100" dirty="0"/>
              <a:t> um </a:t>
            </a:r>
            <a:r>
              <a:rPr lang="en-IE" sz="1100" dirty="0" err="1"/>
              <a:t>einen</a:t>
            </a:r>
            <a:r>
              <a:rPr lang="en-IE" sz="1100" dirty="0"/>
              <a:t> Mann </a:t>
            </a:r>
            <a:r>
              <a:rPr lang="en-IE" sz="1100" dirty="0" err="1"/>
              <a:t>oder</a:t>
            </a:r>
            <a:r>
              <a:rPr lang="en-IE" sz="1100" dirty="0"/>
              <a:t> </a:t>
            </a:r>
            <a:r>
              <a:rPr lang="en-IE" sz="1100" dirty="0" err="1"/>
              <a:t>eine</a:t>
            </a:r>
            <a:r>
              <a:rPr lang="en-IE" sz="1100" dirty="0"/>
              <a:t> Frau </a:t>
            </a:r>
            <a:r>
              <a:rPr lang="en-IE" sz="1100" dirty="0" err="1"/>
              <a:t>handeln</a:t>
            </a:r>
            <a:r>
              <a:rPr lang="en-IE" sz="1100" dirty="0"/>
              <a:t> </a:t>
            </a:r>
            <a:r>
              <a:rPr lang="en-IE" sz="1100" dirty="0" err="1"/>
              <a:t>müsse</a:t>
            </a:r>
            <a:r>
              <a:rPr lang="en-IE" sz="1100" dirty="0"/>
              <a:t> </a:t>
            </a:r>
            <a:r>
              <a:rPr lang="en-IE" sz="1100" dirty="0" err="1"/>
              <a:t>oder</a:t>
            </a:r>
            <a:r>
              <a:rPr lang="en-IE" sz="1100" dirty="0"/>
              <a:t> um </a:t>
            </a:r>
            <a:r>
              <a:rPr lang="en-IE" sz="1100" dirty="0" err="1"/>
              <a:t>jemanden</a:t>
            </a:r>
            <a:r>
              <a:rPr lang="en-IE" sz="1100" dirty="0"/>
              <a:t> </a:t>
            </a:r>
            <a:r>
              <a:rPr lang="en-IE" sz="1100" dirty="0" err="1"/>
              <a:t>bestimmten</a:t>
            </a:r>
            <a:r>
              <a:rPr lang="en-IE" sz="1100" dirty="0"/>
              <a:t> Alters </a:t>
            </a:r>
            <a:r>
              <a:rPr lang="en-IE" sz="1100" dirty="0" err="1"/>
              <a:t>oder</a:t>
            </a:r>
            <a:r>
              <a:rPr lang="en-IE" sz="1100" dirty="0"/>
              <a:t> </a:t>
            </a:r>
            <a:r>
              <a:rPr lang="en-IE" sz="1100" dirty="0" err="1"/>
              <a:t>bestimmter</a:t>
            </a:r>
            <a:r>
              <a:rPr lang="en-IE" sz="1100" dirty="0"/>
              <a:t> </a:t>
            </a:r>
            <a:r>
              <a:rPr lang="en-IE" sz="1100" dirty="0" err="1"/>
              <a:t>ethnischen</a:t>
            </a:r>
            <a:r>
              <a:rPr lang="en-IE" sz="1100" dirty="0"/>
              <a:t> </a:t>
            </a:r>
            <a:r>
              <a:rPr lang="en-IE" sz="1100" dirty="0" err="1"/>
              <a:t>Zugehörigkeit</a:t>
            </a:r>
            <a:r>
              <a:rPr lang="en-IE" sz="1100" dirty="0"/>
              <a:t>. Sie </a:t>
            </a:r>
            <a:r>
              <a:rPr lang="en-IE" sz="1100" dirty="0" err="1"/>
              <a:t>wollten</a:t>
            </a:r>
            <a:r>
              <a:rPr lang="en-IE" sz="1100" dirty="0"/>
              <a:t> </a:t>
            </a:r>
            <a:r>
              <a:rPr lang="en-IE" sz="1100" dirty="0" err="1"/>
              <a:t>einfach</a:t>
            </a:r>
            <a:r>
              <a:rPr lang="en-IE" sz="1100" dirty="0"/>
              <a:t> </a:t>
            </a:r>
            <a:r>
              <a:rPr lang="en-IE" sz="1100" dirty="0" err="1"/>
              <a:t>jemanden</a:t>
            </a:r>
            <a:r>
              <a:rPr lang="en-IE" sz="1100" dirty="0"/>
              <a:t>, der </a:t>
            </a:r>
            <a:r>
              <a:rPr lang="en-IE" sz="1100" dirty="0" err="1"/>
              <a:t>wirklich</a:t>
            </a:r>
            <a:r>
              <a:rPr lang="en-IE" sz="1100" dirty="0"/>
              <a:t> </a:t>
            </a:r>
            <a:r>
              <a:rPr lang="en-IE" sz="1100" dirty="0" err="1"/>
              <a:t>Erfahrung</a:t>
            </a:r>
            <a:r>
              <a:rPr lang="en-IE" sz="1100" dirty="0"/>
              <a:t> und </a:t>
            </a:r>
            <a:r>
              <a:rPr lang="en-IE" sz="1100" dirty="0" err="1"/>
              <a:t>eine</a:t>
            </a:r>
            <a:r>
              <a:rPr lang="en-IE" sz="1100" dirty="0"/>
              <a:t> </a:t>
            </a:r>
            <a:r>
              <a:rPr lang="en-IE" sz="1100" dirty="0" err="1"/>
              <a:t>Leidenschaft</a:t>
            </a:r>
            <a:r>
              <a:rPr lang="en-IE" sz="1100" dirty="0"/>
              <a:t> für </a:t>
            </a:r>
            <a:r>
              <a:rPr lang="en-IE" sz="1100" dirty="0" err="1"/>
              <a:t>diese</a:t>
            </a:r>
            <a:r>
              <a:rPr lang="en-IE" sz="1100" dirty="0"/>
              <a:t> Aufgabe hat. </a:t>
            </a:r>
            <a:r>
              <a:rPr lang="en-IE" sz="1100" dirty="0" err="1"/>
              <a:t>Jetzt</a:t>
            </a:r>
            <a:r>
              <a:rPr lang="en-IE" sz="1100" dirty="0"/>
              <a:t> </a:t>
            </a:r>
            <a:r>
              <a:rPr lang="en-IE" sz="1100" dirty="0" err="1"/>
              <a:t>ist</a:t>
            </a:r>
            <a:r>
              <a:rPr lang="en-IE" sz="1100" dirty="0"/>
              <a:t> also </a:t>
            </a:r>
            <a:r>
              <a:rPr lang="en-IE" sz="1100" dirty="0" err="1"/>
              <a:t>eine</a:t>
            </a:r>
            <a:r>
              <a:rPr lang="en-IE" sz="1100" dirty="0"/>
              <a:t> Frau in </a:t>
            </a:r>
            <a:r>
              <a:rPr lang="en-IE" sz="1100" dirty="0" err="1"/>
              <a:t>diesem</a:t>
            </a:r>
            <a:r>
              <a:rPr lang="en-IE" sz="1100" dirty="0"/>
              <a:t> </a:t>
            </a:r>
            <a:r>
              <a:rPr lang="en-IE" sz="1100" dirty="0" err="1"/>
              <a:t>Vorstand</a:t>
            </a:r>
            <a:r>
              <a:rPr lang="en-IE" sz="1100" dirty="0"/>
              <a:t> </a:t>
            </a:r>
            <a:r>
              <a:rPr lang="en-IE" sz="1100" dirty="0" err="1"/>
              <a:t>vertreten</a:t>
            </a:r>
            <a:r>
              <a:rPr lang="en-IE" sz="1100" dirty="0"/>
              <a:t>. Aber was </a:t>
            </a:r>
            <a:r>
              <a:rPr lang="en-IE" sz="1100" dirty="0" err="1"/>
              <a:t>mich</a:t>
            </a:r>
            <a:r>
              <a:rPr lang="en-IE" sz="1100" dirty="0"/>
              <a:t> </a:t>
            </a:r>
            <a:r>
              <a:rPr lang="en-IE" sz="1100" dirty="0" err="1"/>
              <a:t>wirklich</a:t>
            </a:r>
            <a:r>
              <a:rPr lang="en-IE" sz="1100" dirty="0"/>
              <a:t> </a:t>
            </a:r>
            <a:r>
              <a:rPr lang="en-IE" sz="1100" dirty="0" err="1"/>
              <a:t>ermutigt</a:t>
            </a:r>
            <a:r>
              <a:rPr lang="en-IE" sz="1100" dirty="0"/>
              <a:t> hat, war, </a:t>
            </a:r>
            <a:r>
              <a:rPr lang="en-IE" sz="1100" dirty="0" err="1"/>
              <a:t>dass</a:t>
            </a:r>
            <a:r>
              <a:rPr lang="en-IE" sz="1100" dirty="0"/>
              <a:t> man </a:t>
            </a:r>
            <a:r>
              <a:rPr lang="en-IE" sz="1100" dirty="0" err="1"/>
              <a:t>dem</a:t>
            </a:r>
            <a:r>
              <a:rPr lang="en-IE" sz="1100" dirty="0"/>
              <a:t> </a:t>
            </a:r>
            <a:r>
              <a:rPr lang="en-IE" sz="1100" dirty="0" err="1"/>
              <a:t>Vorstand</a:t>
            </a:r>
            <a:r>
              <a:rPr lang="en-IE" sz="1100" dirty="0"/>
              <a:t> </a:t>
            </a:r>
            <a:r>
              <a:rPr lang="en-IE" sz="1100" dirty="0" err="1"/>
              <a:t>nichts</a:t>
            </a:r>
            <a:r>
              <a:rPr lang="en-IE" sz="1100" dirty="0"/>
              <a:t> </a:t>
            </a:r>
            <a:r>
              <a:rPr lang="en-IE" sz="1100" dirty="0" err="1"/>
              <a:t>sagen</a:t>
            </a:r>
            <a:r>
              <a:rPr lang="en-IE" sz="1100" dirty="0"/>
              <a:t> </a:t>
            </a:r>
            <a:r>
              <a:rPr lang="en-IE" sz="1100" dirty="0" err="1"/>
              <a:t>musste</a:t>
            </a:r>
            <a:r>
              <a:rPr lang="en-IE" sz="1100" dirty="0"/>
              <a:t>. Sie </a:t>
            </a:r>
            <a:r>
              <a:rPr lang="en-IE" sz="1100" dirty="0" err="1"/>
              <a:t>haben</a:t>
            </a:r>
            <a:r>
              <a:rPr lang="en-IE" sz="1100" dirty="0"/>
              <a:t> </a:t>
            </a:r>
            <a:r>
              <a:rPr lang="en-IE" sz="1100" dirty="0" err="1"/>
              <a:t>sich</a:t>
            </a:r>
            <a:r>
              <a:rPr lang="en-IE" sz="1100" dirty="0"/>
              <a:t> </a:t>
            </a:r>
            <a:r>
              <a:rPr lang="en-IE" sz="1100" dirty="0" err="1"/>
              <a:t>hingesetzt</a:t>
            </a:r>
            <a:r>
              <a:rPr lang="en-IE" sz="1100" dirty="0"/>
              <a:t>. Sie </a:t>
            </a:r>
            <a:r>
              <a:rPr lang="en-IE" sz="1100" dirty="0" err="1"/>
              <a:t>sahen</a:t>
            </a:r>
            <a:r>
              <a:rPr lang="en-IE" sz="1100" dirty="0"/>
              <a:t> </a:t>
            </a:r>
            <a:r>
              <a:rPr lang="en-IE" sz="1100" dirty="0" err="1"/>
              <a:t>sich</a:t>
            </a:r>
            <a:r>
              <a:rPr lang="en-IE" sz="1100" dirty="0"/>
              <a:t> um und es war das </a:t>
            </a:r>
            <a:r>
              <a:rPr lang="en-IE" sz="1100" dirty="0" err="1"/>
              <a:t>erste</a:t>
            </a:r>
            <a:r>
              <a:rPr lang="en-IE" sz="1100" dirty="0"/>
              <a:t>, was </a:t>
            </a:r>
            <a:r>
              <a:rPr lang="en-IE" sz="1100" dirty="0" err="1"/>
              <a:t>ihnen</a:t>
            </a:r>
            <a:r>
              <a:rPr lang="en-IE" sz="1100" dirty="0"/>
              <a:t> </a:t>
            </a:r>
            <a:r>
              <a:rPr lang="en-IE" sz="1100" dirty="0" err="1"/>
              <a:t>auffiel</a:t>
            </a:r>
            <a:r>
              <a:rPr lang="en-IE" sz="1100" dirty="0"/>
              <a:t>. Und ich bin mir </a:t>
            </a:r>
            <a:r>
              <a:rPr lang="en-IE" sz="1100" dirty="0" err="1"/>
              <a:t>nicht</a:t>
            </a:r>
            <a:r>
              <a:rPr lang="en-IE" sz="1100" dirty="0"/>
              <a:t> </a:t>
            </a:r>
            <a:r>
              <a:rPr lang="en-IE" sz="1100" dirty="0" err="1"/>
              <a:t>sicher</a:t>
            </a:r>
            <a:r>
              <a:rPr lang="en-IE" sz="1100" dirty="0"/>
              <a:t>, </a:t>
            </a:r>
            <a:r>
              <a:rPr lang="en-IE" sz="1100" dirty="0" err="1"/>
              <a:t>ob</a:t>
            </a:r>
            <a:r>
              <a:rPr lang="en-IE" sz="1100" dirty="0"/>
              <a:t> </a:t>
            </a:r>
            <a:r>
              <a:rPr lang="en-IE" sz="1100" dirty="0" err="1"/>
              <a:t>sie</a:t>
            </a:r>
            <a:r>
              <a:rPr lang="en-IE" sz="1100" dirty="0"/>
              <a:t> das </a:t>
            </a:r>
            <a:r>
              <a:rPr lang="en-IE" sz="1100" dirty="0" err="1"/>
              <a:t>vor</a:t>
            </a:r>
            <a:r>
              <a:rPr lang="en-IE" sz="1100" dirty="0"/>
              <a:t> 10 Jahren </a:t>
            </a:r>
            <a:r>
              <a:rPr lang="en-IE" sz="1100" dirty="0" err="1"/>
              <a:t>bemerkt</a:t>
            </a:r>
            <a:r>
              <a:rPr lang="en-IE" sz="1100" dirty="0"/>
              <a:t> </a:t>
            </a:r>
            <a:r>
              <a:rPr lang="en-IE" sz="1100" dirty="0" err="1"/>
              <a:t>hätten</a:t>
            </a:r>
            <a:r>
              <a:rPr lang="en-IE" sz="1100" dirty="0"/>
              <a:t>, so </a:t>
            </a:r>
            <a:r>
              <a:rPr lang="en-IE" sz="1100" dirty="0" err="1"/>
              <a:t>dass</a:t>
            </a:r>
            <a:r>
              <a:rPr lang="en-IE" sz="1100" dirty="0"/>
              <a:t> es </a:t>
            </a:r>
            <a:r>
              <a:rPr lang="en-IE" sz="1100" dirty="0" err="1"/>
              <a:t>sich</a:t>
            </a:r>
            <a:r>
              <a:rPr lang="en-IE" sz="1100" dirty="0"/>
              <a:t> </a:t>
            </a:r>
            <a:r>
              <a:rPr lang="en-IE" sz="1100" dirty="0" err="1"/>
              <a:t>nicht</a:t>
            </a:r>
            <a:r>
              <a:rPr lang="en-IE" sz="1100" dirty="0"/>
              <a:t> </a:t>
            </a:r>
            <a:r>
              <a:rPr lang="en-IE" sz="1100" dirty="0" err="1"/>
              <a:t>wie</a:t>
            </a:r>
            <a:r>
              <a:rPr lang="en-IE" sz="1100" dirty="0"/>
              <a:t> </a:t>
            </a:r>
            <a:r>
              <a:rPr lang="en-IE" sz="1100" dirty="0" err="1"/>
              <a:t>ein</a:t>
            </a:r>
            <a:r>
              <a:rPr lang="en-IE" sz="1100" dirty="0"/>
              <a:t> </a:t>
            </a:r>
            <a:r>
              <a:rPr lang="en-IE" sz="1100" dirty="0" err="1"/>
              <a:t>großer</a:t>
            </a:r>
            <a:r>
              <a:rPr lang="en-IE" sz="1100" dirty="0"/>
              <a:t> </a:t>
            </a:r>
            <a:r>
              <a:rPr lang="en-IE" sz="1100" dirty="0" err="1"/>
              <a:t>Fortschritt</a:t>
            </a:r>
            <a:r>
              <a:rPr lang="en-IE" sz="1100" dirty="0"/>
              <a:t> </a:t>
            </a:r>
            <a:r>
              <a:rPr lang="en-IE" sz="1100" dirty="0" err="1"/>
              <a:t>anfühlt</a:t>
            </a:r>
            <a:r>
              <a:rPr lang="en-IE" sz="1100" dirty="0"/>
              <a:t>. Aber für </a:t>
            </a:r>
            <a:r>
              <a:rPr lang="en-IE" sz="1100" dirty="0" err="1"/>
              <a:t>mich</a:t>
            </a:r>
            <a:r>
              <a:rPr lang="en-IE" sz="1100" dirty="0"/>
              <a:t> </a:t>
            </a:r>
            <a:r>
              <a:rPr lang="en-IE" sz="1100" dirty="0" err="1"/>
              <a:t>ist</a:t>
            </a:r>
            <a:r>
              <a:rPr lang="en-IE" sz="1100" dirty="0"/>
              <a:t> es </a:t>
            </a:r>
            <a:r>
              <a:rPr lang="en-IE" sz="1100" dirty="0" err="1"/>
              <a:t>ein</a:t>
            </a:r>
            <a:r>
              <a:rPr lang="en-IE" sz="1100" dirty="0"/>
              <a:t> </a:t>
            </a:r>
            <a:r>
              <a:rPr lang="en-IE" sz="1100" dirty="0" err="1"/>
              <a:t>Fortschritt</a:t>
            </a:r>
            <a:r>
              <a:rPr lang="en-IE" sz="1100" dirty="0"/>
              <a:t>".</a:t>
            </a:r>
          </a:p>
          <a:p>
            <a:pPr>
              <a:lnSpc>
                <a:spcPct val="100000"/>
              </a:lnSpc>
            </a:pPr>
            <a:endParaRPr lang="en-IE" sz="1300" dirty="0"/>
          </a:p>
        </p:txBody>
      </p:sp>
      <p:sp>
        <p:nvSpPr>
          <p:cNvPr id="5" name="Text Placeholder 6">
            <a:extLst>
              <a:ext uri="{FF2B5EF4-FFF2-40B4-BE49-F238E27FC236}">
                <a16:creationId xmlns:a16="http://schemas.microsoft.com/office/drawing/2014/main" id="{6745D157-B199-8235-3803-87830DDE23C8}"/>
              </a:ext>
            </a:extLst>
          </p:cNvPr>
          <p:cNvSpPr txBox="1">
            <a:spLocks/>
          </p:cNvSpPr>
          <p:nvPr/>
        </p:nvSpPr>
        <p:spPr>
          <a:xfrm>
            <a:off x="705910" y="3297454"/>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dirty="0" err="1">
                <a:effectLst/>
                <a:latin typeface="Calibri" panose="020F0502020204030204" pitchFamily="34" charset="0"/>
                <a:ea typeface="Calibri" panose="020F0502020204030204" pitchFamily="34" charset="0"/>
                <a:cs typeface="Times New Roman" panose="02020603050405020304" pitchFamily="18" charset="0"/>
              </a:rPr>
              <a:t>Abbildung</a:t>
            </a:r>
            <a:r>
              <a:rPr lang="en-IE" sz="900" i="1" dirty="0">
                <a:effectLst/>
                <a:latin typeface="Calibri" panose="020F0502020204030204" pitchFamily="34" charset="0"/>
                <a:ea typeface="Calibri" panose="020F0502020204030204" pitchFamily="34" charset="0"/>
                <a:cs typeface="Times New Roman" panose="02020603050405020304" pitchFamily="18" charset="0"/>
              </a:rPr>
              <a:t> 4: Carol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Tallon</a:t>
            </a:r>
            <a:r>
              <a:rPr lang="en-IE" sz="900" i="1" dirty="0">
                <a:effectLst/>
                <a:latin typeface="Calibri" panose="020F0502020204030204" pitchFamily="34" charset="0"/>
                <a:ea typeface="Calibri" panose="020F0502020204030204" pitchFamily="34" charset="0"/>
                <a:cs typeface="Times New Roman" panose="02020603050405020304" pitchFamily="18" charset="0"/>
              </a:rPr>
              <a:t>, Property District,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Irland</a:t>
            </a:r>
            <a:endParaRPr lang="en-IE"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2B01216-8144-6473-B029-393C68FE1196}"/>
              </a:ext>
            </a:extLst>
          </p:cNvPr>
          <p:cNvPicPr>
            <a:picLocks noChangeAspect="1"/>
          </p:cNvPicPr>
          <p:nvPr/>
        </p:nvPicPr>
        <p:blipFill>
          <a:blip r:embed="rId2"/>
          <a:srcRect/>
          <a:stretch/>
        </p:blipFill>
        <p:spPr>
          <a:xfrm>
            <a:off x="1572008" y="1671755"/>
            <a:ext cx="1891065" cy="1917700"/>
          </a:xfrm>
          <a:prstGeom prst="rect">
            <a:avLst/>
          </a:prstGeom>
        </p:spPr>
      </p:pic>
    </p:spTree>
    <p:extLst>
      <p:ext uri="{BB962C8B-B14F-4D97-AF65-F5344CB8AC3E}">
        <p14:creationId xmlns:p14="http://schemas.microsoft.com/office/powerpoint/2010/main" val="115396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8BE59-5A46-59B0-FCF7-F48C805EAF1B}"/>
              </a:ext>
            </a:extLst>
          </p:cNvPr>
          <p:cNvSpPr/>
          <p:nvPr/>
        </p:nvSpPr>
        <p:spPr>
          <a:xfrm>
            <a:off x="7205790" y="5935010"/>
            <a:ext cx="353885" cy="41831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E97EB0C-6E88-32B9-5C7B-9D7C04EFE7D8}"/>
              </a:ext>
            </a:extLst>
          </p:cNvPr>
          <p:cNvSpPr/>
          <p:nvPr/>
        </p:nvSpPr>
        <p:spPr>
          <a:xfrm>
            <a:off x="0" y="983581"/>
            <a:ext cx="7559675" cy="1348802"/>
          </a:xfrm>
          <a:prstGeom prst="rect">
            <a:avLst/>
          </a:prstGeom>
          <a:solidFill>
            <a:srgbClr val="7B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CA38140-CDA0-DDF4-DE24-908781F5ABE0}"/>
              </a:ext>
            </a:extLst>
          </p:cNvPr>
          <p:cNvSpPr/>
          <p:nvPr/>
        </p:nvSpPr>
        <p:spPr>
          <a:xfrm>
            <a:off x="4077974" y="10142357"/>
            <a:ext cx="3402875" cy="54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a:p>
        </p:txBody>
      </p:sp>
      <p:sp>
        <p:nvSpPr>
          <p:cNvPr id="4" name="Text Placeholder 9">
            <a:extLst>
              <a:ext uri="{FF2B5EF4-FFF2-40B4-BE49-F238E27FC236}">
                <a16:creationId xmlns:a16="http://schemas.microsoft.com/office/drawing/2014/main" id="{65A21AFB-5888-6835-1676-C8982B4A9253}"/>
              </a:ext>
            </a:extLst>
          </p:cNvPr>
          <p:cNvSpPr>
            <a:spLocks noGrp="1"/>
          </p:cNvSpPr>
          <p:nvPr/>
        </p:nvSpPr>
        <p:spPr>
          <a:xfrm>
            <a:off x="865534" y="1391478"/>
            <a:ext cx="6364714" cy="781880"/>
          </a:xfrm>
          <a:prstGeom prst="rect">
            <a:avLst/>
          </a:prstGeom>
        </p:spPr>
        <p:txBody>
          <a:bodyPr vert="horz" lIns="89533" tIns="44767" rIns="89533" bIns="44767"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282828"/>
                </a:solidFill>
                <a:ea typeface="+mn-ea"/>
              </a:rPr>
              <a:t>Inklusion</a:t>
            </a:r>
            <a:r>
              <a:rPr lang="en-US" dirty="0">
                <a:solidFill>
                  <a:srgbClr val="282828"/>
                </a:solidFill>
                <a:ea typeface="+mn-ea"/>
              </a:rPr>
              <a:t> REACH &amp; TEACH </a:t>
            </a:r>
          </a:p>
          <a:p>
            <a:r>
              <a:rPr lang="en-US" dirty="0">
                <a:solidFill>
                  <a:srgbClr val="282828"/>
                </a:solidFill>
                <a:ea typeface="+mn-ea"/>
              </a:rPr>
              <a:t>Toolkit, Ihr Leitfaden zur Förderung von Frauen </a:t>
            </a:r>
            <a:r>
              <a:rPr lang="en-US" dirty="0" err="1">
                <a:solidFill>
                  <a:srgbClr val="282828"/>
                </a:solidFill>
                <a:ea typeface="+mn-ea"/>
              </a:rPr>
              <a:t>im</a:t>
            </a:r>
            <a:r>
              <a:rPr lang="en-US" dirty="0">
                <a:solidFill>
                  <a:srgbClr val="282828"/>
                </a:solidFill>
                <a:ea typeface="+mn-ea"/>
              </a:rPr>
              <a:t> </a:t>
            </a:r>
            <a:r>
              <a:rPr lang="en-US" dirty="0" err="1">
                <a:solidFill>
                  <a:srgbClr val="282828"/>
                </a:solidFill>
                <a:ea typeface="+mn-ea"/>
              </a:rPr>
              <a:t>Bau</a:t>
            </a:r>
            <a:endParaRPr lang="en-US" dirty="0">
              <a:solidFill>
                <a:srgbClr val="282828"/>
              </a:solidFill>
              <a:ea typeface="+mn-ea"/>
            </a:endParaRPr>
          </a:p>
          <a:p>
            <a:endParaRPr lang="en-US" dirty="0">
              <a:solidFill>
                <a:srgbClr val="282828"/>
              </a:solidFill>
              <a:ea typeface="+mn-ea"/>
            </a:endParaRPr>
          </a:p>
          <a:p>
            <a:r>
              <a:rPr lang="lv-LV" dirty="0">
                <a:solidFill>
                  <a:srgbClr val="282828"/>
                </a:solidFill>
              </a:rPr>
              <a:t> </a:t>
            </a:r>
            <a:endParaRPr lang="en-US" b="1" dirty="0">
              <a:solidFill>
                <a:srgbClr val="282828"/>
              </a:solidFill>
            </a:endParaRPr>
          </a:p>
        </p:txBody>
      </p:sp>
      <p:pic>
        <p:nvPicPr>
          <p:cNvPr id="10" name="Picture 9">
            <a:extLst>
              <a:ext uri="{FF2B5EF4-FFF2-40B4-BE49-F238E27FC236}">
                <a16:creationId xmlns:a16="http://schemas.microsoft.com/office/drawing/2014/main" id="{8516A510-9336-D763-E113-CF4876938E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5563478" y="10097137"/>
            <a:ext cx="1593607" cy="36594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CF34B64D-AE70-5920-34CF-78F1228EA02F}"/>
              </a:ext>
            </a:extLst>
          </p:cNvPr>
          <p:cNvSpPr txBox="1"/>
          <p:nvPr/>
        </p:nvSpPr>
        <p:spPr>
          <a:xfrm>
            <a:off x="597131" y="10060715"/>
            <a:ext cx="4730645" cy="461665"/>
          </a:xfrm>
          <a:prstGeom prst="rect">
            <a:avLst/>
          </a:prstGeom>
          <a:noFill/>
        </p:spPr>
        <p:txBody>
          <a:bodyPr wrap="square" rtlCol="0">
            <a:spAutoFit/>
          </a:bodyPr>
          <a:lstStyle/>
          <a:p>
            <a:r>
              <a:rPr lang="en-US" sz="800" b="0" i="0" kern="1200">
                <a:solidFill>
                  <a:schemeClr val="tx1">
                    <a:lumMod val="50000"/>
                    <a:lumOff val="50000"/>
                  </a:schemeClr>
                </a:solidFill>
                <a:effectLst/>
                <a:latin typeface="Calibri" panose="020F0502020204030204" pitchFamily="34" charset="0"/>
                <a:ea typeface="+mn-ea"/>
                <a:cs typeface="Calibri" panose="020F0502020204030204" pitchFamily="34" charset="0"/>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p:txBody>
      </p:sp>
      <p:sp>
        <p:nvSpPr>
          <p:cNvPr id="12" name="Text Placeholder 5">
            <a:extLst>
              <a:ext uri="{FF2B5EF4-FFF2-40B4-BE49-F238E27FC236}">
                <a16:creationId xmlns:a16="http://schemas.microsoft.com/office/drawing/2014/main" id="{A60BAAB6-D7CF-E005-2039-76F4B735BDFE}"/>
              </a:ext>
            </a:extLst>
          </p:cNvPr>
          <p:cNvSpPr>
            <a:spLocks noGrp="1"/>
          </p:cNvSpPr>
          <p:nvPr/>
        </p:nvSpPr>
        <p:spPr>
          <a:xfrm>
            <a:off x="525594" y="696363"/>
            <a:ext cx="1427783" cy="486000"/>
          </a:xfrm>
          <a:prstGeom prst="rect">
            <a:avLst/>
          </a:prstGeom>
          <a:solidFill>
            <a:srgbClr val="EF8D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PROJEKT</a:t>
            </a:r>
          </a:p>
        </p:txBody>
      </p:sp>
      <p:sp>
        <p:nvSpPr>
          <p:cNvPr id="15" name="Rectangle 14">
            <a:extLst>
              <a:ext uri="{FF2B5EF4-FFF2-40B4-BE49-F238E27FC236}">
                <a16:creationId xmlns:a16="http://schemas.microsoft.com/office/drawing/2014/main" id="{48A35A65-5521-FC97-D08C-411F6FD64CB5}"/>
              </a:ext>
            </a:extLst>
          </p:cNvPr>
          <p:cNvSpPr/>
          <p:nvPr/>
        </p:nvSpPr>
        <p:spPr>
          <a:xfrm>
            <a:off x="0" y="2905146"/>
            <a:ext cx="7559675" cy="977741"/>
          </a:xfrm>
          <a:prstGeom prst="rect">
            <a:avLst/>
          </a:prstGeom>
          <a:solidFill>
            <a:srgbClr val="7B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9">
            <a:extLst>
              <a:ext uri="{FF2B5EF4-FFF2-40B4-BE49-F238E27FC236}">
                <a16:creationId xmlns:a16="http://schemas.microsoft.com/office/drawing/2014/main" id="{DF9C7DAD-F038-DF46-D6FB-A54BA7EF0C52}"/>
              </a:ext>
            </a:extLst>
          </p:cNvPr>
          <p:cNvSpPr>
            <a:spLocks noGrp="1"/>
          </p:cNvSpPr>
          <p:nvPr/>
        </p:nvSpPr>
        <p:spPr>
          <a:xfrm>
            <a:off x="865534" y="3313043"/>
            <a:ext cx="6364714" cy="363648"/>
          </a:xfrm>
          <a:prstGeom prst="rect">
            <a:avLst/>
          </a:prstGeom>
        </p:spPr>
        <p:txBody>
          <a:bodyPr vert="horz" lIns="89533" tIns="44767" rIns="89533" bIns="44767"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282828"/>
                </a:solidFill>
                <a:ea typeface="+mn-ea"/>
              </a:rPr>
              <a:t>Juni 2023</a:t>
            </a:r>
          </a:p>
          <a:p>
            <a:endParaRPr lang="en-US" dirty="0">
              <a:solidFill>
                <a:srgbClr val="282828"/>
              </a:solidFill>
              <a:ea typeface="+mn-ea"/>
            </a:endParaRPr>
          </a:p>
          <a:p>
            <a:r>
              <a:rPr lang="lv-LV" dirty="0">
                <a:solidFill>
                  <a:srgbClr val="282828"/>
                </a:solidFill>
              </a:rPr>
              <a:t> </a:t>
            </a:r>
            <a:endParaRPr lang="en-US" b="1" dirty="0">
              <a:solidFill>
                <a:srgbClr val="282828"/>
              </a:solidFill>
            </a:endParaRPr>
          </a:p>
        </p:txBody>
      </p:sp>
      <p:sp>
        <p:nvSpPr>
          <p:cNvPr id="21" name="Text Placeholder 5">
            <a:extLst>
              <a:ext uri="{FF2B5EF4-FFF2-40B4-BE49-F238E27FC236}">
                <a16:creationId xmlns:a16="http://schemas.microsoft.com/office/drawing/2014/main" id="{3F64A3ED-50DF-E597-1F86-DD9787FFDC81}"/>
              </a:ext>
            </a:extLst>
          </p:cNvPr>
          <p:cNvSpPr>
            <a:spLocks noGrp="1"/>
          </p:cNvSpPr>
          <p:nvPr/>
        </p:nvSpPr>
        <p:spPr>
          <a:xfrm>
            <a:off x="525594" y="2617928"/>
            <a:ext cx="3254244" cy="486000"/>
          </a:xfrm>
          <a:prstGeom prst="rect">
            <a:avLst/>
          </a:prstGeom>
          <a:solidFill>
            <a:srgbClr val="EF8D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a:t>DOKUMENTVERSION</a:t>
            </a:r>
          </a:p>
        </p:txBody>
      </p:sp>
      <p:sp>
        <p:nvSpPr>
          <p:cNvPr id="22" name="Rectangle 21">
            <a:extLst>
              <a:ext uri="{FF2B5EF4-FFF2-40B4-BE49-F238E27FC236}">
                <a16:creationId xmlns:a16="http://schemas.microsoft.com/office/drawing/2014/main" id="{882A02C0-E2F9-028E-4733-E6862B21A58D}"/>
              </a:ext>
            </a:extLst>
          </p:cNvPr>
          <p:cNvSpPr/>
          <p:nvPr/>
        </p:nvSpPr>
        <p:spPr>
          <a:xfrm>
            <a:off x="0" y="4482155"/>
            <a:ext cx="7559675" cy="977741"/>
          </a:xfrm>
          <a:prstGeom prst="rect">
            <a:avLst/>
          </a:prstGeom>
          <a:solidFill>
            <a:srgbClr val="7B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9">
            <a:extLst>
              <a:ext uri="{FF2B5EF4-FFF2-40B4-BE49-F238E27FC236}">
                <a16:creationId xmlns:a16="http://schemas.microsoft.com/office/drawing/2014/main" id="{7A2DDCE7-92A1-3D37-759D-36588BA1DA90}"/>
              </a:ext>
            </a:extLst>
          </p:cNvPr>
          <p:cNvSpPr>
            <a:spLocks noGrp="1"/>
          </p:cNvSpPr>
          <p:nvPr/>
        </p:nvSpPr>
        <p:spPr>
          <a:xfrm>
            <a:off x="865534" y="4890052"/>
            <a:ext cx="6364714" cy="363648"/>
          </a:xfrm>
          <a:prstGeom prst="rect">
            <a:avLst/>
          </a:prstGeom>
        </p:spPr>
        <p:txBody>
          <a:bodyPr vert="horz" lIns="89533" tIns="44767" rIns="89533" bIns="44767"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0" i="0" kern="1200" dirty="0">
                <a:solidFill>
                  <a:schemeClr val="tx1"/>
                </a:solidFill>
                <a:effectLst/>
                <a:ea typeface="+mn-ea"/>
              </a:rPr>
              <a:t>KA220-VET-8BD6FFB9</a:t>
            </a:r>
            <a:endParaRPr lang="en-US" dirty="0">
              <a:solidFill>
                <a:srgbClr val="282828"/>
              </a:solidFill>
              <a:ea typeface="+mn-ea"/>
            </a:endParaRPr>
          </a:p>
          <a:p>
            <a:r>
              <a:rPr lang="lv-LV" dirty="0">
                <a:solidFill>
                  <a:srgbClr val="282828"/>
                </a:solidFill>
              </a:rPr>
              <a:t> </a:t>
            </a:r>
            <a:endParaRPr lang="en-US" b="1" dirty="0">
              <a:solidFill>
                <a:srgbClr val="282828"/>
              </a:solidFill>
            </a:endParaRPr>
          </a:p>
        </p:txBody>
      </p:sp>
      <p:sp>
        <p:nvSpPr>
          <p:cNvPr id="24" name="Text Placeholder 5">
            <a:extLst>
              <a:ext uri="{FF2B5EF4-FFF2-40B4-BE49-F238E27FC236}">
                <a16:creationId xmlns:a16="http://schemas.microsoft.com/office/drawing/2014/main" id="{914C7F5F-9EE4-10F0-9FC6-5DBEA27869D1}"/>
              </a:ext>
            </a:extLst>
          </p:cNvPr>
          <p:cNvSpPr>
            <a:spLocks noGrp="1"/>
          </p:cNvSpPr>
          <p:nvPr/>
        </p:nvSpPr>
        <p:spPr>
          <a:xfrm>
            <a:off x="525594" y="4194937"/>
            <a:ext cx="2787449" cy="486000"/>
          </a:xfrm>
          <a:prstGeom prst="rect">
            <a:avLst/>
          </a:prstGeom>
          <a:solidFill>
            <a:srgbClr val="EF8D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PROJEKTNUMMER</a:t>
            </a:r>
          </a:p>
        </p:txBody>
      </p:sp>
      <p:sp>
        <p:nvSpPr>
          <p:cNvPr id="25" name="Rectangle 24">
            <a:extLst>
              <a:ext uri="{FF2B5EF4-FFF2-40B4-BE49-F238E27FC236}">
                <a16:creationId xmlns:a16="http://schemas.microsoft.com/office/drawing/2014/main" id="{3F4FD5E0-1090-63DB-38A8-3E610B9BB92A}"/>
              </a:ext>
            </a:extLst>
          </p:cNvPr>
          <p:cNvSpPr/>
          <p:nvPr/>
        </p:nvSpPr>
        <p:spPr>
          <a:xfrm>
            <a:off x="0" y="6049067"/>
            <a:ext cx="7559675" cy="1348802"/>
          </a:xfrm>
          <a:prstGeom prst="rect">
            <a:avLst/>
          </a:prstGeom>
          <a:solidFill>
            <a:srgbClr val="7B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9">
            <a:extLst>
              <a:ext uri="{FF2B5EF4-FFF2-40B4-BE49-F238E27FC236}">
                <a16:creationId xmlns:a16="http://schemas.microsoft.com/office/drawing/2014/main" id="{F618842F-4C5D-CCAD-0E9C-D92820152C79}"/>
              </a:ext>
            </a:extLst>
          </p:cNvPr>
          <p:cNvSpPr>
            <a:spLocks noGrp="1"/>
          </p:cNvSpPr>
          <p:nvPr/>
        </p:nvSpPr>
        <p:spPr>
          <a:xfrm>
            <a:off x="865534" y="6456964"/>
            <a:ext cx="6364714" cy="781880"/>
          </a:xfrm>
          <a:prstGeom prst="rect">
            <a:avLst/>
          </a:prstGeom>
        </p:spPr>
        <p:txBody>
          <a:bodyPr vert="horz" lIns="89533" tIns="44767" rIns="89533" bIns="44767"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282828"/>
                </a:solidFill>
                <a:ea typeface="+mn-ea"/>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r>
              <a:rPr lang="lv-LV" dirty="0">
                <a:solidFill>
                  <a:srgbClr val="282828"/>
                </a:solidFill>
              </a:rPr>
              <a:t> </a:t>
            </a:r>
            <a:endParaRPr lang="en-US" b="1" dirty="0">
              <a:solidFill>
                <a:srgbClr val="282828"/>
              </a:solidFill>
            </a:endParaRPr>
          </a:p>
        </p:txBody>
      </p:sp>
      <p:sp>
        <p:nvSpPr>
          <p:cNvPr id="28" name="Text Placeholder 5">
            <a:extLst>
              <a:ext uri="{FF2B5EF4-FFF2-40B4-BE49-F238E27FC236}">
                <a16:creationId xmlns:a16="http://schemas.microsoft.com/office/drawing/2014/main" id="{A6DC3B7F-9BAF-86CE-36A0-96B90AA078A6}"/>
              </a:ext>
            </a:extLst>
          </p:cNvPr>
          <p:cNvSpPr>
            <a:spLocks noGrp="1"/>
          </p:cNvSpPr>
          <p:nvPr/>
        </p:nvSpPr>
        <p:spPr>
          <a:xfrm>
            <a:off x="525594" y="5761849"/>
            <a:ext cx="3640006" cy="486000"/>
          </a:xfrm>
          <a:prstGeom prst="rect">
            <a:avLst/>
          </a:prstGeom>
          <a:solidFill>
            <a:srgbClr val="EF8D5B"/>
          </a:solidFill>
        </p:spPr>
        <p:txBody>
          <a:bodyPr anchor="ctr">
            <a:noAutofit/>
          </a:bodyPr>
          <a:lstStyle>
            <a:lvl1pPr marL="15875" indent="0" algn="l" defTabSz="755934" rtl="0" eaLnBrk="1" latinLnBrk="0" hangingPunct="1">
              <a:lnSpc>
                <a:spcPts val="2620"/>
              </a:lnSpc>
              <a:spcBef>
                <a:spcPts val="0"/>
              </a:spcBef>
              <a:buFont typeface="Arial" panose="020B0604020202020204" pitchFamily="34" charset="0"/>
              <a:buNone/>
              <a:tabLst/>
              <a:defRPr sz="2600" b="1"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HAFTUNGSAUSSCHLUSS</a:t>
            </a:r>
          </a:p>
        </p:txBody>
      </p:sp>
      <p:pic>
        <p:nvPicPr>
          <p:cNvPr id="29" name="Picture 28">
            <a:extLst>
              <a:ext uri="{FF2B5EF4-FFF2-40B4-BE49-F238E27FC236}">
                <a16:creationId xmlns:a16="http://schemas.microsoft.com/office/drawing/2014/main" id="{88781F6D-4FD4-7C72-BB80-D435FDAFA3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18" y="7916546"/>
            <a:ext cx="3594196" cy="1735456"/>
          </a:xfrm>
          <a:prstGeom prst="rect">
            <a:avLst/>
          </a:prstGeom>
        </p:spPr>
      </p:pic>
    </p:spTree>
    <p:extLst>
      <p:ext uri="{BB962C8B-B14F-4D97-AF65-F5344CB8AC3E}">
        <p14:creationId xmlns:p14="http://schemas.microsoft.com/office/powerpoint/2010/main" val="95565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a:xfrm>
            <a:off x="662170" y="441382"/>
            <a:ext cx="6403112" cy="2314214"/>
          </a:xfrm>
        </p:spPr>
        <p:txBody>
          <a:bodyPr>
            <a:normAutofit/>
          </a:bodyPr>
          <a:lstStyle/>
          <a:p>
            <a:r>
              <a:rPr lang="en-GB" dirty="0">
                <a:effectLst/>
                <a:ea typeface="Calibri" panose="020F0502020204030204" pitchFamily="34" charset="0"/>
              </a:rPr>
              <a:t>"Die </a:t>
            </a:r>
            <a:r>
              <a:rPr lang="en-GB" dirty="0" err="1">
                <a:effectLst/>
                <a:ea typeface="Calibri" panose="020F0502020204030204" pitchFamily="34" charset="0"/>
              </a:rPr>
              <a:t>größte</a:t>
            </a:r>
            <a:r>
              <a:rPr lang="en-GB" dirty="0">
                <a:effectLst/>
                <a:ea typeface="Calibri" panose="020F0502020204030204" pitchFamily="34" charset="0"/>
              </a:rPr>
              <a:t> </a:t>
            </a:r>
            <a:r>
              <a:rPr lang="en-GB" dirty="0" err="1">
                <a:effectLst/>
                <a:ea typeface="Calibri" panose="020F0502020204030204" pitchFamily="34" charset="0"/>
              </a:rPr>
              <a:t>Herausforderung</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der </a:t>
            </a:r>
            <a:r>
              <a:rPr lang="en-GB" dirty="0" err="1">
                <a:effectLst/>
                <a:ea typeface="Calibri" panose="020F0502020204030204" pitchFamily="34" charset="0"/>
              </a:rPr>
              <a:t>Berufseinstieg</a:t>
            </a:r>
            <a:r>
              <a:rPr lang="en-GB" dirty="0">
                <a:effectLst/>
                <a:ea typeface="Calibri" panose="020F0502020204030204" pitchFamily="34" charset="0"/>
              </a:rPr>
              <a:t>, da es </a:t>
            </a:r>
            <a:r>
              <a:rPr lang="en-GB" dirty="0" err="1">
                <a:effectLst/>
                <a:ea typeface="Calibri" panose="020F0502020204030204" pitchFamily="34" charset="0"/>
              </a:rPr>
              <a:t>keinen</a:t>
            </a:r>
            <a:r>
              <a:rPr lang="en-GB" dirty="0">
                <a:effectLst/>
                <a:ea typeface="Calibri" panose="020F0502020204030204" pitchFamily="34" charset="0"/>
              </a:rPr>
              <a:t> </a:t>
            </a:r>
            <a:r>
              <a:rPr lang="en-GB" dirty="0" err="1">
                <a:effectLst/>
                <a:ea typeface="Calibri" panose="020F0502020204030204" pitchFamily="34" charset="0"/>
              </a:rPr>
              <a:t>offensichtlichen</a:t>
            </a:r>
            <a:r>
              <a:rPr lang="en-GB" dirty="0">
                <a:effectLst/>
                <a:ea typeface="Calibri" panose="020F0502020204030204" pitchFamily="34" charset="0"/>
              </a:rPr>
              <a:t> </a:t>
            </a:r>
            <a:r>
              <a:rPr lang="en-GB" dirty="0" err="1">
                <a:effectLst/>
                <a:ea typeface="Calibri" panose="020F0502020204030204" pitchFamily="34" charset="0"/>
              </a:rPr>
              <a:t>Karriereweg</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und es </a:t>
            </a:r>
            <a:r>
              <a:rPr lang="en-GB" dirty="0" err="1">
                <a:effectLst/>
                <a:ea typeface="Calibri" panose="020F0502020204030204" pitchFamily="34" charset="0"/>
              </a:rPr>
              <a:t>derzeit</a:t>
            </a:r>
            <a:r>
              <a:rPr lang="en-GB" dirty="0">
                <a:effectLst/>
                <a:ea typeface="Calibri" panose="020F0502020204030204" pitchFamily="34" charset="0"/>
              </a:rPr>
              <a:t> </a:t>
            </a:r>
            <a:r>
              <a:rPr lang="en-GB" dirty="0" err="1">
                <a:effectLst/>
                <a:ea typeface="Calibri" panose="020F0502020204030204" pitchFamily="34" charset="0"/>
              </a:rPr>
              <a:t>komplex</a:t>
            </a:r>
            <a:r>
              <a:rPr lang="en-GB" dirty="0">
                <a:effectLst/>
                <a:ea typeface="Calibri" panose="020F0502020204030204" pitchFamily="34" charset="0"/>
              </a:rPr>
              <a:t> und </a:t>
            </a:r>
            <a:r>
              <a:rPr lang="en-GB" dirty="0" err="1">
                <a:effectLst/>
                <a:ea typeface="Calibri" panose="020F0502020204030204" pitchFamily="34" charset="0"/>
              </a:rPr>
              <a:t>verwirrend</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Es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nicht</a:t>
            </a:r>
            <a:r>
              <a:rPr lang="en-GB" dirty="0">
                <a:effectLst/>
                <a:ea typeface="Calibri" panose="020F0502020204030204" pitchFamily="34" charset="0"/>
              </a:rPr>
              <a:t> </a:t>
            </a:r>
            <a:r>
              <a:rPr lang="en-GB" dirty="0" err="1">
                <a:effectLst/>
                <a:ea typeface="Calibri" panose="020F0502020204030204" pitchFamily="34" charset="0"/>
              </a:rPr>
              <a:t>ganz</a:t>
            </a:r>
            <a:r>
              <a:rPr lang="en-GB" dirty="0">
                <a:effectLst/>
                <a:ea typeface="Calibri" panose="020F0502020204030204" pitchFamily="34" charset="0"/>
              </a:rPr>
              <a:t> </a:t>
            </a:r>
            <a:r>
              <a:rPr lang="en-GB" dirty="0" err="1">
                <a:effectLst/>
                <a:ea typeface="Calibri" panose="020F0502020204030204" pitchFamily="34" charset="0"/>
              </a:rPr>
              <a:t>klar</a:t>
            </a:r>
            <a:r>
              <a:rPr lang="en-GB" dirty="0">
                <a:effectLst/>
                <a:ea typeface="Calibri" panose="020F0502020204030204" pitchFamily="34" charset="0"/>
              </a:rPr>
              <a:t>, was die </a:t>
            </a:r>
            <a:r>
              <a:rPr lang="en-GB" dirty="0" err="1">
                <a:effectLst/>
                <a:ea typeface="Calibri" panose="020F0502020204030204" pitchFamily="34" charset="0"/>
              </a:rPr>
              <a:t>richtigen</a:t>
            </a:r>
            <a:r>
              <a:rPr lang="en-GB" dirty="0">
                <a:effectLst/>
                <a:ea typeface="Calibri" panose="020F0502020204030204" pitchFamily="34" charset="0"/>
              </a:rPr>
              <a:t> </a:t>
            </a:r>
            <a:r>
              <a:rPr lang="en-GB" dirty="0" err="1">
                <a:effectLst/>
                <a:ea typeface="Calibri" panose="020F0502020204030204" pitchFamily="34" charset="0"/>
              </a:rPr>
              <a:t>Qualifikationen</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es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schwierig</a:t>
            </a:r>
            <a:r>
              <a:rPr lang="en-GB" dirty="0">
                <a:effectLst/>
                <a:ea typeface="Calibri" panose="020F0502020204030204" pitchFamily="34" charset="0"/>
              </a:rPr>
              <a:t> für </a:t>
            </a:r>
            <a:r>
              <a:rPr lang="en-GB" dirty="0" err="1">
                <a:effectLst/>
                <a:ea typeface="Calibri" panose="020F0502020204030204" pitchFamily="34" charset="0"/>
              </a:rPr>
              <a:t>junge</a:t>
            </a:r>
            <a:r>
              <a:rPr lang="en-GB" dirty="0">
                <a:effectLst/>
                <a:ea typeface="Calibri" panose="020F0502020204030204" pitchFamily="34" charset="0"/>
              </a:rPr>
              <a:t> Menschen und </a:t>
            </a:r>
            <a:r>
              <a:rPr lang="en-GB" dirty="0" err="1">
                <a:effectLst/>
                <a:ea typeface="Calibri" panose="020F0502020204030204" pitchFamily="34" charset="0"/>
              </a:rPr>
              <a:t>ihre</a:t>
            </a:r>
            <a:r>
              <a:rPr lang="en-GB" dirty="0">
                <a:effectLst/>
                <a:ea typeface="Calibri" panose="020F0502020204030204" pitchFamily="34" charset="0"/>
              </a:rPr>
              <a:t> </a:t>
            </a:r>
            <a:r>
              <a:rPr lang="en-GB" dirty="0" err="1">
                <a:effectLst/>
                <a:ea typeface="Calibri" panose="020F0502020204030204" pitchFamily="34" charset="0"/>
              </a:rPr>
              <a:t>Eltern</a:t>
            </a:r>
            <a:r>
              <a:rPr lang="en-GB" dirty="0">
                <a:effectLst/>
                <a:ea typeface="Calibri" panose="020F0502020204030204" pitchFamily="34" charset="0"/>
              </a:rPr>
              <a:t> und Lehrer, die </a:t>
            </a:r>
            <a:r>
              <a:rPr lang="en-GB" dirty="0" err="1">
                <a:effectLst/>
                <a:ea typeface="Calibri" panose="020F0502020204030204" pitchFamily="34" charset="0"/>
              </a:rPr>
              <a:t>richtigen</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finden</a:t>
            </a:r>
            <a:r>
              <a:rPr lang="en-GB" dirty="0">
                <a:effectLst/>
                <a:ea typeface="Calibri" panose="020F0502020204030204" pitchFamily="34" charset="0"/>
              </a:rPr>
              <a:t>, so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der </a:t>
            </a:r>
            <a:r>
              <a:rPr lang="en-GB" dirty="0" err="1">
                <a:effectLst/>
                <a:ea typeface="Calibri" panose="020F0502020204030204" pitchFamily="34" charset="0"/>
              </a:rPr>
              <a:t>Möglichkeiten</a:t>
            </a:r>
            <a:r>
              <a:rPr lang="en-GB" dirty="0">
                <a:effectLst/>
                <a:ea typeface="Calibri" panose="020F0502020204030204" pitchFamily="34" charset="0"/>
              </a:rPr>
              <a:t> oft </a:t>
            </a:r>
            <a:r>
              <a:rPr lang="en-GB" dirty="0" err="1">
                <a:effectLst/>
                <a:ea typeface="Calibri" panose="020F0502020204030204" pitchFamily="34" charset="0"/>
              </a:rPr>
              <a:t>nicht</a:t>
            </a:r>
            <a:r>
              <a:rPr lang="en-GB" dirty="0">
                <a:effectLst/>
                <a:ea typeface="Calibri" panose="020F0502020204030204" pitchFamily="34" charset="0"/>
              </a:rPr>
              <a:t> </a:t>
            </a:r>
            <a:r>
              <a:rPr lang="en-GB" dirty="0" err="1">
                <a:effectLst/>
                <a:ea typeface="Calibri" panose="020F0502020204030204" pitchFamily="34" charset="0"/>
              </a:rPr>
              <a:t>bewusst</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anderswo</a:t>
            </a:r>
            <a:r>
              <a:rPr lang="en-GB" dirty="0">
                <a:effectLst/>
                <a:ea typeface="Calibri" panose="020F0502020204030204" pitchFamily="34" charset="0"/>
              </a:rPr>
              <a:t> </a:t>
            </a:r>
            <a:r>
              <a:rPr lang="en-GB" dirty="0" err="1">
                <a:effectLst/>
                <a:ea typeface="Calibri" panose="020F0502020204030204" pitchFamily="34" charset="0"/>
              </a:rPr>
              <a:t>umsehen</a:t>
            </a:r>
            <a:r>
              <a:rPr lang="en-GB" dirty="0">
                <a:effectLst/>
                <a:ea typeface="Calibri" panose="020F0502020204030204" pitchFamily="34" charset="0"/>
              </a:rPr>
              <a:t>.“</a:t>
            </a:r>
            <a:endParaRPr lang="en-US" dirty="0"/>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30</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538294" y="4254500"/>
            <a:ext cx="6526988" cy="4990192"/>
          </a:xfrm>
          <a:prstGeom prst="rect">
            <a:avLst/>
          </a:prstGeom>
        </p:spPr>
        <p:txBody>
          <a:bodyPr/>
          <a:lstStyle/>
          <a:p>
            <a:pPr algn="just">
              <a:tabLst>
                <a:tab pos="450215" algn="l"/>
              </a:tabLst>
            </a:pPr>
            <a:r>
              <a:rPr lang="en-IE" dirty="0">
                <a:effectLst/>
                <a:ea typeface="Calibri" panose="020F0502020204030204" pitchFamily="34" charset="0"/>
              </a:rPr>
              <a:t>Die </a:t>
            </a:r>
            <a:r>
              <a:rPr lang="en-IE" dirty="0" err="1">
                <a:effectLst/>
                <a:ea typeface="Calibri" panose="020F0502020204030204" pitchFamily="34" charset="0"/>
              </a:rPr>
              <a:t>größte</a:t>
            </a:r>
            <a:r>
              <a:rPr lang="en-IE" dirty="0">
                <a:effectLst/>
                <a:ea typeface="Calibri" panose="020F0502020204030204" pitchFamily="34" charset="0"/>
              </a:rPr>
              <a:t> </a:t>
            </a:r>
            <a:r>
              <a:rPr lang="en-IE" dirty="0" err="1">
                <a:effectLst/>
                <a:ea typeface="Calibri" panose="020F0502020204030204" pitchFamily="34" charset="0"/>
              </a:rPr>
              <a:t>Herausforderung</a:t>
            </a:r>
            <a:r>
              <a:rPr lang="en-IE" dirty="0">
                <a:effectLst/>
                <a:ea typeface="Calibri" panose="020F0502020204030204" pitchFamily="34" charset="0"/>
              </a:rPr>
              <a:t> für den </a:t>
            </a:r>
            <a:r>
              <a:rPr lang="en-IE" dirty="0" err="1">
                <a:effectLst/>
                <a:ea typeface="Calibri" panose="020F0502020204030204" pitchFamily="34" charset="0"/>
              </a:rPr>
              <a:t>Bausektor</a:t>
            </a:r>
            <a:r>
              <a:rPr lang="en-IE" dirty="0">
                <a:effectLst/>
                <a:ea typeface="Calibri" panose="020F0502020204030204" pitchFamily="34" charset="0"/>
              </a:rPr>
              <a:t> </a:t>
            </a:r>
            <a:r>
              <a:rPr lang="en-IE" dirty="0" err="1">
                <a:effectLst/>
                <a:ea typeface="Calibri" panose="020F0502020204030204" pitchFamily="34" charset="0"/>
              </a:rPr>
              <a:t>besteht</a:t>
            </a:r>
            <a:r>
              <a:rPr lang="en-IE" dirty="0">
                <a:effectLst/>
                <a:ea typeface="Calibri" panose="020F0502020204030204" pitchFamily="34" charset="0"/>
              </a:rPr>
              <a:t> </a:t>
            </a:r>
            <a:r>
              <a:rPr lang="en-IE" dirty="0" err="1">
                <a:effectLst/>
                <a:ea typeface="Calibri" panose="020F0502020204030204" pitchFamily="34" charset="0"/>
              </a:rPr>
              <a:t>darin</a:t>
            </a:r>
            <a:r>
              <a:rPr lang="en-IE" dirty="0">
                <a:effectLst/>
                <a:ea typeface="Calibri" panose="020F0502020204030204" pitchFamily="34" charset="0"/>
              </a:rPr>
              <a:t>, </a:t>
            </a:r>
            <a:r>
              <a:rPr lang="en-IE" dirty="0" err="1">
                <a:effectLst/>
                <a:ea typeface="Calibri" panose="020F0502020204030204" pitchFamily="34" charset="0"/>
              </a:rPr>
              <a:t>sich</a:t>
            </a:r>
            <a:r>
              <a:rPr lang="en-IE" dirty="0">
                <a:effectLst/>
                <a:ea typeface="Calibri" panose="020F0502020204030204" pitchFamily="34" charset="0"/>
              </a:rPr>
              <a:t> </a:t>
            </a:r>
            <a:r>
              <a:rPr lang="en-IE" dirty="0" err="1">
                <a:effectLst/>
                <a:ea typeface="Calibri" panose="020F0502020204030204" pitchFamily="34" charset="0"/>
              </a:rPr>
              <a:t>selbst</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positionieren</a:t>
            </a:r>
            <a:r>
              <a:rPr lang="en-IE" dirty="0">
                <a:effectLst/>
                <a:ea typeface="Calibri" panose="020F0502020204030204" pitchFamily="34" charset="0"/>
              </a:rPr>
              <a:t>.  Er </a:t>
            </a:r>
            <a:r>
              <a:rPr lang="en-IE" dirty="0" err="1">
                <a:effectLst/>
                <a:ea typeface="Calibri" panose="020F0502020204030204" pitchFamily="34" charset="0"/>
              </a:rPr>
              <a:t>besteht</a:t>
            </a:r>
            <a:r>
              <a:rPr lang="en-IE" dirty="0">
                <a:effectLst/>
                <a:ea typeface="Calibri" panose="020F0502020204030204" pitchFamily="34" charset="0"/>
              </a:rPr>
              <a:t> </a:t>
            </a:r>
            <a:r>
              <a:rPr lang="en-IE" dirty="0" err="1">
                <a:effectLst/>
                <a:ea typeface="Calibri" panose="020F0502020204030204" pitchFamily="34" charset="0"/>
              </a:rPr>
              <a:t>aus</a:t>
            </a:r>
            <a:r>
              <a:rPr lang="en-IE" dirty="0">
                <a:effectLst/>
                <a:ea typeface="Calibri" panose="020F0502020204030204" pitchFamily="34" charset="0"/>
              </a:rPr>
              <a:t> </a:t>
            </a:r>
            <a:r>
              <a:rPr lang="en-IE" dirty="0" err="1">
                <a:effectLst/>
                <a:ea typeface="Calibri" panose="020F0502020204030204" pitchFamily="34" charset="0"/>
              </a:rPr>
              <a:t>einem</a:t>
            </a:r>
            <a:r>
              <a:rPr lang="en-IE" dirty="0">
                <a:effectLst/>
                <a:ea typeface="Calibri" panose="020F0502020204030204" pitchFamily="34" charset="0"/>
              </a:rPr>
              <a:t> </a:t>
            </a:r>
            <a:r>
              <a:rPr lang="en-IE" dirty="0" err="1">
                <a:effectLst/>
                <a:ea typeface="Calibri" panose="020F0502020204030204" pitchFamily="34" charset="0"/>
              </a:rPr>
              <a:t>breiten</a:t>
            </a:r>
            <a:r>
              <a:rPr lang="en-IE" dirty="0">
                <a:effectLst/>
                <a:ea typeface="Calibri" panose="020F0502020204030204" pitchFamily="34" charset="0"/>
              </a:rPr>
              <a:t> Spektrum von </a:t>
            </a:r>
            <a:r>
              <a:rPr lang="en-IE" dirty="0" err="1">
                <a:effectLst/>
                <a:ea typeface="Calibri" panose="020F0502020204030204" pitchFamily="34" charset="0"/>
              </a:rPr>
              <a:t>Aktivitäten</a:t>
            </a:r>
            <a:r>
              <a:rPr lang="en-IE" dirty="0">
                <a:effectLst/>
                <a:ea typeface="Calibri" panose="020F0502020204030204" pitchFamily="34" charset="0"/>
              </a:rPr>
              <a:t>, von </a:t>
            </a:r>
            <a:r>
              <a:rPr lang="en-IE" dirty="0" err="1">
                <a:effectLst/>
                <a:ea typeface="Calibri" panose="020F0502020204030204" pitchFamily="34" charset="0"/>
              </a:rPr>
              <a:t>denen</a:t>
            </a:r>
            <a:r>
              <a:rPr lang="en-IE" dirty="0">
                <a:effectLst/>
                <a:ea typeface="Calibri" panose="020F0502020204030204" pitchFamily="34" charset="0"/>
              </a:rPr>
              <a:t> </a:t>
            </a:r>
            <a:r>
              <a:rPr lang="en-IE" dirty="0" err="1">
                <a:effectLst/>
                <a:ea typeface="Calibri" panose="020F0502020204030204" pitchFamily="34" charset="0"/>
              </a:rPr>
              <a:t>einige</a:t>
            </a:r>
            <a:r>
              <a:rPr lang="en-IE" dirty="0">
                <a:effectLst/>
                <a:ea typeface="Calibri" panose="020F0502020204030204" pitchFamily="34" charset="0"/>
              </a:rPr>
              <a:t> </a:t>
            </a:r>
            <a:r>
              <a:rPr lang="en-IE" dirty="0" err="1">
                <a:effectLst/>
                <a:ea typeface="Calibri" panose="020F0502020204030204" pitchFamily="34" charset="0"/>
              </a:rPr>
              <a:t>fragmentiert</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was es </a:t>
            </a:r>
            <a:r>
              <a:rPr lang="en-IE" dirty="0" err="1">
                <a:effectLst/>
                <a:ea typeface="Calibri" panose="020F0502020204030204" pitchFamily="34" charset="0"/>
              </a:rPr>
              <a:t>schwierig</a:t>
            </a:r>
            <a:r>
              <a:rPr lang="en-IE" dirty="0">
                <a:effectLst/>
                <a:ea typeface="Calibri" panose="020F0502020204030204" pitchFamily="34" charset="0"/>
              </a:rPr>
              <a:t> </a:t>
            </a:r>
            <a:r>
              <a:rPr lang="en-IE" dirty="0" err="1">
                <a:effectLst/>
                <a:ea typeface="Calibri" panose="020F0502020204030204" pitchFamily="34" charset="0"/>
              </a:rPr>
              <a:t>macht</a:t>
            </a:r>
            <a:r>
              <a:rPr lang="en-IE" dirty="0">
                <a:effectLst/>
                <a:ea typeface="Calibri" panose="020F0502020204030204" pitchFamily="34" charset="0"/>
              </a:rPr>
              <a:t>, </a:t>
            </a:r>
            <a:r>
              <a:rPr lang="en-IE" dirty="0" err="1">
                <a:effectLst/>
                <a:ea typeface="Calibri" panose="020F0502020204030204" pitchFamily="34" charset="0"/>
              </a:rPr>
              <a:t>potenziellen</a:t>
            </a:r>
            <a:r>
              <a:rPr lang="en-IE" dirty="0">
                <a:effectLst/>
                <a:ea typeface="Calibri" panose="020F0502020204030204" pitchFamily="34" charset="0"/>
              </a:rPr>
              <a:t> </a:t>
            </a:r>
            <a:r>
              <a:rPr lang="en-IE" dirty="0" err="1">
                <a:effectLst/>
                <a:ea typeface="Calibri" panose="020F0502020204030204" pitchFamily="34" charset="0"/>
              </a:rPr>
              <a:t>neuen</a:t>
            </a:r>
            <a:r>
              <a:rPr lang="en-IE" dirty="0">
                <a:effectLst/>
                <a:ea typeface="Calibri" panose="020F0502020204030204" pitchFamily="34" charset="0"/>
              </a:rPr>
              <a:t> </a:t>
            </a:r>
            <a:r>
              <a:rPr lang="en-IE" dirty="0" err="1">
                <a:effectLst/>
                <a:ea typeface="Calibri" panose="020F0502020204030204" pitchFamily="34" charset="0"/>
              </a:rPr>
              <a:t>Marktteilnehmern</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kohärentes</a:t>
            </a:r>
            <a:r>
              <a:rPr lang="en-IE" dirty="0">
                <a:effectLst/>
                <a:ea typeface="Calibri" panose="020F0502020204030204" pitchFamily="34" charset="0"/>
              </a:rPr>
              <a:t> Bild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vermitteln</a:t>
            </a:r>
            <a:r>
              <a:rPr lang="en-IE" dirty="0">
                <a:effectLst/>
                <a:ea typeface="Calibri" panose="020F0502020204030204" pitchFamily="34" charset="0"/>
              </a:rPr>
              <a:t>.  Ein </a:t>
            </a:r>
            <a:r>
              <a:rPr lang="en-IE" dirty="0" err="1">
                <a:effectLst/>
                <a:ea typeface="Calibri" panose="020F0502020204030204" pitchFamily="34" charset="0"/>
              </a:rPr>
              <a:t>großer</a:t>
            </a:r>
            <a:r>
              <a:rPr lang="en-IE" dirty="0">
                <a:effectLst/>
                <a:ea typeface="Calibri" panose="020F0502020204030204" pitchFamily="34" charset="0"/>
              </a:rPr>
              <a:t> Teil der Branche </a:t>
            </a:r>
            <a:r>
              <a:rPr lang="en-IE" dirty="0" err="1">
                <a:effectLst/>
                <a:ea typeface="Calibri" panose="020F0502020204030204" pitchFamily="34" charset="0"/>
              </a:rPr>
              <a:t>besteht</a:t>
            </a:r>
            <a:r>
              <a:rPr lang="en-IE" dirty="0">
                <a:effectLst/>
                <a:ea typeface="Calibri" panose="020F0502020204030204" pitchFamily="34" charset="0"/>
              </a:rPr>
              <a:t> </a:t>
            </a:r>
            <a:r>
              <a:rPr lang="en-IE" dirty="0" err="1">
                <a:effectLst/>
                <a:ea typeface="Calibri" panose="020F0502020204030204" pitchFamily="34" charset="0"/>
              </a:rPr>
              <a:t>aus</a:t>
            </a:r>
            <a:r>
              <a:rPr lang="en-IE" dirty="0">
                <a:effectLst/>
                <a:ea typeface="Calibri" panose="020F0502020204030204" pitchFamily="34" charset="0"/>
              </a:rPr>
              <a:t> </a:t>
            </a:r>
            <a:r>
              <a:rPr lang="en-IE" dirty="0" err="1">
                <a:effectLst/>
                <a:ea typeface="Calibri" panose="020F0502020204030204" pitchFamily="34" charset="0"/>
              </a:rPr>
              <a:t>Kleinunternehmen</a:t>
            </a:r>
            <a:r>
              <a:rPr lang="en-IE" dirty="0">
                <a:effectLst/>
                <a:ea typeface="Calibri" panose="020F0502020204030204" pitchFamily="34" charset="0"/>
              </a:rPr>
              <a:t>, die 10 </a:t>
            </a:r>
            <a:r>
              <a:rPr lang="en-IE" dirty="0" err="1">
                <a:effectLst/>
                <a:ea typeface="Calibri" panose="020F0502020204030204" pitchFamily="34" charset="0"/>
              </a:rPr>
              <a:t>oder</a:t>
            </a:r>
            <a:r>
              <a:rPr lang="en-IE" dirty="0">
                <a:effectLst/>
                <a:ea typeface="Calibri" panose="020F0502020204030204" pitchFamily="34" charset="0"/>
              </a:rPr>
              <a:t> </a:t>
            </a:r>
            <a:r>
              <a:rPr lang="en-IE" dirty="0" err="1">
                <a:effectLst/>
                <a:ea typeface="Calibri" panose="020F0502020204030204" pitchFamily="34" charset="0"/>
              </a:rPr>
              <a:t>weniger</a:t>
            </a:r>
            <a:r>
              <a:rPr lang="en-IE" dirty="0">
                <a:effectLst/>
                <a:ea typeface="Calibri" panose="020F0502020204030204" pitchFamily="34" charset="0"/>
              </a:rPr>
              <a:t> Mitarbeiter </a:t>
            </a:r>
            <a:r>
              <a:rPr lang="en-IE" dirty="0" err="1">
                <a:effectLst/>
                <a:ea typeface="Calibri" panose="020F0502020204030204" pitchFamily="34" charset="0"/>
              </a:rPr>
              <a:t>beschäftigen</a:t>
            </a:r>
            <a:r>
              <a:rPr lang="en-IE" dirty="0">
                <a:effectLst/>
                <a:ea typeface="Calibri" panose="020F0502020204030204" pitchFamily="34" charset="0"/>
              </a:rPr>
              <a:t>, und </a:t>
            </a:r>
            <a:r>
              <a:rPr lang="en-IE" dirty="0" err="1">
                <a:effectLst/>
                <a:ea typeface="Calibri" panose="020F0502020204030204" pitchFamily="34" charset="0"/>
              </a:rPr>
              <a:t>etwa</a:t>
            </a:r>
            <a:r>
              <a:rPr lang="en-IE" dirty="0">
                <a:effectLst/>
                <a:ea typeface="Calibri" panose="020F0502020204030204" pitchFamily="34" charset="0"/>
              </a:rPr>
              <a:t> 27,7 % </a:t>
            </a:r>
            <a:r>
              <a:rPr lang="en-IE" dirty="0" err="1">
                <a:effectLst/>
                <a:ea typeface="Calibri" panose="020F0502020204030204" pitchFamily="34" charset="0"/>
              </a:rPr>
              <a:t>aller</a:t>
            </a:r>
            <a:r>
              <a:rPr lang="en-IE" dirty="0">
                <a:effectLst/>
                <a:ea typeface="Calibri" panose="020F0502020204030204" pitchFamily="34" charset="0"/>
              </a:rPr>
              <a:t> </a:t>
            </a:r>
            <a:r>
              <a:rPr lang="en-IE" dirty="0" err="1">
                <a:effectLst/>
                <a:ea typeface="Calibri" panose="020F0502020204030204" pitchFamily="34" charset="0"/>
              </a:rPr>
              <a:t>Arbeitnehmer</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Selbständige</a:t>
            </a:r>
            <a:r>
              <a:rPr lang="en-IE" dirty="0">
                <a:effectLst/>
                <a:ea typeface="Calibri" panose="020F0502020204030204" pitchFamily="34" charset="0"/>
              </a:rPr>
              <a:t>. </a:t>
            </a:r>
            <a:r>
              <a:rPr lang="en-IE" baseline="30000" dirty="0">
                <a:effectLst/>
                <a:ea typeface="Calibri" panose="020F0502020204030204" pitchFamily="34" charset="0"/>
              </a:rPr>
              <a:t>22</a:t>
            </a:r>
            <a:endParaRPr lang="en-LB" dirty="0">
              <a:effectLst/>
              <a:ea typeface="Calibri" panose="020F0502020204030204" pitchFamily="34" charset="0"/>
            </a:endParaRPr>
          </a:p>
          <a:p>
            <a:pPr algn="just">
              <a:tabLst>
                <a:tab pos="450215" algn="l"/>
              </a:tabLst>
            </a:pPr>
            <a:r>
              <a:rPr lang="en-IE" dirty="0">
                <a:effectLst/>
                <a:ea typeface="Calibri" panose="020F0502020204030204" pitchFamily="34" charset="0"/>
              </a:rPr>
              <a:t> </a:t>
            </a:r>
            <a:endParaRPr lang="en-LB" dirty="0">
              <a:effectLst/>
              <a:ea typeface="Calibri" panose="020F0502020204030204" pitchFamily="34" charset="0"/>
            </a:endParaRPr>
          </a:p>
          <a:p>
            <a:pPr algn="just">
              <a:tabLst>
                <a:tab pos="450215" algn="l"/>
              </a:tabLst>
            </a:pPr>
            <a:r>
              <a:rPr lang="en-IE" dirty="0">
                <a:effectLst/>
                <a:ea typeface="Calibri" panose="020F0502020204030204" pitchFamily="34" charset="0"/>
              </a:rPr>
              <a:t>Es </a:t>
            </a:r>
            <a:r>
              <a:rPr lang="en-IE" dirty="0" err="1">
                <a:effectLst/>
                <a:ea typeface="Calibri" panose="020F0502020204030204" pitchFamily="34" charset="0"/>
              </a:rPr>
              <a:t>gibt</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breites</a:t>
            </a:r>
            <a:r>
              <a:rPr lang="en-IE" dirty="0">
                <a:effectLst/>
                <a:ea typeface="Calibri" panose="020F0502020204030204" pitchFamily="34" charset="0"/>
              </a:rPr>
              <a:t> Spektrum an </a:t>
            </a:r>
            <a:r>
              <a:rPr lang="en-IE" dirty="0" err="1">
                <a:effectLst/>
                <a:ea typeface="Calibri" panose="020F0502020204030204" pitchFamily="34" charset="0"/>
              </a:rPr>
              <a:t>Aufgaben</a:t>
            </a:r>
            <a:r>
              <a:rPr lang="en-IE" dirty="0">
                <a:effectLst/>
                <a:ea typeface="Calibri" panose="020F0502020204030204" pitchFamily="34" charset="0"/>
              </a:rPr>
              <a:t> und </a:t>
            </a:r>
            <a:r>
              <a:rPr lang="en-IE" dirty="0" err="1">
                <a:effectLst/>
                <a:ea typeface="Calibri" panose="020F0502020204030204" pitchFamily="34" charset="0"/>
              </a:rPr>
              <a:t>Berufen</a:t>
            </a:r>
            <a:r>
              <a:rPr lang="en-IE" dirty="0">
                <a:effectLst/>
                <a:ea typeface="Calibri" panose="020F0502020204030204" pitchFamily="34" charset="0"/>
              </a:rPr>
              <a:t>, </a:t>
            </a:r>
            <a:r>
              <a:rPr lang="en-IE" dirty="0" err="1">
                <a:effectLst/>
                <a:ea typeface="Calibri" panose="020F0502020204030204" pitchFamily="34" charset="0"/>
              </a:rPr>
              <a:t>darunter</a:t>
            </a:r>
            <a:r>
              <a:rPr lang="en-IE" dirty="0">
                <a:effectLst/>
                <a:ea typeface="Calibri" panose="020F0502020204030204" pitchFamily="34" charset="0"/>
              </a:rPr>
              <a:t> </a:t>
            </a:r>
            <a:r>
              <a:rPr lang="en-IE" dirty="0" err="1">
                <a:effectLst/>
                <a:ea typeface="Calibri" panose="020F0502020204030204" pitchFamily="34" charset="0"/>
              </a:rPr>
              <a:t>Handwerker</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a:t>
            </a:r>
            <a:r>
              <a:rPr lang="en-IE" dirty="0" err="1">
                <a:effectLst/>
                <a:ea typeface="Calibri" panose="020F0502020204030204" pitchFamily="34" charset="0"/>
              </a:rPr>
              <a:t>Elektriker</a:t>
            </a:r>
            <a:r>
              <a:rPr lang="en-IE" dirty="0">
                <a:effectLst/>
                <a:ea typeface="Calibri" panose="020F0502020204030204" pitchFamily="34" charset="0"/>
              </a:rPr>
              <a:t> und </a:t>
            </a:r>
            <a:r>
              <a:rPr lang="en-IE" dirty="0" err="1">
                <a:effectLst/>
                <a:ea typeface="Calibri" panose="020F0502020204030204" pitchFamily="34" charset="0"/>
              </a:rPr>
              <a:t>Klempner</a:t>
            </a:r>
            <a:r>
              <a:rPr lang="en-IE" dirty="0">
                <a:effectLst/>
                <a:ea typeface="Calibri" panose="020F0502020204030204" pitchFamily="34" charset="0"/>
              </a:rPr>
              <a:t>, </a:t>
            </a:r>
            <a:r>
              <a:rPr lang="en-IE" dirty="0" err="1">
                <a:effectLst/>
                <a:ea typeface="Calibri" panose="020F0502020204030204" pitchFamily="34" charset="0"/>
              </a:rPr>
              <a:t>Fachleute</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a:t>
            </a:r>
            <a:r>
              <a:rPr lang="en-IE" dirty="0" err="1">
                <a:effectLst/>
                <a:ea typeface="Calibri" panose="020F0502020204030204" pitchFamily="34" charset="0"/>
              </a:rPr>
              <a:t>Ingenieure</a:t>
            </a:r>
            <a:r>
              <a:rPr lang="en-IE" dirty="0">
                <a:effectLst/>
                <a:ea typeface="Calibri" panose="020F0502020204030204" pitchFamily="34" charset="0"/>
              </a:rPr>
              <a:t> und </a:t>
            </a:r>
            <a:r>
              <a:rPr lang="en-IE" dirty="0" err="1">
                <a:effectLst/>
                <a:ea typeface="Calibri" panose="020F0502020204030204" pitchFamily="34" charset="0"/>
              </a:rPr>
              <a:t>Mengenprüfer</a:t>
            </a:r>
            <a:r>
              <a:rPr lang="en-IE" dirty="0">
                <a:effectLst/>
                <a:ea typeface="Calibri" panose="020F0502020204030204" pitchFamily="34" charset="0"/>
              </a:rPr>
              <a:t> </a:t>
            </a:r>
            <a:r>
              <a:rPr lang="en-IE" dirty="0" err="1">
                <a:effectLst/>
                <a:ea typeface="Calibri" panose="020F0502020204030204" pitchFamily="34" charset="0"/>
              </a:rPr>
              <a:t>sowie</a:t>
            </a:r>
            <a:r>
              <a:rPr lang="en-IE" dirty="0">
                <a:effectLst/>
                <a:ea typeface="Calibri" panose="020F0502020204030204" pitchFamily="34" charset="0"/>
              </a:rPr>
              <a:t> </a:t>
            </a:r>
            <a:r>
              <a:rPr lang="en-IE" dirty="0" err="1">
                <a:effectLst/>
                <a:ea typeface="Calibri" panose="020F0502020204030204" pitchFamily="34" charset="0"/>
              </a:rPr>
              <a:t>unterstützende</a:t>
            </a:r>
            <a:r>
              <a:rPr lang="en-IE" dirty="0">
                <a:effectLst/>
                <a:ea typeface="Calibri" panose="020F0502020204030204" pitchFamily="34" charset="0"/>
              </a:rPr>
              <a:t> </a:t>
            </a:r>
            <a:r>
              <a:rPr lang="en-IE" dirty="0" err="1">
                <a:effectLst/>
                <a:ea typeface="Calibri" panose="020F0502020204030204" pitchFamily="34" charset="0"/>
              </a:rPr>
              <a:t>Funktionen</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a:t>
            </a:r>
            <a:r>
              <a:rPr lang="en-IE" dirty="0" err="1">
                <a:effectLst/>
                <a:ea typeface="Calibri" panose="020F0502020204030204" pitchFamily="34" charset="0"/>
              </a:rPr>
              <a:t>Personalwesen</a:t>
            </a:r>
            <a:r>
              <a:rPr lang="en-IE" dirty="0">
                <a:effectLst/>
                <a:ea typeface="Calibri" panose="020F0502020204030204" pitchFamily="34" charset="0"/>
              </a:rPr>
              <a:t>, </a:t>
            </a:r>
            <a:r>
              <a:rPr lang="en-IE" dirty="0" err="1">
                <a:effectLst/>
                <a:ea typeface="Calibri" panose="020F0502020204030204" pitchFamily="34" charset="0"/>
              </a:rPr>
              <a:t>Finanzen</a:t>
            </a:r>
            <a:r>
              <a:rPr lang="en-IE" dirty="0">
                <a:effectLst/>
                <a:ea typeface="Calibri" panose="020F0502020204030204" pitchFamily="34" charset="0"/>
              </a:rPr>
              <a:t> und Marketing. </a:t>
            </a:r>
            <a:r>
              <a:rPr lang="en-IE" dirty="0" err="1">
                <a:effectLst/>
                <a:ea typeface="Calibri" panose="020F0502020204030204" pitchFamily="34" charset="0"/>
              </a:rPr>
              <a:t>Jeder</a:t>
            </a:r>
            <a:r>
              <a:rPr lang="en-IE" dirty="0">
                <a:effectLst/>
                <a:ea typeface="Calibri" panose="020F0502020204030204" pitchFamily="34" charset="0"/>
              </a:rPr>
              <a:t> hat </a:t>
            </a:r>
            <a:r>
              <a:rPr lang="en-IE" dirty="0" err="1">
                <a:effectLst/>
                <a:ea typeface="Calibri" panose="020F0502020204030204" pitchFamily="34" charset="0"/>
              </a:rPr>
              <a:t>seinen</a:t>
            </a:r>
            <a:r>
              <a:rPr lang="en-IE" dirty="0">
                <a:effectLst/>
                <a:ea typeface="Calibri" panose="020F0502020204030204" pitchFamily="34" charset="0"/>
              </a:rPr>
              <a:t> </a:t>
            </a:r>
            <a:r>
              <a:rPr lang="en-IE" dirty="0" err="1">
                <a:effectLst/>
                <a:ea typeface="Calibri" panose="020F0502020204030204" pitchFamily="34" charset="0"/>
              </a:rPr>
              <a:t>eigenen</a:t>
            </a:r>
            <a:r>
              <a:rPr lang="en-IE" dirty="0">
                <a:effectLst/>
                <a:ea typeface="Calibri" panose="020F0502020204030204" pitchFamily="34" charset="0"/>
              </a:rPr>
              <a:t> </a:t>
            </a:r>
            <a:r>
              <a:rPr lang="en-IE" dirty="0" err="1">
                <a:effectLst/>
                <a:ea typeface="Calibri" panose="020F0502020204030204" pitchFamily="34" charset="0"/>
              </a:rPr>
              <a:t>Einstiegsweg</a:t>
            </a:r>
            <a:r>
              <a:rPr lang="en-IE" dirty="0">
                <a:effectLst/>
                <a:ea typeface="Calibri" panose="020F0502020204030204" pitchFamily="34" charset="0"/>
              </a:rPr>
              <a:t>.</a:t>
            </a:r>
          </a:p>
          <a:p>
            <a:pPr algn="just">
              <a:tabLst>
                <a:tab pos="450215" algn="l"/>
              </a:tabLst>
            </a:pPr>
            <a:endParaRPr lang="en-IE" dirty="0">
              <a:effectLst/>
              <a:ea typeface="Calibri" panose="020F0502020204030204" pitchFamily="34" charset="0"/>
            </a:endParaRPr>
          </a:p>
          <a:p>
            <a:pPr algn="just">
              <a:tabLst>
                <a:tab pos="450215" algn="l"/>
              </a:tabLst>
            </a:pPr>
            <a:r>
              <a:rPr lang="en-US" dirty="0">
                <a:effectLst/>
                <a:ea typeface="Calibri" panose="020F0502020204030204" pitchFamily="34" charset="0"/>
              </a:rPr>
              <a:t>Ein </a:t>
            </a:r>
            <a:r>
              <a:rPr lang="en-US" dirty="0" err="1">
                <a:effectLst/>
                <a:ea typeface="Calibri" panose="020F0502020204030204" pitchFamily="34" charset="0"/>
              </a:rPr>
              <a:t>weiteres</a:t>
            </a:r>
            <a:r>
              <a:rPr lang="en-US" dirty="0">
                <a:effectLst/>
                <a:ea typeface="Calibri" panose="020F0502020204030204" pitchFamily="34" charset="0"/>
              </a:rPr>
              <a:t> </a:t>
            </a:r>
            <a:r>
              <a:rPr lang="en-US" dirty="0" err="1">
                <a:effectLst/>
                <a:ea typeface="Calibri" panose="020F0502020204030204" pitchFamily="34" charset="0"/>
              </a:rPr>
              <a:t>Hindernis</a:t>
            </a:r>
            <a:r>
              <a:rPr lang="en-US" dirty="0">
                <a:effectLst/>
                <a:ea typeface="Calibri" panose="020F0502020204030204" pitchFamily="34" charset="0"/>
              </a:rPr>
              <a:t> </a:t>
            </a:r>
            <a:r>
              <a:rPr lang="en-US" dirty="0" err="1">
                <a:effectLst/>
                <a:ea typeface="Calibri" panose="020F0502020204030204" pitchFamily="34" charset="0"/>
              </a:rPr>
              <a:t>sind</a:t>
            </a:r>
            <a:r>
              <a:rPr lang="en-US" dirty="0">
                <a:effectLst/>
                <a:ea typeface="Calibri" panose="020F0502020204030204" pitchFamily="34" charset="0"/>
              </a:rPr>
              <a:t> die </a:t>
            </a:r>
            <a:r>
              <a:rPr lang="en-US" dirty="0" err="1">
                <a:effectLst/>
                <a:ea typeface="Calibri" panose="020F0502020204030204" pitchFamily="34" charset="0"/>
              </a:rPr>
              <a:t>Schwierigkeiten</a:t>
            </a:r>
            <a:r>
              <a:rPr lang="en-US" dirty="0">
                <a:effectLst/>
                <a:ea typeface="Calibri" panose="020F0502020204030204" pitchFamily="34" charset="0"/>
              </a:rPr>
              <a:t> </a:t>
            </a:r>
            <a:r>
              <a:rPr lang="en-US" dirty="0" err="1">
                <a:effectLst/>
                <a:ea typeface="Calibri" panose="020F0502020204030204" pitchFamily="34" charset="0"/>
              </a:rPr>
              <a:t>junger</a:t>
            </a:r>
            <a:r>
              <a:rPr lang="en-US" dirty="0">
                <a:effectLst/>
                <a:ea typeface="Calibri" panose="020F0502020204030204" pitchFamily="34" charset="0"/>
              </a:rPr>
              <a:t> Menschen, </a:t>
            </a:r>
            <a:r>
              <a:rPr lang="en-US" dirty="0" err="1">
                <a:effectLst/>
                <a:ea typeface="Calibri" panose="020F0502020204030204" pitchFamily="34" charset="0"/>
              </a:rPr>
              <a:t>eine</a:t>
            </a:r>
            <a:r>
              <a:rPr lang="en-US" dirty="0">
                <a:effectLst/>
                <a:ea typeface="Calibri" panose="020F0502020204030204" pitchFamily="34" charset="0"/>
              </a:rPr>
              <a:t> </a:t>
            </a:r>
            <a:r>
              <a:rPr lang="en-US" dirty="0" err="1">
                <a:effectLst/>
                <a:ea typeface="Calibri" panose="020F0502020204030204" pitchFamily="34" charset="0"/>
              </a:rPr>
              <a:t>Teilzeitbeschäftigung</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finden</a:t>
            </a:r>
            <a:r>
              <a:rPr lang="en-US" dirty="0">
                <a:effectLst/>
                <a:ea typeface="Calibri" panose="020F0502020204030204" pitchFamily="34" charset="0"/>
              </a:rPr>
              <a:t>, die </a:t>
            </a:r>
            <a:r>
              <a:rPr lang="en-US" dirty="0" err="1">
                <a:effectLst/>
                <a:ea typeface="Calibri" panose="020F0502020204030204" pitchFamily="34" charset="0"/>
              </a:rPr>
              <a:t>ihnen</a:t>
            </a:r>
            <a:r>
              <a:rPr lang="en-US" dirty="0">
                <a:effectLst/>
                <a:ea typeface="Calibri" panose="020F0502020204030204" pitchFamily="34" charset="0"/>
              </a:rPr>
              <a:t> </a:t>
            </a:r>
            <a:r>
              <a:rPr lang="en-US" dirty="0" err="1">
                <a:effectLst/>
                <a:ea typeface="Calibri" panose="020F0502020204030204" pitchFamily="34" charset="0"/>
              </a:rPr>
              <a:t>helfen</a:t>
            </a:r>
            <a:r>
              <a:rPr lang="en-US" dirty="0">
                <a:effectLst/>
                <a:ea typeface="Calibri" panose="020F0502020204030204" pitchFamily="34" charset="0"/>
              </a:rPr>
              <a:t> </a:t>
            </a:r>
            <a:r>
              <a:rPr lang="en-US" dirty="0" err="1">
                <a:effectLst/>
                <a:ea typeface="Calibri" panose="020F0502020204030204" pitchFamily="34" charset="0"/>
              </a:rPr>
              <a:t>würde</a:t>
            </a:r>
            <a:r>
              <a:rPr lang="en-US" dirty="0">
                <a:effectLst/>
                <a:ea typeface="Calibri" panose="020F0502020204030204" pitchFamily="34" charset="0"/>
              </a:rPr>
              <a:t>, in den Sektor </a:t>
            </a:r>
            <a:r>
              <a:rPr lang="en-US" dirty="0" err="1">
                <a:effectLst/>
                <a:ea typeface="Calibri" panose="020F0502020204030204" pitchFamily="34" charset="0"/>
              </a:rPr>
              <a:t>hineinzuschnuppern</a:t>
            </a:r>
            <a:r>
              <a:rPr lang="en-US" dirty="0">
                <a:effectLst/>
                <a:ea typeface="Calibri" panose="020F0502020204030204" pitchFamily="34" charset="0"/>
              </a:rPr>
              <a:t>.  </a:t>
            </a:r>
            <a:r>
              <a:rPr lang="en-US" dirty="0" err="1">
                <a:effectLst/>
                <a:ea typeface="Calibri" panose="020F0502020204030204" pitchFamily="34" charset="0"/>
              </a:rPr>
              <a:t>Diese</a:t>
            </a:r>
            <a:r>
              <a:rPr lang="en-US" dirty="0">
                <a:effectLst/>
                <a:ea typeface="Calibri" panose="020F0502020204030204" pitchFamily="34" charset="0"/>
              </a:rPr>
              <a:t> Situation </a:t>
            </a:r>
            <a:r>
              <a:rPr lang="en-US" dirty="0" err="1">
                <a:effectLst/>
                <a:ea typeface="Calibri" panose="020F0502020204030204" pitchFamily="34" charset="0"/>
              </a:rPr>
              <a:t>wird</a:t>
            </a:r>
            <a:r>
              <a:rPr lang="en-US" dirty="0">
                <a:effectLst/>
                <a:ea typeface="Calibri" panose="020F0502020204030204" pitchFamily="34" charset="0"/>
              </a:rPr>
              <a:t> </a:t>
            </a:r>
            <a:r>
              <a:rPr lang="en-US" dirty="0" err="1">
                <a:effectLst/>
                <a:ea typeface="Calibri" panose="020F0502020204030204" pitchFamily="34" charset="0"/>
              </a:rPr>
              <a:t>durch</a:t>
            </a:r>
            <a:r>
              <a:rPr lang="en-US" dirty="0">
                <a:effectLst/>
                <a:ea typeface="Calibri" panose="020F0502020204030204" pitchFamily="34" charset="0"/>
              </a:rPr>
              <a:t> die </a:t>
            </a:r>
            <a:r>
              <a:rPr lang="en-US" dirty="0" err="1">
                <a:effectLst/>
                <a:ea typeface="Calibri" panose="020F0502020204030204" pitchFamily="34" charset="0"/>
              </a:rPr>
              <a:t>bei</a:t>
            </a:r>
            <a:r>
              <a:rPr lang="en-US" dirty="0">
                <a:effectLst/>
                <a:ea typeface="Calibri" panose="020F0502020204030204" pitchFamily="34" charset="0"/>
              </a:rPr>
              <a:t> </a:t>
            </a:r>
            <a:r>
              <a:rPr lang="en-US" dirty="0" err="1">
                <a:effectLst/>
                <a:ea typeface="Calibri" panose="020F0502020204030204" pitchFamily="34" charset="0"/>
              </a:rPr>
              <a:t>kleinen</a:t>
            </a:r>
            <a:r>
              <a:rPr lang="en-US" dirty="0">
                <a:effectLst/>
                <a:ea typeface="Calibri" panose="020F0502020204030204" pitchFamily="34" charset="0"/>
              </a:rPr>
              <a:t> </a:t>
            </a:r>
            <a:r>
              <a:rPr lang="en-US" dirty="0" err="1">
                <a:effectLst/>
                <a:ea typeface="Calibri" panose="020F0502020204030204" pitchFamily="34" charset="0"/>
              </a:rPr>
              <a:t>Arbeitgebern</a:t>
            </a:r>
            <a:r>
              <a:rPr lang="en-US" dirty="0">
                <a:effectLst/>
                <a:ea typeface="Calibri" panose="020F0502020204030204" pitchFamily="34" charset="0"/>
              </a:rPr>
              <a:t> </a:t>
            </a:r>
            <a:r>
              <a:rPr lang="en-US" dirty="0" err="1">
                <a:effectLst/>
                <a:ea typeface="Calibri" panose="020F0502020204030204" pitchFamily="34" charset="0"/>
              </a:rPr>
              <a:t>übliche</a:t>
            </a:r>
            <a:r>
              <a:rPr lang="en-US" dirty="0">
                <a:effectLst/>
                <a:ea typeface="Calibri" panose="020F0502020204030204" pitchFamily="34" charset="0"/>
              </a:rPr>
              <a:t> Praxis der </a:t>
            </a:r>
            <a:r>
              <a:rPr lang="en-US" dirty="0" err="1">
                <a:effectLst/>
                <a:ea typeface="Calibri" panose="020F0502020204030204" pitchFamily="34" charset="0"/>
              </a:rPr>
              <a:t>Rekrutierung</a:t>
            </a:r>
            <a:r>
              <a:rPr lang="en-US" dirty="0">
                <a:effectLst/>
                <a:ea typeface="Calibri" panose="020F0502020204030204" pitchFamily="34" charset="0"/>
              </a:rPr>
              <a:t> </a:t>
            </a:r>
            <a:r>
              <a:rPr lang="en-US" dirty="0" err="1">
                <a:effectLst/>
                <a:ea typeface="Calibri" panose="020F0502020204030204" pitchFamily="34" charset="0"/>
              </a:rPr>
              <a:t>über</a:t>
            </a:r>
            <a:r>
              <a:rPr lang="en-US" dirty="0">
                <a:effectLst/>
                <a:ea typeface="Calibri" panose="020F0502020204030204" pitchFamily="34" charset="0"/>
              </a:rPr>
              <a:t> </a:t>
            </a:r>
            <a:r>
              <a:rPr lang="en-US" dirty="0" err="1">
                <a:effectLst/>
                <a:ea typeface="Calibri" panose="020F0502020204030204" pitchFamily="34" charset="0"/>
              </a:rPr>
              <a:t>Mundpropaganda</a:t>
            </a:r>
            <a:r>
              <a:rPr lang="en-US" dirty="0">
                <a:effectLst/>
                <a:ea typeface="Calibri" panose="020F0502020204030204" pitchFamily="34" charset="0"/>
              </a:rPr>
              <a:t> </a:t>
            </a:r>
            <a:r>
              <a:rPr lang="en-US" dirty="0" err="1">
                <a:effectLst/>
                <a:ea typeface="Calibri" panose="020F0502020204030204" pitchFamily="34" charset="0"/>
              </a:rPr>
              <a:t>unter</a:t>
            </a:r>
            <a:r>
              <a:rPr lang="en-US" dirty="0">
                <a:effectLst/>
                <a:ea typeface="Calibri" panose="020F0502020204030204" pitchFamily="34" charset="0"/>
              </a:rPr>
              <a:t> </a:t>
            </a:r>
            <a:r>
              <a:rPr lang="en-US" dirty="0" err="1">
                <a:effectLst/>
                <a:ea typeface="Calibri" panose="020F0502020204030204" pitchFamily="34" charset="0"/>
              </a:rPr>
              <a:t>Nutzung</a:t>
            </a:r>
            <a:r>
              <a:rPr lang="en-US" dirty="0">
                <a:effectLst/>
                <a:ea typeface="Calibri" panose="020F0502020204030204" pitchFamily="34" charset="0"/>
              </a:rPr>
              <a:t> </a:t>
            </a:r>
            <a:r>
              <a:rPr lang="en-US" dirty="0" err="1">
                <a:effectLst/>
                <a:ea typeface="Calibri" panose="020F0502020204030204" pitchFamily="34" charset="0"/>
              </a:rPr>
              <a:t>ihrer</a:t>
            </a:r>
            <a:r>
              <a:rPr lang="en-US" dirty="0">
                <a:effectLst/>
                <a:ea typeface="Calibri" panose="020F0502020204030204" pitchFamily="34" charset="0"/>
              </a:rPr>
              <a:t> </a:t>
            </a:r>
            <a:r>
              <a:rPr lang="en-US" dirty="0" err="1">
                <a:effectLst/>
                <a:ea typeface="Calibri" panose="020F0502020204030204" pitchFamily="34" charset="0"/>
              </a:rPr>
              <a:t>eigenen</a:t>
            </a:r>
            <a:r>
              <a:rPr lang="en-US" dirty="0">
                <a:effectLst/>
                <a:ea typeface="Calibri" panose="020F0502020204030204" pitchFamily="34" charset="0"/>
              </a:rPr>
              <a:t> </a:t>
            </a:r>
            <a:r>
              <a:rPr lang="en-US" dirty="0" err="1">
                <a:effectLst/>
                <a:ea typeface="Calibri" panose="020F0502020204030204" pitchFamily="34" charset="0"/>
              </a:rPr>
              <a:t>Familien</a:t>
            </a:r>
            <a:r>
              <a:rPr lang="en-US" dirty="0">
                <a:effectLst/>
                <a:ea typeface="Calibri" panose="020F0502020204030204" pitchFamily="34" charset="0"/>
              </a:rPr>
              <a:t>- und </a:t>
            </a:r>
            <a:r>
              <a:rPr lang="en-US" dirty="0" err="1">
                <a:effectLst/>
                <a:ea typeface="Calibri" panose="020F0502020204030204" pitchFamily="34" charset="0"/>
              </a:rPr>
              <a:t>Freundesnetzwerke</a:t>
            </a:r>
            <a:r>
              <a:rPr lang="en-US" dirty="0">
                <a:effectLst/>
                <a:ea typeface="Calibri" panose="020F0502020204030204" pitchFamily="34" charset="0"/>
              </a:rPr>
              <a:t> </a:t>
            </a:r>
            <a:r>
              <a:rPr lang="en-US" dirty="0" err="1">
                <a:effectLst/>
                <a:ea typeface="Calibri" panose="020F0502020204030204" pitchFamily="34" charset="0"/>
              </a:rPr>
              <a:t>nicht</a:t>
            </a:r>
            <a:r>
              <a:rPr lang="en-US" dirty="0">
                <a:effectLst/>
                <a:ea typeface="Calibri" panose="020F0502020204030204" pitchFamily="34" charset="0"/>
              </a:rPr>
              <a:t> </a:t>
            </a:r>
            <a:r>
              <a:rPr lang="en-US" dirty="0" err="1">
                <a:effectLst/>
                <a:ea typeface="Calibri" panose="020F0502020204030204" pitchFamily="34" charset="0"/>
              </a:rPr>
              <a:t>verbessert</a:t>
            </a:r>
            <a:r>
              <a:rPr lang="en-US" dirty="0">
                <a:effectLst/>
                <a:ea typeface="Calibri" panose="020F0502020204030204" pitchFamily="34" charset="0"/>
              </a:rPr>
              <a:t>, </a:t>
            </a:r>
            <a:r>
              <a:rPr lang="en-US" dirty="0" err="1">
                <a:effectLst/>
                <a:ea typeface="Calibri" panose="020F0502020204030204" pitchFamily="34" charset="0"/>
              </a:rPr>
              <a:t>wodurch</a:t>
            </a:r>
            <a:r>
              <a:rPr lang="en-US" dirty="0">
                <a:effectLst/>
                <a:ea typeface="Calibri" panose="020F0502020204030204" pitchFamily="34" charset="0"/>
              </a:rPr>
              <a:t> der </a:t>
            </a:r>
            <a:r>
              <a:rPr lang="en-US" dirty="0" err="1">
                <a:effectLst/>
                <a:ea typeface="Calibri" panose="020F0502020204030204" pitchFamily="34" charset="0"/>
              </a:rPr>
              <a:t>potenzielle</a:t>
            </a:r>
            <a:r>
              <a:rPr lang="en-US" dirty="0">
                <a:effectLst/>
                <a:ea typeface="Calibri" panose="020F0502020204030204" pitchFamily="34" charset="0"/>
              </a:rPr>
              <a:t> </a:t>
            </a:r>
            <a:r>
              <a:rPr lang="en-US" dirty="0" err="1">
                <a:effectLst/>
                <a:ea typeface="Calibri" panose="020F0502020204030204" pitchFamily="34" charset="0"/>
              </a:rPr>
              <a:t>Talentpool</a:t>
            </a:r>
            <a:r>
              <a:rPr lang="en-US" dirty="0">
                <a:effectLst/>
                <a:ea typeface="Calibri" panose="020F0502020204030204" pitchFamily="34" charset="0"/>
              </a:rPr>
              <a:t> </a:t>
            </a:r>
            <a:r>
              <a:rPr lang="en-US" dirty="0" err="1">
                <a:effectLst/>
                <a:ea typeface="Calibri" panose="020F0502020204030204" pitchFamily="34" charset="0"/>
              </a:rPr>
              <a:t>eingeengt</a:t>
            </a:r>
            <a:r>
              <a:rPr lang="en-US" dirty="0">
                <a:effectLst/>
                <a:ea typeface="Calibri" panose="020F0502020204030204" pitchFamily="34" charset="0"/>
              </a:rPr>
              <a:t> </a:t>
            </a:r>
            <a:r>
              <a:rPr lang="en-US" dirty="0" err="1">
                <a:effectLst/>
                <a:ea typeface="Calibri" panose="020F0502020204030204" pitchFamily="34" charset="0"/>
              </a:rPr>
              <a:t>wird</a:t>
            </a:r>
            <a:r>
              <a:rPr lang="en-US" dirty="0">
                <a:effectLst/>
                <a:ea typeface="Calibri" panose="020F0502020204030204" pitchFamily="34" charset="0"/>
              </a:rPr>
              <a:t>.</a:t>
            </a:r>
          </a:p>
          <a:p>
            <a:pPr algn="just">
              <a:tabLst>
                <a:tab pos="450215" algn="l"/>
              </a:tabLst>
            </a:pPr>
            <a:endParaRPr lang="en-LB" dirty="0">
              <a:effectLst/>
              <a:ea typeface="Calibri" panose="020F0502020204030204" pitchFamily="34" charset="0"/>
            </a:endParaRPr>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2432006"/>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 Placeholder 7">
            <a:extLst>
              <a:ext uri="{FF2B5EF4-FFF2-40B4-BE49-F238E27FC236}">
                <a16:creationId xmlns:a16="http://schemas.microsoft.com/office/drawing/2014/main" id="{1CB93B43-FE4E-7A48-9B95-F14A5136BC41}"/>
              </a:ext>
            </a:extLst>
          </p:cNvPr>
          <p:cNvSpPr>
            <a:spLocks noGrp="1"/>
          </p:cNvSpPr>
          <p:nvPr/>
        </p:nvSpPr>
        <p:spPr>
          <a:xfrm>
            <a:off x="782170" y="3429504"/>
            <a:ext cx="3267316"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2.1.2 </a:t>
            </a:r>
            <a:r>
              <a:rPr lang="en-IE" dirty="0" err="1"/>
              <a:t>Öffentliche</a:t>
            </a:r>
            <a:r>
              <a:rPr lang="en-IE" dirty="0"/>
              <a:t> </a:t>
            </a:r>
            <a:r>
              <a:rPr lang="en-IE" dirty="0" err="1"/>
              <a:t>Wahrnehmung</a:t>
            </a:r>
            <a:endParaRPr lang="en-LB"/>
          </a:p>
        </p:txBody>
      </p:sp>
      <p:sp>
        <p:nvSpPr>
          <p:cNvPr id="8" name="Text Placeholder 5">
            <a:extLst>
              <a:ext uri="{FF2B5EF4-FFF2-40B4-BE49-F238E27FC236}">
                <a16:creationId xmlns:a16="http://schemas.microsoft.com/office/drawing/2014/main" id="{63CC2980-4E50-895D-90D3-31CDCE59B0C5}"/>
              </a:ext>
            </a:extLst>
          </p:cNvPr>
          <p:cNvSpPr txBox="1">
            <a:spLocks/>
          </p:cNvSpPr>
          <p:nvPr/>
        </p:nvSpPr>
        <p:spPr>
          <a:xfrm>
            <a:off x="539750" y="9876960"/>
            <a:ext cx="6590752" cy="81485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ea typeface="Calibri" panose="020F0502020204030204" pitchFamily="34" charset="0"/>
              </a:rPr>
              <a:t>22 </a:t>
            </a:r>
            <a:r>
              <a:rPr lang="en-IE" sz="900">
                <a:effectLst/>
                <a:latin typeface="Calibri" panose="020F0502020204030204" pitchFamily="34" charset="0"/>
                <a:ea typeface="Calibri" panose="020F0502020204030204" pitchFamily="34" charset="0"/>
                <a:cs typeface="Times New Roman" panose="02020603050405020304" pitchFamily="18" charset="0"/>
              </a:rPr>
              <a:t>Europäisches Zentrum für die Förderung der Berufsbildung, Eurostat (2020) </a:t>
            </a:r>
            <a:r>
              <a:rPr lang="en-IE" sz="900" b="1" u="sng">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https://www.cedefop.europa.eu/en/tools/skills-intelligence/self-employment?year=2020&amp;country=EU#6</a:t>
            </a:r>
            <a:endParaRPr lang="en-LB" sz="900" b="1">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LB" sz="900" b="1">
              <a:solidFill>
                <a:srgbClr val="7CD0E4"/>
              </a:solidFill>
              <a:effectLst/>
              <a:ea typeface="Calibri" panose="020F0502020204030204" pitchFamily="34" charset="0"/>
            </a:endParaRPr>
          </a:p>
        </p:txBody>
      </p:sp>
      <p:sp>
        <p:nvSpPr>
          <p:cNvPr id="9" name="Text Placeholder 6">
            <a:extLst>
              <a:ext uri="{FF2B5EF4-FFF2-40B4-BE49-F238E27FC236}">
                <a16:creationId xmlns:a16="http://schemas.microsoft.com/office/drawing/2014/main" id="{79B32A51-723A-7600-613F-BADFC12A4E63}"/>
              </a:ext>
            </a:extLst>
          </p:cNvPr>
          <p:cNvSpPr txBox="1">
            <a:spLocks/>
          </p:cNvSpPr>
          <p:nvPr/>
        </p:nvSpPr>
        <p:spPr>
          <a:xfrm>
            <a:off x="2148125" y="2623112"/>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Weiblicher</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CEO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Bau</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VK</a:t>
            </a:r>
            <a:endParaRPr lang="en-LB"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DF24D42B-60F1-C1CA-5065-32C3942836AD}"/>
              </a:ext>
            </a:extLst>
          </p:cNvPr>
          <p:cNvSpPr>
            <a:spLocks noGrp="1"/>
          </p:cNvSpPr>
          <p:nvPr/>
        </p:nvSpPr>
        <p:spPr>
          <a:xfrm>
            <a:off x="3799431" y="4158609"/>
            <a:ext cx="3431800" cy="157958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"Diese Barrieren führen dazu, </a:t>
            </a:r>
            <a:r>
              <a:rPr lang="en-US" dirty="0" err="1"/>
              <a:t>dass</a:t>
            </a:r>
            <a:r>
              <a:rPr lang="en-US" dirty="0"/>
              <a:t> der </a:t>
            </a:r>
            <a:r>
              <a:rPr lang="en-US" dirty="0" err="1"/>
              <a:t>Bau</a:t>
            </a:r>
            <a:r>
              <a:rPr lang="en-US" dirty="0"/>
              <a:t> in der öffentlichen Wahrnehmung nach wie vor "sehr weiß und männerorientiert" ist und "als altmodisch und nicht vielfältig angesehen wird."</a:t>
            </a:r>
          </a:p>
        </p:txBody>
      </p:sp>
      <p:sp>
        <p:nvSpPr>
          <p:cNvPr id="13" name="Text Placeholder 6">
            <a:extLst>
              <a:ext uri="{FF2B5EF4-FFF2-40B4-BE49-F238E27FC236}">
                <a16:creationId xmlns:a16="http://schemas.microsoft.com/office/drawing/2014/main" id="{300360E4-3962-470B-B178-3519584A54FC}"/>
              </a:ext>
            </a:extLst>
          </p:cNvPr>
          <p:cNvSpPr txBox="1">
            <a:spLocks/>
          </p:cNvSpPr>
          <p:nvPr/>
        </p:nvSpPr>
        <p:spPr>
          <a:xfrm>
            <a:off x="3835126" y="5889696"/>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Bauarbeiter</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London</a:t>
            </a:r>
          </a:p>
        </p:txBody>
      </p:sp>
      <p:sp>
        <p:nvSpPr>
          <p:cNvPr id="14" name="Text Placeholder 4">
            <a:extLst>
              <a:ext uri="{FF2B5EF4-FFF2-40B4-BE49-F238E27FC236}">
                <a16:creationId xmlns:a16="http://schemas.microsoft.com/office/drawing/2014/main" id="{7666EF60-3D3B-E263-FFD6-DDA46289DD57}"/>
              </a:ext>
            </a:extLst>
          </p:cNvPr>
          <p:cNvSpPr>
            <a:spLocks noGrp="1"/>
          </p:cNvSpPr>
          <p:nvPr/>
        </p:nvSpPr>
        <p:spPr>
          <a:xfrm>
            <a:off x="3799431" y="6278957"/>
            <a:ext cx="3431800" cy="3061626"/>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"Der Bausektor ist traditionell männerdominiert, und Frauen mussten härter arbeiten, um in der Branche Fuß zu fassen. Es gibt immer noch das Klischee, dass das Baugewerbe ein Männerberuf ist, und einige Leute glauben, dass Frauen nicht die Kraft oder die Fähigkeiten haben, um in diesem Sektor gute Leistungen zu erbringen".</a:t>
            </a:r>
          </a:p>
        </p:txBody>
      </p:sp>
      <p:sp>
        <p:nvSpPr>
          <p:cNvPr id="15" name="Text Placeholder 6">
            <a:extLst>
              <a:ext uri="{FF2B5EF4-FFF2-40B4-BE49-F238E27FC236}">
                <a16:creationId xmlns:a16="http://schemas.microsoft.com/office/drawing/2014/main" id="{5F92D571-DD62-8A32-7774-03ACC01F76FC}"/>
              </a:ext>
            </a:extLst>
          </p:cNvPr>
          <p:cNvSpPr txBox="1">
            <a:spLocks/>
          </p:cNvSpPr>
          <p:nvPr/>
        </p:nvSpPr>
        <p:spPr>
          <a:xfrm>
            <a:off x="3844403" y="9363879"/>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Sarah Hansen,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Hochbau</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und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Umweltingenieurin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Dänemark</a:t>
            </a:r>
            <a:endPar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065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30B4D2-DFC0-7A4E-17EE-D4982B74F20E}"/>
              </a:ext>
            </a:extLst>
          </p:cNvPr>
          <p:cNvSpPr/>
          <p:nvPr/>
        </p:nvSpPr>
        <p:spPr>
          <a:xfrm>
            <a:off x="3780692" y="3934016"/>
            <a:ext cx="3778983" cy="59429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53120A-DD9B-2AB5-7FAC-273F355707F9}"/>
              </a:ext>
            </a:extLst>
          </p:cNvPr>
          <p:cNvSpPr/>
          <p:nvPr/>
        </p:nvSpPr>
        <p:spPr>
          <a:xfrm>
            <a:off x="0" y="2210724"/>
            <a:ext cx="7559675" cy="1831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1" y="751294"/>
            <a:ext cx="3303720" cy="637610"/>
          </a:xfrm>
          <a:prstGeom prst="rect">
            <a:avLst/>
          </a:prstGeom>
        </p:spPr>
        <p:txBody>
          <a:bodyPr/>
          <a:lstStyle/>
          <a:p>
            <a:pPr>
              <a:spcBef>
                <a:spcPts val="200"/>
              </a:spcBef>
            </a:pPr>
            <a:r>
              <a:rPr lang="en-IE" dirty="0"/>
              <a:t>2.1.3 </a:t>
            </a:r>
            <a:r>
              <a:rPr lang="en-IE" dirty="0" err="1"/>
              <a:t>Bewusstseinsbildung</a:t>
            </a:r>
            <a:endParaRPr lang="en-LB"/>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515708" y="1497824"/>
            <a:ext cx="3303720" cy="1083162"/>
          </a:xfrm>
          <a:prstGeom prst="rect">
            <a:avLst/>
          </a:prstGeom>
        </p:spPr>
        <p:txBody>
          <a:bodyPr/>
          <a:lstStyle/>
          <a:p>
            <a:pPr algn="just">
              <a:spcBef>
                <a:spcPts val="195"/>
              </a:spcBef>
              <a:tabLst>
                <a:tab pos="450215" algn="l"/>
              </a:tabLst>
            </a:pPr>
            <a:r>
              <a:rPr lang="en-IE" sz="1100" dirty="0">
                <a:cs typeface="Calibri" panose="020F0502020204030204" pitchFamily="34" charset="0"/>
              </a:rPr>
              <a:t>Die </a:t>
            </a:r>
            <a:r>
              <a:rPr lang="en-IE" sz="1100" dirty="0" err="1">
                <a:cs typeface="Calibri" panose="020F0502020204030204" pitchFamily="34" charset="0"/>
              </a:rPr>
              <a:t>Forschung</a:t>
            </a:r>
            <a:r>
              <a:rPr lang="en-IE" sz="1100" dirty="0">
                <a:cs typeface="Calibri" panose="020F0502020204030204" pitchFamily="34" charset="0"/>
              </a:rPr>
              <a:t> </a:t>
            </a:r>
            <a:r>
              <a:rPr lang="en-IE" sz="1100" dirty="0" err="1">
                <a:cs typeface="Calibri" panose="020F0502020204030204" pitchFamily="34" charset="0"/>
              </a:rPr>
              <a:t>zeigt</a:t>
            </a:r>
            <a:r>
              <a:rPr lang="en-IE" sz="1100" dirty="0">
                <a:cs typeface="Calibri" panose="020F0502020204030204" pitchFamily="34" charset="0"/>
              </a:rPr>
              <a:t>, </a:t>
            </a:r>
            <a:r>
              <a:rPr lang="en-IE" sz="1100" dirty="0" err="1">
                <a:cs typeface="Calibri" panose="020F0502020204030204" pitchFamily="34" charset="0"/>
              </a:rPr>
              <a:t>dass</a:t>
            </a:r>
            <a:r>
              <a:rPr lang="en-IE" sz="1100" dirty="0">
                <a:cs typeface="Calibri" panose="020F0502020204030204" pitchFamily="34" charset="0"/>
              </a:rPr>
              <a:t> in der </a:t>
            </a:r>
            <a:r>
              <a:rPr lang="en-IE" sz="1100" dirty="0" err="1">
                <a:cs typeface="Calibri" panose="020F0502020204030204" pitchFamily="34" charset="0"/>
              </a:rPr>
              <a:t>Sekundarstufe</a:t>
            </a:r>
            <a:r>
              <a:rPr lang="en-IE" sz="1100" dirty="0">
                <a:cs typeface="Calibri" panose="020F0502020204030204" pitchFamily="34" charset="0"/>
              </a:rPr>
              <a:t> </a:t>
            </a:r>
            <a:r>
              <a:rPr lang="en-IE" sz="1100" dirty="0" err="1">
                <a:cs typeface="Calibri" panose="020F0502020204030204" pitchFamily="34" charset="0"/>
              </a:rPr>
              <a:t>mehr</a:t>
            </a:r>
            <a:r>
              <a:rPr lang="en-IE" sz="1100" dirty="0">
                <a:cs typeface="Calibri" panose="020F0502020204030204" pitchFamily="34" charset="0"/>
              </a:rPr>
              <a:t> </a:t>
            </a:r>
            <a:r>
              <a:rPr lang="en-IE" sz="1100" dirty="0" err="1">
                <a:cs typeface="Calibri" panose="020F0502020204030204" pitchFamily="34" charset="0"/>
              </a:rPr>
              <a:t>Aufklärungsarbeit</a:t>
            </a:r>
            <a:r>
              <a:rPr lang="en-IE" sz="1100" dirty="0">
                <a:cs typeface="Calibri" panose="020F0502020204030204" pitchFamily="34" charset="0"/>
              </a:rPr>
              <a:t> </a:t>
            </a:r>
            <a:r>
              <a:rPr lang="en-IE" sz="1100" dirty="0" err="1">
                <a:cs typeface="Calibri" panose="020F0502020204030204" pitchFamily="34" charset="0"/>
              </a:rPr>
              <a:t>geleistet</a:t>
            </a:r>
            <a:r>
              <a:rPr lang="en-IE" sz="1100" dirty="0">
                <a:cs typeface="Calibri" panose="020F0502020204030204" pitchFamily="34" charset="0"/>
              </a:rPr>
              <a:t> </a:t>
            </a:r>
            <a:r>
              <a:rPr lang="en-IE" sz="1100" dirty="0" err="1">
                <a:cs typeface="Calibri" panose="020F0502020204030204" pitchFamily="34" charset="0"/>
              </a:rPr>
              <a:t>werden</a:t>
            </a:r>
            <a:r>
              <a:rPr lang="en-IE" sz="1100" dirty="0">
                <a:cs typeface="Calibri" panose="020F0502020204030204" pitchFamily="34" charset="0"/>
              </a:rPr>
              <a:t> muss, z. B. </a:t>
            </a:r>
            <a:r>
              <a:rPr lang="en-IE" sz="1100" dirty="0" err="1">
                <a:cs typeface="Calibri" panose="020F0502020204030204" pitchFamily="34" charset="0"/>
              </a:rPr>
              <a:t>durch</a:t>
            </a:r>
            <a:r>
              <a:rPr lang="en-IE" sz="1100" dirty="0">
                <a:cs typeface="Calibri" panose="020F0502020204030204" pitchFamily="34" charset="0"/>
              </a:rPr>
              <a:t> </a:t>
            </a:r>
            <a:r>
              <a:rPr lang="en-IE" sz="1100" dirty="0" err="1">
                <a:cs typeface="Calibri" panose="020F0502020204030204" pitchFamily="34" charset="0"/>
              </a:rPr>
              <a:t>Besuche</a:t>
            </a:r>
            <a:r>
              <a:rPr lang="en-IE" sz="1100" dirty="0">
                <a:cs typeface="Calibri" panose="020F0502020204030204" pitchFamily="34" charset="0"/>
              </a:rPr>
              <a:t> von </a:t>
            </a:r>
            <a:r>
              <a:rPr lang="en-IE" sz="1100" dirty="0" err="1">
                <a:cs typeface="Calibri" panose="020F0502020204030204" pitchFamily="34" charset="0"/>
              </a:rPr>
              <a:t>weiblichen</a:t>
            </a:r>
            <a:r>
              <a:rPr lang="en-IE" sz="1100" dirty="0">
                <a:cs typeface="Calibri" panose="020F0502020204030204" pitchFamily="34" charset="0"/>
              </a:rPr>
              <a:t> </a:t>
            </a:r>
            <a:r>
              <a:rPr lang="en-IE" sz="1100" dirty="0" err="1">
                <a:cs typeface="Calibri" panose="020F0502020204030204" pitchFamily="34" charset="0"/>
              </a:rPr>
              <a:t>Fachleuten</a:t>
            </a:r>
            <a:r>
              <a:rPr lang="en-IE" sz="1100" dirty="0">
                <a:cs typeface="Calibri" panose="020F0502020204030204" pitchFamily="34" charset="0"/>
              </a:rPr>
              <a:t> </a:t>
            </a:r>
            <a:r>
              <a:rPr lang="en-IE" sz="1100" dirty="0" err="1">
                <a:cs typeface="Calibri" panose="020F0502020204030204" pitchFamily="34" charset="0"/>
              </a:rPr>
              <a:t>aus</a:t>
            </a:r>
            <a:r>
              <a:rPr lang="en-IE" sz="1100" dirty="0">
                <a:cs typeface="Calibri" panose="020F0502020204030204" pitchFamily="34" charset="0"/>
              </a:rPr>
              <a:t> </a:t>
            </a:r>
            <a:r>
              <a:rPr lang="en-IE" sz="1100" dirty="0" err="1">
                <a:cs typeface="Calibri" panose="020F0502020204030204" pitchFamily="34" charset="0"/>
              </a:rPr>
              <a:t>dem</a:t>
            </a:r>
            <a:r>
              <a:rPr lang="en-IE" sz="1100" dirty="0">
                <a:cs typeface="Calibri" panose="020F0502020204030204" pitchFamily="34" charset="0"/>
              </a:rPr>
              <a:t> </a:t>
            </a:r>
            <a:r>
              <a:rPr lang="en-IE" sz="1100" dirty="0" err="1">
                <a:cs typeface="Calibri" panose="020F0502020204030204" pitchFamily="34" charset="0"/>
              </a:rPr>
              <a:t>Baugewerbe</a:t>
            </a:r>
            <a:r>
              <a:rPr lang="en-IE" sz="1100" dirty="0">
                <a:cs typeface="Calibri" panose="020F0502020204030204" pitchFamily="34" charset="0"/>
              </a:rPr>
              <a:t> in </a:t>
            </a:r>
            <a:r>
              <a:rPr lang="en-IE" sz="1100" dirty="0" err="1">
                <a:cs typeface="Calibri" panose="020F0502020204030204" pitchFamily="34" charset="0"/>
              </a:rPr>
              <a:t>Schulen</a:t>
            </a:r>
            <a:r>
              <a:rPr lang="en-IE" sz="1100" dirty="0">
                <a:cs typeface="Calibri" panose="020F0502020204030204" pitchFamily="34" charset="0"/>
              </a:rPr>
              <a:t>, die </a:t>
            </a:r>
            <a:r>
              <a:rPr lang="en-IE" sz="1100" dirty="0" err="1">
                <a:cs typeface="Calibri" panose="020F0502020204030204" pitchFamily="34" charset="0"/>
              </a:rPr>
              <a:t>Präsenz</a:t>
            </a:r>
            <a:r>
              <a:rPr lang="en-IE" sz="1100" dirty="0">
                <a:cs typeface="Calibri" panose="020F0502020204030204" pitchFamily="34" charset="0"/>
              </a:rPr>
              <a:t> von </a:t>
            </a:r>
            <a:r>
              <a:rPr lang="en-IE" sz="1100" dirty="0" err="1">
                <a:cs typeface="Calibri" panose="020F0502020204030204" pitchFamily="34" charset="0"/>
              </a:rPr>
              <a:t>Branchenverbänden</a:t>
            </a:r>
            <a:r>
              <a:rPr lang="en-IE" sz="1100" dirty="0">
                <a:cs typeface="Calibri" panose="020F0502020204030204" pitchFamily="34" charset="0"/>
              </a:rPr>
              <a:t> auf </a:t>
            </a:r>
            <a:r>
              <a:rPr lang="en-IE" sz="1100" dirty="0" err="1">
                <a:cs typeface="Calibri" panose="020F0502020204030204" pitchFamily="34" charset="0"/>
              </a:rPr>
              <a:t>Karrieremessen</a:t>
            </a:r>
            <a:r>
              <a:rPr lang="en-IE" sz="1100" dirty="0">
                <a:cs typeface="Calibri" panose="020F0502020204030204" pitchFamily="34" charset="0"/>
              </a:rPr>
              <a:t> und die Aufklärung der </a:t>
            </a:r>
            <a:r>
              <a:rPr lang="en-IE" sz="1100" dirty="0" err="1">
                <a:cs typeface="Calibri" panose="020F0502020204030204" pitchFamily="34" charset="0"/>
              </a:rPr>
              <a:t>Lehrkräfte</a:t>
            </a:r>
            <a:r>
              <a:rPr lang="en-IE" sz="1100" dirty="0">
                <a:cs typeface="Calibri" panose="020F0502020204030204" pitchFamily="34" charset="0"/>
              </a:rPr>
              <a:t> </a:t>
            </a:r>
            <a:r>
              <a:rPr lang="en-IE" sz="1100" dirty="0" err="1">
                <a:cs typeface="Calibri" panose="020F0502020204030204" pitchFamily="34" charset="0"/>
              </a:rPr>
              <a:t>über</a:t>
            </a:r>
            <a:r>
              <a:rPr lang="en-IE" sz="1100" dirty="0">
                <a:cs typeface="Calibri" panose="020F0502020204030204" pitchFamily="34" charset="0"/>
              </a:rPr>
              <a:t> die </a:t>
            </a:r>
            <a:r>
              <a:rPr lang="en-IE" sz="1100" dirty="0" err="1">
                <a:cs typeface="Calibri" panose="020F0502020204030204" pitchFamily="34" charset="0"/>
              </a:rPr>
              <a:t>Breite</a:t>
            </a:r>
            <a:r>
              <a:rPr lang="en-IE" sz="1100" dirty="0">
                <a:cs typeface="Calibri" panose="020F0502020204030204" pitchFamily="34" charset="0"/>
              </a:rPr>
              <a:t> und </a:t>
            </a:r>
            <a:r>
              <a:rPr lang="en-IE" sz="1100" dirty="0" err="1">
                <a:cs typeface="Calibri" panose="020F0502020204030204" pitchFamily="34" charset="0"/>
              </a:rPr>
              <a:t>Tiefe</a:t>
            </a:r>
            <a:r>
              <a:rPr lang="en-IE" sz="1100" dirty="0">
                <a:cs typeface="Calibri" panose="020F0502020204030204" pitchFamily="34" charset="0"/>
              </a:rPr>
              <a:t> der in der Branche </a:t>
            </a:r>
            <a:r>
              <a:rPr lang="en-IE" sz="1100" dirty="0" err="1">
                <a:cs typeface="Calibri" panose="020F0502020204030204" pitchFamily="34" charset="0"/>
              </a:rPr>
              <a:t>verfügbaren</a:t>
            </a:r>
            <a:r>
              <a:rPr lang="en-IE" sz="1100" dirty="0">
                <a:cs typeface="Calibri" panose="020F0502020204030204" pitchFamily="34" charset="0"/>
              </a:rPr>
              <a:t> </a:t>
            </a:r>
            <a:r>
              <a:rPr lang="en-IE" sz="1100" dirty="0" err="1">
                <a:cs typeface="Calibri" panose="020F0502020204030204" pitchFamily="34" charset="0"/>
              </a:rPr>
              <a:t>Berufe</a:t>
            </a:r>
            <a:r>
              <a:rPr lang="en-IE" sz="1100" dirty="0">
                <a:cs typeface="Calibri" panose="020F0502020204030204" pitchFamily="34" charset="0"/>
              </a:rPr>
              <a:t>. Der </a:t>
            </a:r>
            <a:r>
              <a:rPr lang="en-IE" sz="1100" dirty="0" err="1">
                <a:cs typeface="Calibri" panose="020F0502020204030204" pitchFamily="34" charset="0"/>
              </a:rPr>
              <a:t>Bau</a:t>
            </a:r>
            <a:r>
              <a:rPr lang="en-IE" sz="1100" dirty="0">
                <a:cs typeface="Calibri" panose="020F0502020204030204" pitchFamily="34" charset="0"/>
              </a:rPr>
              <a:t> </a:t>
            </a:r>
            <a:r>
              <a:rPr lang="en-IE" sz="1100" dirty="0" err="1">
                <a:cs typeface="Calibri" panose="020F0502020204030204" pitchFamily="34" charset="0"/>
              </a:rPr>
              <a:t>ist</a:t>
            </a:r>
            <a:r>
              <a:rPr lang="en-IE" sz="1100" dirty="0">
                <a:cs typeface="Calibri" panose="020F0502020204030204" pitchFamily="34" charset="0"/>
              </a:rPr>
              <a:t> </a:t>
            </a:r>
            <a:r>
              <a:rPr lang="en-IE" sz="1100" dirty="0" err="1">
                <a:cs typeface="Calibri" panose="020F0502020204030204" pitchFamily="34" charset="0"/>
              </a:rPr>
              <a:t>ein</a:t>
            </a:r>
            <a:r>
              <a:rPr lang="en-IE" sz="1100" dirty="0">
                <a:cs typeface="Calibri" panose="020F0502020204030204" pitchFamily="34" charset="0"/>
              </a:rPr>
              <a:t> </a:t>
            </a:r>
            <a:r>
              <a:rPr lang="en-IE" sz="1100" dirty="0" err="1">
                <a:cs typeface="Calibri" panose="020F0502020204030204" pitchFamily="34" charset="0"/>
              </a:rPr>
              <a:t>dynamischer</a:t>
            </a:r>
            <a:r>
              <a:rPr lang="en-IE" sz="1100" dirty="0">
                <a:cs typeface="Calibri" panose="020F0502020204030204" pitchFamily="34" charset="0"/>
              </a:rPr>
              <a:t> </a:t>
            </a:r>
            <a:r>
              <a:rPr lang="en-IE" sz="1100" dirty="0" err="1">
                <a:cs typeface="Calibri" panose="020F0502020204030204" pitchFamily="34" charset="0"/>
              </a:rPr>
              <a:t>Wirtschaftszweig</a:t>
            </a:r>
            <a:r>
              <a:rPr lang="en-IE" sz="1100" dirty="0">
                <a:cs typeface="Calibri" panose="020F0502020204030204" pitchFamily="34" charset="0"/>
              </a:rPr>
              <a:t>, der </a:t>
            </a:r>
            <a:r>
              <a:rPr lang="en-IE" sz="1100" dirty="0" err="1">
                <a:cs typeface="Calibri" panose="020F0502020204030204" pitchFamily="34" charset="0"/>
              </a:rPr>
              <a:t>sich</a:t>
            </a:r>
            <a:r>
              <a:rPr lang="en-IE" sz="1100" dirty="0">
                <a:cs typeface="Calibri" panose="020F0502020204030204" pitchFamily="34" charset="0"/>
              </a:rPr>
              <a:t> </a:t>
            </a:r>
            <a:r>
              <a:rPr lang="en-IE" sz="1100" dirty="0" err="1">
                <a:cs typeface="Calibri" panose="020F0502020204030204" pitchFamily="34" charset="0"/>
              </a:rPr>
              <a:t>immer</a:t>
            </a:r>
            <a:r>
              <a:rPr lang="en-IE" sz="1100" dirty="0">
                <a:cs typeface="Calibri" panose="020F0502020204030204" pitchFamily="34" charset="0"/>
              </a:rPr>
              <a:t> </a:t>
            </a:r>
            <a:r>
              <a:rPr lang="en-IE" sz="1100" dirty="0" err="1">
                <a:cs typeface="Calibri" panose="020F0502020204030204" pitchFamily="34" charset="0"/>
              </a:rPr>
              <a:t>mehr</a:t>
            </a:r>
            <a:r>
              <a:rPr lang="en-IE" sz="1100" dirty="0">
                <a:cs typeface="Calibri" panose="020F0502020204030204" pitchFamily="34" charset="0"/>
              </a:rPr>
              <a:t> auf </a:t>
            </a:r>
            <a:r>
              <a:rPr lang="en-IE" sz="1100" dirty="0" err="1">
                <a:cs typeface="Calibri" panose="020F0502020204030204" pitchFamily="34" charset="0"/>
              </a:rPr>
              <a:t>moderne</a:t>
            </a:r>
            <a:r>
              <a:rPr lang="en-IE" sz="1100" dirty="0">
                <a:cs typeface="Calibri" panose="020F0502020204030204" pitchFamily="34" charset="0"/>
              </a:rPr>
              <a:t> </a:t>
            </a:r>
            <a:r>
              <a:rPr lang="en-IE" sz="1100" dirty="0" err="1">
                <a:cs typeface="Calibri" panose="020F0502020204030204" pitchFamily="34" charset="0"/>
              </a:rPr>
              <a:t>Methoden</a:t>
            </a:r>
            <a:r>
              <a:rPr lang="en-IE" sz="1100" dirty="0">
                <a:cs typeface="Calibri" panose="020F0502020204030204" pitchFamily="34" charset="0"/>
              </a:rPr>
              <a:t> und </a:t>
            </a:r>
            <a:r>
              <a:rPr lang="en-IE" sz="1100" dirty="0" err="1">
                <a:cs typeface="Calibri" panose="020F0502020204030204" pitchFamily="34" charset="0"/>
              </a:rPr>
              <a:t>grüne</a:t>
            </a:r>
            <a:r>
              <a:rPr lang="en-IE" sz="1100" dirty="0">
                <a:cs typeface="Calibri" panose="020F0502020204030204" pitchFamily="34" charset="0"/>
              </a:rPr>
              <a:t> </a:t>
            </a:r>
            <a:r>
              <a:rPr lang="en-IE" sz="1100" dirty="0" err="1">
                <a:cs typeface="Calibri" panose="020F0502020204030204" pitchFamily="34" charset="0"/>
              </a:rPr>
              <a:t>Energie</a:t>
            </a:r>
            <a:r>
              <a:rPr lang="en-IE" sz="1100" dirty="0">
                <a:cs typeface="Calibri" panose="020F0502020204030204" pitchFamily="34" charset="0"/>
              </a:rPr>
              <a:t> </a:t>
            </a:r>
            <a:r>
              <a:rPr lang="en-IE" sz="1100" dirty="0" err="1">
                <a:cs typeface="Calibri" panose="020F0502020204030204" pitchFamily="34" charset="0"/>
              </a:rPr>
              <a:t>umstellt</a:t>
            </a:r>
            <a:r>
              <a:rPr lang="en-IE" sz="1100" dirty="0">
                <a:cs typeface="Calibri" panose="020F0502020204030204" pitchFamily="34" charset="0"/>
              </a:rPr>
              <a:t> und </a:t>
            </a:r>
            <a:r>
              <a:rPr lang="en-IE" sz="1100" dirty="0" err="1">
                <a:cs typeface="Calibri" panose="020F0502020204030204" pitchFamily="34" charset="0"/>
              </a:rPr>
              <a:t>eine</a:t>
            </a:r>
            <a:r>
              <a:rPr lang="en-IE" sz="1100" dirty="0">
                <a:cs typeface="Calibri" panose="020F0502020204030204" pitchFamily="34" charset="0"/>
              </a:rPr>
              <a:t> </a:t>
            </a:r>
            <a:r>
              <a:rPr lang="en-IE" sz="1100" dirty="0" err="1">
                <a:cs typeface="Calibri" panose="020F0502020204030204" pitchFamily="34" charset="0"/>
              </a:rPr>
              <a:t>größere</a:t>
            </a:r>
            <a:r>
              <a:rPr lang="en-IE" sz="1100" dirty="0">
                <a:cs typeface="Calibri" panose="020F0502020204030204" pitchFamily="34" charset="0"/>
              </a:rPr>
              <a:t> </a:t>
            </a:r>
            <a:r>
              <a:rPr lang="en-IE" sz="1100" dirty="0" err="1">
                <a:cs typeface="Calibri" panose="020F0502020204030204" pitchFamily="34" charset="0"/>
              </a:rPr>
              <a:t>Vielfalt</a:t>
            </a:r>
            <a:r>
              <a:rPr lang="en-IE" sz="1100" dirty="0">
                <a:cs typeface="Calibri" panose="020F0502020204030204" pitchFamily="34" charset="0"/>
              </a:rPr>
              <a:t> an </a:t>
            </a:r>
            <a:r>
              <a:rPr lang="en-IE" sz="1100" dirty="0" err="1">
                <a:cs typeface="Calibri" panose="020F0502020204030204" pitchFamily="34" charset="0"/>
              </a:rPr>
              <a:t>Akteuren</a:t>
            </a:r>
            <a:r>
              <a:rPr lang="en-IE" sz="1100" dirty="0">
                <a:cs typeface="Calibri" panose="020F0502020204030204" pitchFamily="34" charset="0"/>
              </a:rPr>
              <a:t> </a:t>
            </a:r>
            <a:r>
              <a:rPr lang="en-IE" sz="1100" dirty="0" err="1">
                <a:cs typeface="Calibri" panose="020F0502020204030204" pitchFamily="34" charset="0"/>
              </a:rPr>
              <a:t>benötigt</a:t>
            </a:r>
            <a:r>
              <a:rPr lang="en-IE" sz="1100" dirty="0">
                <a:cs typeface="Calibri" panose="020F0502020204030204" pitchFamily="34" charset="0"/>
              </a:rPr>
              <a:t>, um </a:t>
            </a:r>
            <a:r>
              <a:rPr lang="en-IE" sz="1100" dirty="0" err="1">
                <a:cs typeface="Calibri" panose="020F0502020204030204" pitchFamily="34" charset="0"/>
              </a:rPr>
              <a:t>künftige</a:t>
            </a:r>
            <a:r>
              <a:rPr lang="en-IE" sz="1100" dirty="0">
                <a:cs typeface="Calibri" panose="020F0502020204030204" pitchFamily="34" charset="0"/>
              </a:rPr>
              <a:t> </a:t>
            </a:r>
            <a:r>
              <a:rPr lang="en-IE" sz="1100" dirty="0" err="1">
                <a:cs typeface="Calibri" panose="020F0502020204030204" pitchFamily="34" charset="0"/>
              </a:rPr>
              <a:t>Schlüsselpositionen</a:t>
            </a:r>
            <a:r>
              <a:rPr lang="en-IE" sz="1100" dirty="0">
                <a:cs typeface="Calibri" panose="020F0502020204030204" pitchFamily="34" charset="0"/>
              </a:rPr>
              <a:t> </a:t>
            </a:r>
            <a:r>
              <a:rPr lang="en-IE" sz="1100" dirty="0" err="1">
                <a:cs typeface="Calibri" panose="020F0502020204030204" pitchFamily="34" charset="0"/>
              </a:rPr>
              <a:t>zu</a:t>
            </a:r>
            <a:r>
              <a:rPr lang="en-IE" sz="1100" dirty="0">
                <a:cs typeface="Calibri" panose="020F0502020204030204" pitchFamily="34" charset="0"/>
              </a:rPr>
              <a:t> </a:t>
            </a:r>
            <a:r>
              <a:rPr lang="en-IE" sz="1100" dirty="0" err="1">
                <a:cs typeface="Calibri" panose="020F0502020204030204" pitchFamily="34" charset="0"/>
              </a:rPr>
              <a:t>besetzen</a:t>
            </a:r>
            <a:r>
              <a:rPr lang="en-IE" sz="1100" dirty="0">
                <a:cs typeface="Calibri" panose="020F0502020204030204" pitchFamily="34" charset="0"/>
              </a:rPr>
              <a:t>. </a:t>
            </a:r>
            <a:r>
              <a:rPr lang="en-IE" sz="1100" dirty="0" err="1">
                <a:cs typeface="Calibri" panose="020F0502020204030204" pitchFamily="34" charset="0"/>
              </a:rPr>
              <a:t>Bildung</a:t>
            </a:r>
            <a:r>
              <a:rPr lang="en-IE" sz="1100" dirty="0">
                <a:cs typeface="Calibri" panose="020F0502020204030204" pitchFamily="34" charset="0"/>
              </a:rPr>
              <a:t> und </a:t>
            </a:r>
            <a:r>
              <a:rPr lang="en-IE" sz="1100" dirty="0" err="1">
                <a:cs typeface="Calibri" panose="020F0502020204030204" pitchFamily="34" charset="0"/>
              </a:rPr>
              <a:t>Ausbildung</a:t>
            </a:r>
            <a:r>
              <a:rPr lang="en-IE" sz="1100" dirty="0">
                <a:cs typeface="Calibri" panose="020F0502020204030204" pitchFamily="34" charset="0"/>
              </a:rPr>
              <a:t> </a:t>
            </a:r>
            <a:r>
              <a:rPr lang="en-IE" sz="1100" dirty="0" err="1">
                <a:cs typeface="Calibri" panose="020F0502020204030204" pitchFamily="34" charset="0"/>
              </a:rPr>
              <a:t>sind</a:t>
            </a:r>
            <a:r>
              <a:rPr lang="en-IE" sz="1100" dirty="0">
                <a:cs typeface="Calibri" panose="020F0502020204030204" pitchFamily="34" charset="0"/>
              </a:rPr>
              <a:t> </a:t>
            </a:r>
            <a:r>
              <a:rPr lang="en-IE" sz="1100" dirty="0" err="1">
                <a:cs typeface="Calibri" panose="020F0502020204030204" pitchFamily="34" charset="0"/>
              </a:rPr>
              <a:t>ein</a:t>
            </a:r>
            <a:r>
              <a:rPr lang="en-IE" sz="1100" dirty="0">
                <a:cs typeface="Calibri" panose="020F0502020204030204" pitchFamily="34" charset="0"/>
              </a:rPr>
              <a:t> gut </a:t>
            </a:r>
            <a:r>
              <a:rPr lang="en-IE" sz="1100" dirty="0" err="1">
                <a:cs typeface="Calibri" panose="020F0502020204030204" pitchFamily="34" charset="0"/>
              </a:rPr>
              <a:t>dokumentiertes</a:t>
            </a:r>
            <a:r>
              <a:rPr lang="en-IE" sz="1100" dirty="0">
                <a:cs typeface="Calibri" panose="020F0502020204030204" pitchFamily="34" charset="0"/>
              </a:rPr>
              <a:t> Thema in der </a:t>
            </a:r>
            <a:r>
              <a:rPr lang="en-IE" sz="1100" dirty="0" err="1">
                <a:cs typeface="Calibri" panose="020F0502020204030204" pitchFamily="34" charset="0"/>
              </a:rPr>
              <a:t>Forschung</a:t>
            </a:r>
            <a:r>
              <a:rPr lang="en-IE" sz="1100" dirty="0">
                <a:cs typeface="Calibri" panose="020F0502020204030204" pitchFamily="34" charset="0"/>
              </a:rPr>
              <a:t>.</a:t>
            </a:r>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31</a:t>
            </a:fld>
            <a:endParaRPr lang="en-US" dirty="0"/>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20450" y="4867401"/>
            <a:ext cx="3778982" cy="1175263"/>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95"/>
              </a:spcBef>
              <a:tabLst>
                <a:tab pos="450215" algn="l"/>
              </a:tabLst>
            </a:pPr>
            <a:r>
              <a:rPr lang="en-IE" dirty="0"/>
              <a:t>"Es </a:t>
            </a:r>
            <a:r>
              <a:rPr lang="en-IE" dirty="0" err="1"/>
              <a:t>ist</a:t>
            </a:r>
            <a:r>
              <a:rPr lang="en-IE" dirty="0"/>
              <a:t> </a:t>
            </a:r>
            <a:r>
              <a:rPr lang="en-IE" dirty="0" err="1"/>
              <a:t>notwendig</a:t>
            </a:r>
            <a:r>
              <a:rPr lang="en-IE" dirty="0"/>
              <a:t>, </a:t>
            </a:r>
            <a:r>
              <a:rPr lang="en-IE" dirty="0" err="1"/>
              <a:t>Bildungsprogramme</a:t>
            </a:r>
            <a:r>
              <a:rPr lang="en-IE" dirty="0"/>
              <a:t> und </a:t>
            </a:r>
            <a:r>
              <a:rPr lang="en-IE" dirty="0" err="1"/>
              <a:t>berufliche</a:t>
            </a:r>
            <a:r>
              <a:rPr lang="en-IE" dirty="0"/>
              <a:t> </a:t>
            </a:r>
            <a:r>
              <a:rPr lang="en-IE" dirty="0" err="1"/>
              <a:t>Möglichkeiten</a:t>
            </a:r>
            <a:r>
              <a:rPr lang="en-IE" dirty="0"/>
              <a:t> </a:t>
            </a:r>
            <a:r>
              <a:rPr lang="en-IE" dirty="0" err="1"/>
              <a:t>im</a:t>
            </a:r>
            <a:r>
              <a:rPr lang="en-IE" dirty="0"/>
              <a:t> </a:t>
            </a:r>
            <a:r>
              <a:rPr lang="en-IE" dirty="0" err="1"/>
              <a:t>Bau</a:t>
            </a:r>
            <a:r>
              <a:rPr lang="en-IE" dirty="0"/>
              <a:t> </a:t>
            </a:r>
            <a:r>
              <a:rPr lang="en-IE" dirty="0" err="1"/>
              <a:t>sichtbar</a:t>
            </a:r>
            <a:r>
              <a:rPr lang="en-IE" dirty="0"/>
              <a:t> </a:t>
            </a:r>
            <a:r>
              <a:rPr lang="en-IE" dirty="0" err="1"/>
              <a:t>zu</a:t>
            </a:r>
            <a:r>
              <a:rPr lang="en-IE" dirty="0"/>
              <a:t> </a:t>
            </a:r>
            <a:r>
              <a:rPr lang="en-IE" dirty="0" err="1"/>
              <a:t>machen</a:t>
            </a:r>
            <a:r>
              <a:rPr lang="en-IE" dirty="0"/>
              <a:t>"</a:t>
            </a:r>
            <a:r>
              <a:rPr lang="en-LB" dirty="0"/>
              <a:t>. </a:t>
            </a:r>
            <a:endParaRPr lang="en-US" dirty="0"/>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71418" y="935938"/>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5" name="Text Placeholder 4">
            <a:extLst>
              <a:ext uri="{FF2B5EF4-FFF2-40B4-BE49-F238E27FC236}">
                <a16:creationId xmlns:a16="http://schemas.microsoft.com/office/drawing/2014/main" id="{E6781127-F255-65B9-2DC8-8DD45AB4A77D}"/>
              </a:ext>
            </a:extLst>
          </p:cNvPr>
          <p:cNvSpPr>
            <a:spLocks noGrp="1"/>
          </p:cNvSpPr>
          <p:nvPr/>
        </p:nvSpPr>
        <p:spPr>
          <a:xfrm>
            <a:off x="3799431" y="2356060"/>
            <a:ext cx="3431800" cy="3552374"/>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In </a:t>
            </a:r>
            <a:r>
              <a:rPr lang="en-IE" dirty="0" err="1"/>
              <a:t>meinem</a:t>
            </a:r>
            <a:r>
              <a:rPr lang="en-IE" dirty="0"/>
              <a:t> </a:t>
            </a:r>
            <a:r>
              <a:rPr lang="en-IE" dirty="0" err="1"/>
              <a:t>Wohnort</a:t>
            </a:r>
            <a:r>
              <a:rPr lang="en-IE" dirty="0"/>
              <a:t> </a:t>
            </a:r>
            <a:r>
              <a:rPr lang="en-IE" dirty="0" err="1"/>
              <a:t>gibt</a:t>
            </a:r>
            <a:r>
              <a:rPr lang="en-IE" dirty="0"/>
              <a:t> es </a:t>
            </a:r>
            <a:r>
              <a:rPr lang="en-IE" dirty="0" err="1"/>
              <a:t>eine</a:t>
            </a:r>
            <a:r>
              <a:rPr lang="en-IE" dirty="0"/>
              <a:t> </a:t>
            </a:r>
            <a:r>
              <a:rPr lang="en-IE" dirty="0" err="1"/>
              <a:t>Sekundarschule</a:t>
            </a:r>
            <a:r>
              <a:rPr lang="en-IE" dirty="0"/>
              <a:t> für </a:t>
            </a:r>
            <a:r>
              <a:rPr lang="en-IE" dirty="0" err="1"/>
              <a:t>Mädchen</a:t>
            </a:r>
            <a:r>
              <a:rPr lang="en-IE" dirty="0"/>
              <a:t> und </a:t>
            </a:r>
            <a:r>
              <a:rPr lang="en-IE" dirty="0" err="1"/>
              <a:t>eine</a:t>
            </a:r>
            <a:r>
              <a:rPr lang="en-IE" dirty="0"/>
              <a:t> für </a:t>
            </a:r>
            <a:r>
              <a:rPr lang="en-IE" dirty="0" err="1"/>
              <a:t>Jungen</a:t>
            </a:r>
            <a:r>
              <a:rPr lang="en-IE" dirty="0"/>
              <a:t>. </a:t>
            </a:r>
            <a:r>
              <a:rPr lang="en-IE" dirty="0" err="1"/>
              <a:t>Meine</a:t>
            </a:r>
            <a:r>
              <a:rPr lang="en-IE" dirty="0"/>
              <a:t> </a:t>
            </a:r>
            <a:r>
              <a:rPr lang="en-IE" dirty="0" err="1"/>
              <a:t>eigene</a:t>
            </a:r>
            <a:r>
              <a:rPr lang="en-IE" dirty="0"/>
              <a:t> </a:t>
            </a:r>
            <a:r>
              <a:rPr lang="en-IE" dirty="0" err="1"/>
              <a:t>Tochter</a:t>
            </a:r>
            <a:r>
              <a:rPr lang="en-IE" dirty="0"/>
              <a:t> hat </a:t>
            </a:r>
            <a:r>
              <a:rPr lang="en-IE" dirty="0" err="1"/>
              <a:t>nicht</a:t>
            </a:r>
            <a:r>
              <a:rPr lang="en-IE" dirty="0"/>
              <a:t> </a:t>
            </a:r>
            <a:r>
              <a:rPr lang="en-IE" dirty="0" err="1"/>
              <a:t>einmal</a:t>
            </a:r>
            <a:r>
              <a:rPr lang="en-IE" dirty="0"/>
              <a:t> die </a:t>
            </a:r>
            <a:r>
              <a:rPr lang="en-IE" dirty="0" err="1"/>
              <a:t>Möglichkeit</a:t>
            </a:r>
            <a:r>
              <a:rPr lang="en-IE" dirty="0"/>
              <a:t>, </a:t>
            </a:r>
            <a:r>
              <a:rPr lang="en-IE" dirty="0" err="1"/>
              <a:t>technische</a:t>
            </a:r>
            <a:r>
              <a:rPr lang="en-IE" dirty="0"/>
              <a:t> </a:t>
            </a:r>
            <a:r>
              <a:rPr lang="en-IE" dirty="0" err="1"/>
              <a:t>Fächer</a:t>
            </a:r>
            <a:r>
              <a:rPr lang="en-IE" dirty="0"/>
              <a:t> </a:t>
            </a:r>
            <a:r>
              <a:rPr lang="en-IE" dirty="0" err="1"/>
              <a:t>zu</a:t>
            </a:r>
            <a:r>
              <a:rPr lang="en-IE" dirty="0"/>
              <a:t> </a:t>
            </a:r>
            <a:r>
              <a:rPr lang="en-IE" dirty="0" err="1"/>
              <a:t>belegen</a:t>
            </a:r>
            <a:r>
              <a:rPr lang="en-IE" dirty="0"/>
              <a:t>.  Und </a:t>
            </a:r>
            <a:r>
              <a:rPr lang="en-IE" dirty="0" err="1"/>
              <a:t>sie</a:t>
            </a:r>
            <a:r>
              <a:rPr lang="en-IE" dirty="0"/>
              <a:t> </a:t>
            </a:r>
            <a:r>
              <a:rPr lang="en-IE" dirty="0" err="1"/>
              <a:t>sucht</a:t>
            </a:r>
            <a:r>
              <a:rPr lang="en-IE" dirty="0"/>
              <a:t> </a:t>
            </a:r>
            <a:r>
              <a:rPr lang="en-IE" dirty="0" err="1"/>
              <a:t>sich</a:t>
            </a:r>
            <a:r>
              <a:rPr lang="en-IE" dirty="0"/>
              <a:t> </a:t>
            </a:r>
            <a:r>
              <a:rPr lang="en-IE" dirty="0" err="1"/>
              <a:t>Fächer</a:t>
            </a:r>
            <a:r>
              <a:rPr lang="en-IE" dirty="0"/>
              <a:t> für </a:t>
            </a:r>
            <a:r>
              <a:rPr lang="en-IE" dirty="0" err="1"/>
              <a:t>ihr</a:t>
            </a:r>
            <a:r>
              <a:rPr lang="en-IE" dirty="0"/>
              <a:t> Abitur </a:t>
            </a:r>
            <a:r>
              <a:rPr lang="en-IE" dirty="0" err="1"/>
              <a:t>aus</a:t>
            </a:r>
            <a:r>
              <a:rPr lang="en-IE" dirty="0"/>
              <a:t>, </a:t>
            </a:r>
            <a:r>
              <a:rPr lang="en-IE" dirty="0" err="1"/>
              <a:t>spricht</a:t>
            </a:r>
            <a:r>
              <a:rPr lang="en-IE" dirty="0"/>
              <a:t> </a:t>
            </a:r>
            <a:r>
              <a:rPr lang="en-IE" dirty="0" err="1"/>
              <a:t>mit</a:t>
            </a:r>
            <a:r>
              <a:rPr lang="en-IE" dirty="0"/>
              <a:t> </a:t>
            </a:r>
            <a:r>
              <a:rPr lang="en-IE" dirty="0" err="1"/>
              <a:t>Berufsberatern</a:t>
            </a:r>
            <a:r>
              <a:rPr lang="en-IE" dirty="0"/>
              <a:t>, </a:t>
            </a:r>
            <a:r>
              <a:rPr lang="en-IE" dirty="0" err="1"/>
              <a:t>besucht</a:t>
            </a:r>
            <a:r>
              <a:rPr lang="en-IE" dirty="0"/>
              <a:t> </a:t>
            </a:r>
            <a:r>
              <a:rPr lang="en-IE" dirty="0" err="1"/>
              <a:t>Tage</a:t>
            </a:r>
            <a:r>
              <a:rPr lang="en-IE" dirty="0"/>
              <a:t> der </a:t>
            </a:r>
            <a:r>
              <a:rPr lang="en-IE" dirty="0" err="1"/>
              <a:t>offenen</a:t>
            </a:r>
            <a:r>
              <a:rPr lang="en-IE" dirty="0"/>
              <a:t> </a:t>
            </a:r>
            <a:r>
              <a:rPr lang="en-IE" dirty="0" err="1"/>
              <a:t>Tür</a:t>
            </a:r>
            <a:r>
              <a:rPr lang="en-IE" dirty="0"/>
              <a:t> und der </a:t>
            </a:r>
            <a:r>
              <a:rPr lang="en-IE" dirty="0" err="1"/>
              <a:t>Bau</a:t>
            </a:r>
            <a:r>
              <a:rPr lang="en-IE" dirty="0"/>
              <a:t> </a:t>
            </a:r>
            <a:r>
              <a:rPr lang="en-IE" dirty="0" err="1"/>
              <a:t>ist</a:t>
            </a:r>
            <a:r>
              <a:rPr lang="en-IE" dirty="0"/>
              <a:t> </a:t>
            </a:r>
            <a:r>
              <a:rPr lang="en-IE" dirty="0" err="1"/>
              <a:t>nicht</a:t>
            </a:r>
            <a:r>
              <a:rPr lang="en-IE" dirty="0"/>
              <a:t> auf </a:t>
            </a:r>
            <a:r>
              <a:rPr lang="en-IE" dirty="0" err="1"/>
              <a:t>dem</a:t>
            </a:r>
            <a:r>
              <a:rPr lang="en-IE" dirty="0"/>
              <a:t> Radar, </a:t>
            </a:r>
            <a:r>
              <a:rPr lang="en-IE" dirty="0" err="1"/>
              <a:t>Ingenieurwesen</a:t>
            </a:r>
            <a:r>
              <a:rPr lang="en-IE" dirty="0"/>
              <a:t>, </a:t>
            </a:r>
            <a:r>
              <a:rPr lang="en-IE" dirty="0" err="1"/>
              <a:t>Projektmanagement</a:t>
            </a:r>
            <a:r>
              <a:rPr lang="en-IE" dirty="0"/>
              <a:t>, </a:t>
            </a:r>
            <a:r>
              <a:rPr lang="en-IE" dirty="0" err="1"/>
              <a:t>Gebäudetechnik</a:t>
            </a:r>
            <a:r>
              <a:rPr lang="en-IE" dirty="0"/>
              <a:t> </a:t>
            </a:r>
            <a:r>
              <a:rPr lang="en-IE" dirty="0" err="1"/>
              <a:t>sind</a:t>
            </a:r>
            <a:r>
              <a:rPr lang="en-IE" dirty="0"/>
              <a:t> </a:t>
            </a:r>
            <a:r>
              <a:rPr lang="en-IE" dirty="0" err="1"/>
              <a:t>nicht</a:t>
            </a:r>
            <a:r>
              <a:rPr lang="en-IE" dirty="0"/>
              <a:t> </a:t>
            </a:r>
            <a:r>
              <a:rPr lang="en-IE" dirty="0" err="1"/>
              <a:t>dabei</a:t>
            </a:r>
            <a:r>
              <a:rPr lang="en-LB" dirty="0"/>
              <a:t>.</a:t>
            </a:r>
            <a:r>
              <a:rPr lang="en-US" dirty="0"/>
              <a:t>”</a:t>
            </a:r>
            <a:r>
              <a:rPr lang="en-LB" dirty="0"/>
              <a:t> </a:t>
            </a:r>
            <a:endParaRPr lang="en-US" dirty="0"/>
          </a:p>
        </p:txBody>
      </p:sp>
      <p:sp>
        <p:nvSpPr>
          <p:cNvPr id="15" name="Text Placeholder 6">
            <a:extLst>
              <a:ext uri="{FF2B5EF4-FFF2-40B4-BE49-F238E27FC236}">
                <a16:creationId xmlns:a16="http://schemas.microsoft.com/office/drawing/2014/main" id="{217D288A-58B2-CC0B-31D5-30A59480D916}"/>
              </a:ext>
            </a:extLst>
          </p:cNvPr>
          <p:cNvSpPr txBox="1">
            <a:spLocks/>
          </p:cNvSpPr>
          <p:nvPr/>
        </p:nvSpPr>
        <p:spPr>
          <a:xfrm>
            <a:off x="3819428" y="7835354"/>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cs typeface="Times New Roman" panose="02020603050405020304" pitchFamily="18" charset="0"/>
              </a:rPr>
              <a:t>Abbildung 5: Ger Ronayne, CEO, JJ Rhatigan &amp; Co</a:t>
            </a:r>
            <a:endParaRPr lang="en-LB" sz="900" i="1">
              <a:cs typeface="Times New Roman" panose="02020603050405020304" pitchFamily="18" charset="0"/>
            </a:endParaRPr>
          </a:p>
        </p:txBody>
      </p:sp>
      <p:pic>
        <p:nvPicPr>
          <p:cNvPr id="16" name="Picture 15">
            <a:extLst>
              <a:ext uri="{FF2B5EF4-FFF2-40B4-BE49-F238E27FC236}">
                <a16:creationId xmlns:a16="http://schemas.microsoft.com/office/drawing/2014/main" id="{AA90EB1A-2DE2-5D3D-A129-728A3B8EE5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0429" y="6106056"/>
            <a:ext cx="1891065" cy="1891065"/>
          </a:xfrm>
          <a:prstGeom prst="rect">
            <a:avLst/>
          </a:prstGeom>
        </p:spPr>
      </p:pic>
      <p:sp>
        <p:nvSpPr>
          <p:cNvPr id="26" name="Text Placeholder 6">
            <a:extLst>
              <a:ext uri="{FF2B5EF4-FFF2-40B4-BE49-F238E27FC236}">
                <a16:creationId xmlns:a16="http://schemas.microsoft.com/office/drawing/2014/main" id="{8DF331A1-990D-907E-A4B0-5B12AECEA4DA}"/>
              </a:ext>
            </a:extLst>
          </p:cNvPr>
          <p:cNvSpPr txBox="1">
            <a:spLocks/>
          </p:cNvSpPr>
          <p:nvPr/>
        </p:nvSpPr>
        <p:spPr>
          <a:xfrm>
            <a:off x="478351" y="8521154"/>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cs typeface="Times New Roman" panose="02020603050405020304" pitchFamily="18" charset="0"/>
              </a:rPr>
              <a:t>Abbildung 6: Concha Santos, Präsidentin des spanischen Nationalen Verbands der Bauarbeiter, Spanien.</a:t>
            </a:r>
          </a:p>
        </p:txBody>
      </p:sp>
      <p:pic>
        <p:nvPicPr>
          <p:cNvPr id="27" name="Picture 26">
            <a:extLst>
              <a:ext uri="{FF2B5EF4-FFF2-40B4-BE49-F238E27FC236}">
                <a16:creationId xmlns:a16="http://schemas.microsoft.com/office/drawing/2014/main" id="{C0D06C0F-8AFA-A08F-12D3-CC1E0ACA33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29352" y="6791856"/>
            <a:ext cx="1891065" cy="1891065"/>
          </a:xfrm>
          <a:prstGeom prst="rect">
            <a:avLst/>
          </a:prstGeom>
        </p:spPr>
      </p:pic>
      <p:sp>
        <p:nvSpPr>
          <p:cNvPr id="28" name="Text Placeholder 4">
            <a:extLst>
              <a:ext uri="{FF2B5EF4-FFF2-40B4-BE49-F238E27FC236}">
                <a16:creationId xmlns:a16="http://schemas.microsoft.com/office/drawing/2014/main" id="{0E96D9F2-CDC6-700A-E649-9507FA691A4C}"/>
              </a:ext>
            </a:extLst>
          </p:cNvPr>
          <p:cNvSpPr>
            <a:spLocks noGrp="1"/>
          </p:cNvSpPr>
          <p:nvPr/>
        </p:nvSpPr>
        <p:spPr>
          <a:xfrm>
            <a:off x="3799431" y="8273282"/>
            <a:ext cx="3431800" cy="1175264"/>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Viele</a:t>
            </a:r>
            <a:r>
              <a:rPr lang="en-IE" dirty="0"/>
              <a:t> Leute tun </a:t>
            </a:r>
            <a:r>
              <a:rPr lang="en-IE" dirty="0" err="1"/>
              <a:t>vielleicht</a:t>
            </a:r>
            <a:r>
              <a:rPr lang="en-IE" dirty="0"/>
              <a:t> </a:t>
            </a:r>
            <a:r>
              <a:rPr lang="en-IE" dirty="0" err="1"/>
              <a:t>etwas</a:t>
            </a:r>
            <a:r>
              <a:rPr lang="en-IE" dirty="0"/>
              <a:t>, </a:t>
            </a:r>
            <a:r>
              <a:rPr lang="en-IE" dirty="0" err="1"/>
              <a:t>arbeiten</a:t>
            </a:r>
            <a:r>
              <a:rPr lang="en-IE" dirty="0"/>
              <a:t> an </a:t>
            </a:r>
            <a:r>
              <a:rPr lang="en-IE" dirty="0" err="1"/>
              <a:t>Vielfalt</a:t>
            </a:r>
            <a:r>
              <a:rPr lang="en-IE" dirty="0"/>
              <a:t> und </a:t>
            </a:r>
            <a:r>
              <a:rPr lang="en-IE" dirty="0" err="1"/>
              <a:t>Inklusion</a:t>
            </a:r>
            <a:r>
              <a:rPr lang="en-IE" dirty="0"/>
              <a:t>. Aber </a:t>
            </a:r>
            <a:r>
              <a:rPr lang="en-IE" dirty="0" err="1"/>
              <a:t>sie</a:t>
            </a:r>
            <a:r>
              <a:rPr lang="en-IE" dirty="0"/>
              <a:t> </a:t>
            </a:r>
            <a:r>
              <a:rPr lang="en-IE" dirty="0" err="1"/>
              <a:t>sprechen</a:t>
            </a:r>
            <a:r>
              <a:rPr lang="en-IE" dirty="0"/>
              <a:t> </a:t>
            </a:r>
            <a:r>
              <a:rPr lang="en-IE" dirty="0" err="1"/>
              <a:t>nicht</a:t>
            </a:r>
            <a:r>
              <a:rPr lang="en-IE" dirty="0"/>
              <a:t> </a:t>
            </a:r>
            <a:r>
              <a:rPr lang="en-IE" dirty="0" err="1"/>
              <a:t>darüber</a:t>
            </a:r>
            <a:r>
              <a:rPr lang="en-IE" dirty="0"/>
              <a:t>, so </a:t>
            </a:r>
            <a:r>
              <a:rPr lang="en-IE" dirty="0" err="1"/>
              <a:t>dass</a:t>
            </a:r>
            <a:r>
              <a:rPr lang="en-IE" dirty="0"/>
              <a:t> </a:t>
            </a:r>
            <a:r>
              <a:rPr lang="en-IE" dirty="0" err="1"/>
              <a:t>wir</a:t>
            </a:r>
            <a:r>
              <a:rPr lang="en-IE" dirty="0"/>
              <a:t> es </a:t>
            </a:r>
            <a:r>
              <a:rPr lang="en-IE" dirty="0" err="1"/>
              <a:t>nicht</a:t>
            </a:r>
            <a:r>
              <a:rPr lang="en-IE" dirty="0"/>
              <a:t> </a:t>
            </a:r>
            <a:r>
              <a:rPr lang="en-IE" dirty="0" err="1"/>
              <a:t>sehen</a:t>
            </a:r>
            <a:r>
              <a:rPr lang="en-US" dirty="0"/>
              <a:t>.”</a:t>
            </a:r>
          </a:p>
        </p:txBody>
      </p:sp>
      <p:sp>
        <p:nvSpPr>
          <p:cNvPr id="29" name="Text Placeholder 6">
            <a:extLst>
              <a:ext uri="{FF2B5EF4-FFF2-40B4-BE49-F238E27FC236}">
                <a16:creationId xmlns:a16="http://schemas.microsoft.com/office/drawing/2014/main" id="{82819E15-5D63-660D-9988-0D61616D5E95}"/>
              </a:ext>
            </a:extLst>
          </p:cNvPr>
          <p:cNvSpPr txBox="1">
            <a:spLocks/>
          </p:cNvSpPr>
          <p:nvPr/>
        </p:nvSpPr>
        <p:spPr>
          <a:xfrm>
            <a:off x="3844403" y="9522398"/>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Maria Hegarty,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Gleichstellungsstrategien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Irland</a:t>
            </a:r>
            <a:endPar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E30DD313-1B2A-A0D7-C3AD-84EA8CF9D1BC}"/>
              </a:ext>
            </a:extLst>
          </p:cNvPr>
          <p:cNvSpPr/>
          <p:nvPr/>
        </p:nvSpPr>
        <p:spPr>
          <a:xfrm rot="16200000">
            <a:off x="5726607" y="8425922"/>
            <a:ext cx="3173496" cy="215444"/>
          </a:xfrm>
          <a:prstGeom prst="rect">
            <a:avLst/>
          </a:prstGeom>
        </p:spPr>
        <p:txBody>
          <a:bodyPr wrap="square">
            <a:spAutoFit/>
          </a:bodyPr>
          <a:lstStyle/>
          <a:p>
            <a:r>
              <a:rPr lang="en-US"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Stärkung von Frauen im Baugewerbe</a:t>
            </a:r>
            <a:endParaRPr lang="en-IE"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56071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14" name="Freeform 13">
            <a:extLst>
              <a:ext uri="{FF2B5EF4-FFF2-40B4-BE49-F238E27FC236}">
                <a16:creationId xmlns:a16="http://schemas.microsoft.com/office/drawing/2014/main" id="{99B5C261-5FCD-4124-2652-6393537CB0D9}"/>
              </a:ext>
            </a:extLst>
          </p:cNvPr>
          <p:cNvSpPr/>
          <p:nvPr/>
        </p:nvSpPr>
        <p:spPr>
          <a:xfrm>
            <a:off x="464104" y="460530"/>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Rectangle 1">
            <a:extLst>
              <a:ext uri="{FF2B5EF4-FFF2-40B4-BE49-F238E27FC236}">
                <a16:creationId xmlns:a16="http://schemas.microsoft.com/office/drawing/2014/main" id="{45DBF072-EEAF-F8D9-EBBC-BA3CB33B2A99}"/>
              </a:ext>
            </a:extLst>
          </p:cNvPr>
          <p:cNvSpPr/>
          <p:nvPr/>
        </p:nvSpPr>
        <p:spPr>
          <a:xfrm>
            <a:off x="0" y="1277642"/>
            <a:ext cx="4188275" cy="9414171"/>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32</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a:xfrm>
            <a:off x="293556" y="985874"/>
            <a:ext cx="3418702" cy="2586284"/>
          </a:xfrm>
        </p:spPr>
        <p:txBody>
          <a:bodyPr>
            <a:normAutofit/>
          </a:bodyPr>
          <a:lstStyle/>
          <a:p>
            <a:pPr algn="l"/>
            <a:r>
              <a:rPr lang="en-GB" sz="2200" b="1">
                <a:solidFill>
                  <a:schemeClr val="bg1"/>
                </a:solidFill>
              </a:rPr>
              <a:t>2.1.4 </a:t>
            </a:r>
            <a:r>
              <a:rPr lang="en-IE" sz="2200" b="1">
                <a:solidFill>
                  <a:schemeClr val="bg1"/>
                </a:solidFill>
              </a:rPr>
              <a:t>Rückkehr zur Arbeit</a:t>
            </a:r>
            <a:endParaRPr lang="en-LB" sz="2200" b="1">
              <a:solidFill>
                <a:schemeClr val="bg1"/>
              </a:solidFill>
            </a:endParaRPr>
          </a:p>
          <a:p>
            <a:pPr algn="l"/>
            <a:endParaRPr lang="en-GB" sz="2200" b="1">
              <a:solidFill>
                <a:schemeClr val="bg1"/>
              </a:solidFill>
            </a:endParaRPr>
          </a:p>
        </p:txBody>
      </p:sp>
      <p:sp>
        <p:nvSpPr>
          <p:cNvPr id="3" name="Text Placeholder 9">
            <a:extLst>
              <a:ext uri="{FF2B5EF4-FFF2-40B4-BE49-F238E27FC236}">
                <a16:creationId xmlns:a16="http://schemas.microsoft.com/office/drawing/2014/main" id="{5F1608C6-274C-995A-B26A-099FFBC4FA12}"/>
              </a:ext>
            </a:extLst>
          </p:cNvPr>
          <p:cNvSpPr txBox="1">
            <a:spLocks/>
          </p:cNvSpPr>
          <p:nvPr/>
        </p:nvSpPr>
        <p:spPr>
          <a:xfrm>
            <a:off x="293556" y="2781496"/>
            <a:ext cx="3525872" cy="108316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spcBef>
                <a:spcPts val="195"/>
              </a:spcBef>
              <a:buNone/>
              <a:tabLst>
                <a:tab pos="450215" algn="l"/>
              </a:tabLst>
            </a:pPr>
            <a:r>
              <a:rPr lang="en-IE" sz="1100" dirty="0">
                <a:latin typeface="Calibri" panose="020F0502020204030204" pitchFamily="34" charset="0"/>
                <a:cs typeface="Calibri" panose="020F0502020204030204" pitchFamily="34" charset="0"/>
              </a:rPr>
              <a:t>Die </a:t>
            </a:r>
            <a:r>
              <a:rPr lang="en-IE" sz="1100" dirty="0" err="1">
                <a:latin typeface="Calibri" panose="020F0502020204030204" pitchFamily="34" charset="0"/>
                <a:cs typeface="Calibri" panose="020F0502020204030204" pitchFamily="34" charset="0"/>
              </a:rPr>
              <a:t>Forschung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zeigt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dass</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großer</a:t>
            </a:r>
            <a:r>
              <a:rPr lang="en-IE" sz="1100" dirty="0">
                <a:latin typeface="Calibri" panose="020F0502020204030204" pitchFamily="34" charset="0"/>
                <a:cs typeface="Calibri" panose="020F0502020204030204" pitchFamily="34" charset="0"/>
              </a:rPr>
              <a:t> Teil der Frauen es </a:t>
            </a:r>
            <a:r>
              <a:rPr lang="en-IE" sz="1100" dirty="0" err="1">
                <a:latin typeface="Calibri" panose="020F0502020204030204" pitchFamily="34" charset="0"/>
                <a:cs typeface="Calibri" panose="020F0502020204030204" pitchFamily="34" charset="0"/>
              </a:rPr>
              <a:t>schwierig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findet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familiäre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Verpflichtungen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bewältigen</a:t>
            </a:r>
            <a:r>
              <a:rPr lang="en-IE" sz="1100" dirty="0">
                <a:latin typeface="Calibri" panose="020F0502020204030204" pitchFamily="34" charset="0"/>
                <a:cs typeface="Calibri" panose="020F0502020204030204" pitchFamily="34" charset="0"/>
              </a:rPr>
              <a:t> und in der </a:t>
            </a:r>
            <a:r>
              <a:rPr lang="en-IE" sz="1100" dirty="0" err="1">
                <a:latin typeface="Calibri" panose="020F0502020204030204" pitchFamily="34" charset="0"/>
                <a:cs typeface="Calibri" panose="020F0502020204030204" pitchFamily="34" charset="0"/>
              </a:rPr>
              <a:t>Industrie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bleiben</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Natur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projektbasierten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Industrie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erfordert</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Beschäftigung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temporären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Arbeitskraft</a:t>
            </a:r>
            <a:r>
              <a:rPr lang="en-IE" sz="1100" dirty="0">
                <a:latin typeface="Calibri" panose="020F0502020204030204" pitchFamily="34" charset="0"/>
                <a:cs typeface="Calibri" panose="020F0502020204030204" pitchFamily="34" charset="0"/>
              </a:rPr>
              <a:t>, die von </a:t>
            </a:r>
            <a:r>
              <a:rPr lang="en-IE" sz="1100" dirty="0" err="1">
                <a:latin typeface="Calibri" panose="020F0502020204030204" pitchFamily="34" charset="0"/>
                <a:cs typeface="Calibri" panose="020F0502020204030204" pitchFamily="34" charset="0"/>
              </a:rPr>
              <a:t>einem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Projektstandort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anderen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wechseln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kann</a:t>
            </a:r>
            <a:r>
              <a:rPr lang="en-IE" sz="1100" dirty="0">
                <a:latin typeface="Calibri" panose="020F0502020204030204" pitchFamily="34" charset="0"/>
                <a:cs typeface="Calibri" panose="020F0502020204030204" pitchFamily="34" charset="0"/>
              </a:rPr>
              <a:t>. Dies </a:t>
            </a:r>
            <a:r>
              <a:rPr lang="en-IE" sz="1100" dirty="0" err="1">
                <a:latin typeface="Calibri" panose="020F0502020204030204" pitchFamily="34" charset="0"/>
                <a:cs typeface="Calibri" panose="020F0502020204030204" pitchFamily="34" charset="0"/>
              </a:rPr>
              <a:t>ist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schwieriger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Balanceakt</a:t>
            </a:r>
            <a:r>
              <a:rPr lang="en-IE" sz="1100" dirty="0">
                <a:latin typeface="Calibri" panose="020F0502020204030204" pitchFamily="34" charset="0"/>
                <a:cs typeface="Calibri" panose="020F0502020204030204" pitchFamily="34" charset="0"/>
              </a:rPr>
              <a:t> für Frauen </a:t>
            </a:r>
            <a:r>
              <a:rPr lang="en-IE" sz="1100" dirty="0" err="1">
                <a:latin typeface="Calibri" panose="020F0502020204030204" pitchFamily="34" charset="0"/>
                <a:cs typeface="Calibri" panose="020F0502020204030204" pitchFamily="34" charset="0"/>
              </a:rPr>
              <a:t>mit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abhängigen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Familienangehörigen</a:t>
            </a:r>
            <a:r>
              <a:rPr lang="en-IE" sz="1100" dirty="0">
                <a:latin typeface="Calibri" panose="020F0502020204030204" pitchFamily="34" charset="0"/>
                <a:cs typeface="Calibri" panose="020F0502020204030204" pitchFamily="34" charset="0"/>
              </a:rPr>
              <a:t>.</a:t>
            </a:r>
          </a:p>
          <a:p>
            <a:pPr marL="0" indent="0" algn="just">
              <a:spcBef>
                <a:spcPts val="195"/>
              </a:spcBef>
              <a:buNone/>
              <a:tabLst>
                <a:tab pos="450215" algn="l"/>
              </a:tabLst>
            </a:pPr>
            <a:r>
              <a:rPr lang="en-IE" sz="1100" dirty="0">
                <a:latin typeface="Calibri" panose="020F0502020204030204" pitchFamily="34" charset="0"/>
                <a:cs typeface="Calibri" panose="020F0502020204030204" pitchFamily="34" charset="0"/>
              </a:rPr>
              <a:t> </a:t>
            </a:r>
          </a:p>
          <a:p>
            <a:pPr marL="0" indent="0" algn="just">
              <a:spcBef>
                <a:spcPts val="195"/>
              </a:spcBef>
              <a:buNone/>
              <a:tabLst>
                <a:tab pos="450215" algn="l"/>
              </a:tabLst>
            </a:pPr>
            <a:r>
              <a:rPr lang="en-IE" sz="1100" dirty="0" err="1">
                <a:latin typeface="Calibri" panose="020F0502020204030204" pitchFamily="34" charset="0"/>
                <a:cs typeface="Calibri" panose="020F0502020204030204" pitchFamily="34" charset="0"/>
              </a:rPr>
              <a:t>Karrierewege</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Arbeitsmuster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basieren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nach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vor</a:t>
            </a:r>
            <a:r>
              <a:rPr lang="en-IE" sz="1100" dirty="0">
                <a:latin typeface="Calibri" panose="020F0502020204030204" pitchFamily="34" charset="0"/>
                <a:cs typeface="Calibri" panose="020F0502020204030204" pitchFamily="34" charset="0"/>
              </a:rPr>
              <a:t> auf </a:t>
            </a:r>
            <a:r>
              <a:rPr lang="en-IE" sz="1100" dirty="0" err="1">
                <a:latin typeface="Calibri" panose="020F0502020204030204" pitchFamily="34" charset="0"/>
                <a:cs typeface="Calibri" panose="020F0502020204030204" pitchFamily="34" charset="0"/>
              </a:rPr>
              <a:t>einem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Vollzeit</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Dauerarbeitsmodell</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bei</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dem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familiäre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Verpflichtungen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kaum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berücksichtigt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werden</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Unsichtbarkeit</a:t>
            </a:r>
            <a:r>
              <a:rPr lang="en-IE" sz="1100" dirty="0">
                <a:latin typeface="Calibri" panose="020F0502020204030204" pitchFamily="34" charset="0"/>
                <a:cs typeface="Calibri" panose="020F0502020204030204" pitchFamily="34" charset="0"/>
              </a:rPr>
              <a:t> der </a:t>
            </a:r>
            <a:r>
              <a:rPr lang="en-IE" sz="1100" dirty="0" err="1">
                <a:latin typeface="Calibri" panose="020F0502020204030204" pitchFamily="34" charset="0"/>
                <a:cs typeface="Calibri" panose="020F0502020204030204" pitchFamily="34" charset="0"/>
              </a:rPr>
              <a:t>Familie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ist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zentrales</a:t>
            </a:r>
            <a:r>
              <a:rPr lang="en-IE" sz="1100" dirty="0">
                <a:latin typeface="Calibri" panose="020F0502020204030204" pitchFamily="34" charset="0"/>
                <a:cs typeface="Calibri" panose="020F0502020204030204" pitchFamily="34" charset="0"/>
              </a:rPr>
              <a:t> Element der </a:t>
            </a:r>
            <a:r>
              <a:rPr lang="en-IE" sz="1100" dirty="0" err="1">
                <a:latin typeface="Calibri" panose="020F0502020204030204" pitchFamily="34" charset="0"/>
                <a:cs typeface="Calibri" panose="020F0502020204030204" pitchFamily="34" charset="0"/>
              </a:rPr>
              <a:t>Anforderungen</a:t>
            </a:r>
            <a:r>
              <a:rPr lang="en-IE" sz="1100" dirty="0">
                <a:latin typeface="Calibri" panose="020F0502020204030204" pitchFamily="34" charset="0"/>
                <a:cs typeface="Calibri" panose="020F0502020204030204" pitchFamily="34" charset="0"/>
              </a:rPr>
              <a:t> in der </a:t>
            </a:r>
            <a:r>
              <a:rPr lang="en-IE" sz="1100" dirty="0" err="1">
                <a:latin typeface="Calibri" panose="020F0502020204030204" pitchFamily="34" charset="0"/>
                <a:cs typeface="Calibri" panose="020F0502020204030204" pitchFamily="34" charset="0"/>
              </a:rPr>
              <a:t>Bauindustrie</a:t>
            </a:r>
            <a:r>
              <a:rPr lang="en-IE" sz="1100" dirty="0">
                <a:latin typeface="Calibri" panose="020F0502020204030204" pitchFamily="34" charset="0"/>
                <a:cs typeface="Calibri" panose="020F0502020204030204" pitchFamily="34" charset="0"/>
              </a:rPr>
              <a:t>. Es </a:t>
            </a:r>
            <a:r>
              <a:rPr lang="en-IE" sz="1100" dirty="0" err="1">
                <a:latin typeface="Calibri" panose="020F0502020204030204" pitchFamily="34" charset="0"/>
                <a:cs typeface="Calibri" panose="020F0502020204030204" pitchFamily="34" charset="0"/>
              </a:rPr>
              <a:t>gibt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wenig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Raum</a:t>
            </a:r>
            <a:r>
              <a:rPr lang="en-IE" sz="1100" dirty="0">
                <a:latin typeface="Calibri" panose="020F0502020204030204" pitchFamily="34" charset="0"/>
                <a:cs typeface="Calibri" panose="020F0502020204030204" pitchFamily="34" charset="0"/>
              </a:rPr>
              <a:t> für </a:t>
            </a:r>
            <a:r>
              <a:rPr lang="en-IE" sz="1100" dirty="0" err="1">
                <a:latin typeface="Calibri" panose="020F0502020204030204" pitchFamily="34" charset="0"/>
                <a:cs typeface="Calibri" panose="020F0502020204030204" pitchFamily="34" charset="0"/>
              </a:rPr>
              <a:t>einen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familienorientierten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Lebensstil</a:t>
            </a:r>
            <a:r>
              <a:rPr lang="en-IE" sz="1100" dirty="0">
                <a:latin typeface="Calibri" panose="020F0502020204030204" pitchFamily="34" charset="0"/>
                <a:cs typeface="Calibri" panose="020F0502020204030204" pitchFamily="34" charset="0"/>
              </a:rPr>
              <a:t>. Die Arbeit </a:t>
            </a:r>
            <a:r>
              <a:rPr lang="en-IE" sz="1100" dirty="0" err="1">
                <a:latin typeface="Calibri" panose="020F0502020204030204" pitchFamily="34" charset="0"/>
                <a:cs typeface="Calibri" panose="020F0502020204030204" pitchFamily="34" charset="0"/>
              </a:rPr>
              <a:t>im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Baugewerbe</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insbesondere</a:t>
            </a:r>
            <a:r>
              <a:rPr lang="en-IE" sz="1100" dirty="0">
                <a:latin typeface="Calibri" panose="020F0502020204030204" pitchFamily="34" charset="0"/>
                <a:cs typeface="Calibri" panose="020F0502020204030204" pitchFamily="34" charset="0"/>
              </a:rPr>
              <a:t> die Arbeit auf der </a:t>
            </a:r>
            <a:r>
              <a:rPr lang="en-IE" sz="1100" dirty="0" err="1">
                <a:latin typeface="Calibri" panose="020F0502020204030204" pitchFamily="34" charset="0"/>
                <a:cs typeface="Calibri" panose="020F0502020204030204" pitchFamily="34" charset="0"/>
              </a:rPr>
              <a:t>Baustelle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werden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als</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anspruchsvoll</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zeitaufwändig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angesehen</a:t>
            </a:r>
            <a:r>
              <a:rPr lang="en-IE" sz="1100" dirty="0">
                <a:latin typeface="Calibri" panose="020F0502020204030204" pitchFamily="34" charset="0"/>
                <a:cs typeface="Calibri" panose="020F0502020204030204" pitchFamily="34" charset="0"/>
              </a:rPr>
              <a:t>, was </a:t>
            </a:r>
            <a:r>
              <a:rPr lang="en-IE" sz="1100" dirty="0" err="1">
                <a:latin typeface="Calibri" panose="020F0502020204030204" pitchFamily="34" charset="0"/>
                <a:cs typeface="Calibri" panose="020F0502020204030204" pitchFamily="34" charset="0"/>
              </a:rPr>
              <a:t>sich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negativ</a:t>
            </a:r>
            <a:r>
              <a:rPr lang="en-IE" sz="1100" dirty="0">
                <a:latin typeface="Calibri" panose="020F0502020204030204" pitchFamily="34" charset="0"/>
                <a:cs typeface="Calibri" panose="020F0502020204030204" pitchFamily="34" charset="0"/>
              </a:rPr>
              <a:t> auf die </a:t>
            </a:r>
            <a:r>
              <a:rPr lang="en-IE" sz="1100" dirty="0" err="1">
                <a:latin typeface="Calibri" panose="020F0502020204030204" pitchFamily="34" charset="0"/>
                <a:cs typeface="Calibri" panose="020F0502020204030204" pitchFamily="34" charset="0"/>
              </a:rPr>
              <a:t>Vereinbarkeit</a:t>
            </a:r>
            <a:r>
              <a:rPr lang="en-IE" sz="1100" dirty="0">
                <a:latin typeface="Calibri" panose="020F0502020204030204" pitchFamily="34" charset="0"/>
                <a:cs typeface="Calibri" panose="020F0502020204030204" pitchFamily="34" charset="0"/>
              </a:rPr>
              <a:t> von </a:t>
            </a:r>
            <a:r>
              <a:rPr lang="en-IE" sz="1100" dirty="0" err="1">
                <a:latin typeface="Calibri" panose="020F0502020204030204" pitchFamily="34" charset="0"/>
                <a:cs typeface="Calibri" panose="020F0502020204030204" pitchFamily="34" charset="0"/>
              </a:rPr>
              <a:t>Beruf</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Familie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auswirkt</a:t>
            </a:r>
            <a:r>
              <a:rPr lang="en-IE" sz="1100" dirty="0">
                <a:latin typeface="Calibri" panose="020F0502020204030204" pitchFamily="34" charset="0"/>
                <a:cs typeface="Calibri" panose="020F0502020204030204" pitchFamily="34" charset="0"/>
              </a:rPr>
              <a:t>. Dies </a:t>
            </a:r>
            <a:r>
              <a:rPr lang="en-IE" sz="1100" dirty="0" err="1">
                <a:latin typeface="Calibri" panose="020F0502020204030204" pitchFamily="34" charset="0"/>
                <a:cs typeface="Calibri" panose="020F0502020204030204" pitchFamily="34" charset="0"/>
              </a:rPr>
              <a:t>führt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dazu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dass</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einige</a:t>
            </a:r>
            <a:r>
              <a:rPr lang="en-IE" sz="1100" dirty="0">
                <a:latin typeface="Calibri" panose="020F0502020204030204" pitchFamily="34" charset="0"/>
                <a:cs typeface="Calibri" panose="020F0502020204030204" pitchFamily="34" charset="0"/>
              </a:rPr>
              <a:t> Frauen </a:t>
            </a:r>
            <a:r>
              <a:rPr lang="en-IE" sz="1100" dirty="0" err="1">
                <a:latin typeface="Calibri" panose="020F0502020204030204" pitchFamily="34" charset="0"/>
                <a:cs typeface="Calibri" panose="020F0502020204030204" pitchFamily="34" charset="0"/>
              </a:rPr>
              <a:t>einen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karriereorientierten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Lebensstil</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annehmen</a:t>
            </a:r>
            <a:r>
              <a:rPr lang="en-IE" sz="1100" dirty="0">
                <a:latin typeface="Calibri" panose="020F0502020204030204" pitchFamily="34" charset="0"/>
                <a:cs typeface="Calibri" panose="020F0502020204030204" pitchFamily="34" charset="0"/>
              </a:rPr>
              <a:t>. </a:t>
            </a:r>
          </a:p>
          <a:p>
            <a:pPr marL="0" indent="0" algn="just">
              <a:spcBef>
                <a:spcPts val="195"/>
              </a:spcBef>
              <a:buNone/>
              <a:tabLst>
                <a:tab pos="450215" algn="l"/>
              </a:tabLst>
            </a:pPr>
            <a:r>
              <a:rPr lang="en-IE" sz="1100" dirty="0">
                <a:latin typeface="Calibri" panose="020F0502020204030204" pitchFamily="34" charset="0"/>
                <a:cs typeface="Calibri" panose="020F0502020204030204" pitchFamily="34" charset="0"/>
              </a:rPr>
              <a:t> </a:t>
            </a:r>
          </a:p>
        </p:txBody>
      </p:sp>
      <p:grpSp>
        <p:nvGrpSpPr>
          <p:cNvPr id="4" name="Group 3">
            <a:extLst>
              <a:ext uri="{FF2B5EF4-FFF2-40B4-BE49-F238E27FC236}">
                <a16:creationId xmlns:a16="http://schemas.microsoft.com/office/drawing/2014/main" id="{B7919A9D-A974-5D4E-8C6E-18ED3EB88FE3}"/>
              </a:ext>
            </a:extLst>
          </p:cNvPr>
          <p:cNvGrpSpPr/>
          <p:nvPr/>
        </p:nvGrpSpPr>
        <p:grpSpPr>
          <a:xfrm>
            <a:off x="1392622" y="6397508"/>
            <a:ext cx="1487826" cy="1083162"/>
            <a:chOff x="3400450" y="986392"/>
            <a:chExt cx="1487826" cy="1083162"/>
          </a:xfrm>
        </p:grpSpPr>
        <p:sp>
          <p:nvSpPr>
            <p:cNvPr id="5" name="Freeform 4">
              <a:extLst>
                <a:ext uri="{FF2B5EF4-FFF2-40B4-BE49-F238E27FC236}">
                  <a16:creationId xmlns:a16="http://schemas.microsoft.com/office/drawing/2014/main" id="{77A0467F-599A-6873-902F-B7CF42DDB9E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8" name="Freeform 7">
              <a:extLst>
                <a:ext uri="{FF2B5EF4-FFF2-40B4-BE49-F238E27FC236}">
                  <a16:creationId xmlns:a16="http://schemas.microsoft.com/office/drawing/2014/main" id="{EF71848A-0BAA-8884-E5BA-97D9846F874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9" name="Text Placeholder 4">
            <a:extLst>
              <a:ext uri="{FF2B5EF4-FFF2-40B4-BE49-F238E27FC236}">
                <a16:creationId xmlns:a16="http://schemas.microsoft.com/office/drawing/2014/main" id="{7E9A379B-6CD4-188C-2E69-18B8B9763D27}"/>
              </a:ext>
            </a:extLst>
          </p:cNvPr>
          <p:cNvSpPr>
            <a:spLocks noGrp="1"/>
          </p:cNvSpPr>
          <p:nvPr/>
        </p:nvSpPr>
        <p:spPr>
          <a:xfrm>
            <a:off x="493233" y="7817976"/>
            <a:ext cx="3286605" cy="2064577"/>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"Ich </a:t>
            </a:r>
            <a:r>
              <a:rPr lang="en-IE" dirty="0" err="1"/>
              <a:t>denke</a:t>
            </a:r>
            <a:r>
              <a:rPr lang="en-IE" dirty="0"/>
              <a:t>, </a:t>
            </a:r>
            <a:r>
              <a:rPr lang="en-IE" dirty="0" err="1"/>
              <a:t>dass</a:t>
            </a:r>
            <a:r>
              <a:rPr lang="en-IE" dirty="0"/>
              <a:t> </a:t>
            </a:r>
            <a:r>
              <a:rPr lang="en-IE" dirty="0" err="1"/>
              <a:t>diese</a:t>
            </a:r>
            <a:r>
              <a:rPr lang="en-IE" dirty="0"/>
              <a:t> Art von </a:t>
            </a:r>
            <a:r>
              <a:rPr lang="en-IE" dirty="0" err="1"/>
              <a:t>Geschäft</a:t>
            </a:r>
            <a:r>
              <a:rPr lang="en-IE" dirty="0"/>
              <a:t> die Liebe </a:t>
            </a:r>
            <a:r>
              <a:rPr lang="en-IE" dirty="0" err="1"/>
              <a:t>zur</a:t>
            </a:r>
            <a:r>
              <a:rPr lang="en-IE" dirty="0"/>
              <a:t> Arbeit und die </a:t>
            </a:r>
            <a:r>
              <a:rPr lang="en-IE" dirty="0" err="1"/>
              <a:t>Entscheidung</a:t>
            </a:r>
            <a:r>
              <a:rPr lang="en-IE" dirty="0"/>
              <a:t> für </a:t>
            </a:r>
            <a:r>
              <a:rPr lang="en-IE" dirty="0" err="1"/>
              <a:t>eine</a:t>
            </a:r>
            <a:r>
              <a:rPr lang="en-IE" dirty="0"/>
              <a:t> </a:t>
            </a:r>
            <a:r>
              <a:rPr lang="en-IE" dirty="0" err="1"/>
              <a:t>solche</a:t>
            </a:r>
            <a:r>
              <a:rPr lang="en-IE" dirty="0"/>
              <a:t> </a:t>
            </a:r>
            <a:r>
              <a:rPr lang="en-IE" dirty="0" err="1"/>
              <a:t>Lebensweise</a:t>
            </a:r>
            <a:r>
              <a:rPr lang="en-IE" dirty="0"/>
              <a:t> </a:t>
            </a:r>
            <a:r>
              <a:rPr lang="en-IE" dirty="0" err="1"/>
              <a:t>erfordert</a:t>
            </a:r>
            <a:r>
              <a:rPr lang="en-IE" dirty="0"/>
              <a:t>, die </a:t>
            </a:r>
            <a:r>
              <a:rPr lang="en-IE" dirty="0" err="1"/>
              <a:t>manchmal</a:t>
            </a:r>
            <a:r>
              <a:rPr lang="en-IE" dirty="0"/>
              <a:t> </a:t>
            </a:r>
            <a:r>
              <a:rPr lang="en-IE" dirty="0" err="1"/>
              <a:t>sehr</a:t>
            </a:r>
            <a:r>
              <a:rPr lang="en-IE" dirty="0"/>
              <a:t> </a:t>
            </a:r>
            <a:r>
              <a:rPr lang="en-IE" dirty="0" err="1"/>
              <a:t>anspruchsvoll</a:t>
            </a:r>
            <a:r>
              <a:rPr lang="en-IE" dirty="0"/>
              <a:t> und </a:t>
            </a:r>
            <a:r>
              <a:rPr lang="en-IE" dirty="0" err="1"/>
              <a:t>stressig</a:t>
            </a:r>
            <a:r>
              <a:rPr lang="en-IE" dirty="0"/>
              <a:t> </a:t>
            </a:r>
            <a:r>
              <a:rPr lang="en-IE" dirty="0" err="1"/>
              <a:t>ist</a:t>
            </a:r>
            <a:r>
              <a:rPr lang="en-IE" dirty="0"/>
              <a:t>, </a:t>
            </a:r>
            <a:r>
              <a:rPr lang="en-IE" dirty="0" err="1"/>
              <a:t>weil</a:t>
            </a:r>
            <a:r>
              <a:rPr lang="en-IE" dirty="0"/>
              <a:t> </a:t>
            </a:r>
            <a:r>
              <a:rPr lang="en-IE" dirty="0" err="1"/>
              <a:t>sie</a:t>
            </a:r>
            <a:r>
              <a:rPr lang="en-IE" dirty="0"/>
              <a:t> </a:t>
            </a:r>
            <a:r>
              <a:rPr lang="en-IE" dirty="0" err="1"/>
              <a:t>mit</a:t>
            </a:r>
            <a:r>
              <a:rPr lang="en-IE" dirty="0"/>
              <a:t> </a:t>
            </a:r>
            <a:r>
              <a:rPr lang="en-IE" dirty="0" err="1"/>
              <a:t>einem</a:t>
            </a:r>
            <a:r>
              <a:rPr lang="en-IE" dirty="0"/>
              <a:t> </a:t>
            </a:r>
            <a:r>
              <a:rPr lang="en-IE" dirty="0" err="1"/>
              <a:t>Markt</a:t>
            </a:r>
            <a:r>
              <a:rPr lang="en-IE" dirty="0"/>
              <a:t> </a:t>
            </a:r>
            <a:r>
              <a:rPr lang="en-IE" dirty="0" err="1"/>
              <a:t>verbunden</a:t>
            </a:r>
            <a:r>
              <a:rPr lang="en-IE" dirty="0"/>
              <a:t> </a:t>
            </a:r>
            <a:r>
              <a:rPr lang="en-IE" dirty="0" err="1"/>
              <a:t>ist</a:t>
            </a:r>
            <a:r>
              <a:rPr lang="en-IE" dirty="0"/>
              <a:t>, der </a:t>
            </a:r>
            <a:r>
              <a:rPr lang="en-IE" dirty="0" err="1"/>
              <a:t>ständig</a:t>
            </a:r>
            <a:r>
              <a:rPr lang="en-IE" dirty="0"/>
              <a:t> seine </a:t>
            </a:r>
            <a:r>
              <a:rPr lang="en-IE" dirty="0" err="1"/>
              <a:t>Richtung</a:t>
            </a:r>
            <a:r>
              <a:rPr lang="en-IE" dirty="0"/>
              <a:t> </a:t>
            </a:r>
            <a:r>
              <a:rPr lang="en-IE" dirty="0" err="1"/>
              <a:t>ändert</a:t>
            </a:r>
            <a:r>
              <a:rPr lang="en-IE" dirty="0"/>
              <a:t>.”</a:t>
            </a:r>
            <a:endParaRPr lang="en-US" baseline="30000" dirty="0"/>
          </a:p>
        </p:txBody>
      </p:sp>
      <p:sp>
        <p:nvSpPr>
          <p:cNvPr id="11" name="Text Placeholder 6">
            <a:extLst>
              <a:ext uri="{FF2B5EF4-FFF2-40B4-BE49-F238E27FC236}">
                <a16:creationId xmlns:a16="http://schemas.microsoft.com/office/drawing/2014/main" id="{154E1911-0630-A7D7-74C6-0C73A77344E0}"/>
              </a:ext>
            </a:extLst>
          </p:cNvPr>
          <p:cNvSpPr txBox="1">
            <a:spLocks/>
          </p:cNvSpPr>
          <p:nvPr/>
        </p:nvSpPr>
        <p:spPr>
          <a:xfrm>
            <a:off x="445758" y="1002211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Bauexpertin</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Deutschland</a:t>
            </a:r>
            <a:endParaRPr lang="en-LB"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17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0019EC99-AD7C-8713-141C-ACD422348A75}"/>
              </a:ext>
            </a:extLst>
          </p:cNvPr>
          <p:cNvPicPr>
            <a:picLocks noGrp="1" noChangeAspect="1"/>
          </p:cNvPicPr>
          <p:nvPr>
            <p:ph type="pic" sz="quarter" idx="51"/>
          </p:nvPr>
        </p:nvPicPr>
        <p:blipFill>
          <a:blip r:embed="rId2" cstate="screen">
            <a:extLst>
              <a:ext uri="{28A0092B-C50C-407E-A947-70E740481C1C}">
                <a14:useLocalDpi xmlns:a14="http://schemas.microsoft.com/office/drawing/2010/main"/>
              </a:ext>
            </a:extLst>
          </a:blip>
          <a:srcRect/>
          <a:stretch/>
        </p:blipFill>
        <p:spPr>
          <a:xfrm rot="10800000" flipH="1" flipV="1">
            <a:off x="3692174" y="6458433"/>
            <a:ext cx="3233336" cy="2829706"/>
          </a:xfrm>
        </p:spPr>
      </p:pic>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0" y="751294"/>
            <a:ext cx="3174411" cy="831322"/>
          </a:xfrm>
          <a:prstGeom prst="rect">
            <a:avLst/>
          </a:prstGeom>
        </p:spPr>
        <p:txBody>
          <a:bodyPr/>
          <a:lstStyle/>
          <a:p>
            <a:pPr>
              <a:spcBef>
                <a:spcPts val="200"/>
              </a:spcBef>
            </a:pPr>
            <a:r>
              <a:rPr lang="en-IE" dirty="0"/>
              <a:t>2.1.5 </a:t>
            </a:r>
            <a:r>
              <a:rPr lang="en-IE" dirty="0" err="1"/>
              <a:t>Fehlende</a:t>
            </a:r>
            <a:r>
              <a:rPr lang="en-IE" dirty="0"/>
              <a:t> </a:t>
            </a:r>
            <a:r>
              <a:rPr lang="en-IE" dirty="0" err="1"/>
              <a:t>Diversität</a:t>
            </a:r>
            <a:endParaRPr lang="en-LB"/>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3799430" y="765102"/>
            <a:ext cx="3303720" cy="1933701"/>
          </a:xfrm>
          <a:prstGeom prst="rect">
            <a:avLst/>
          </a:prstGeom>
        </p:spPr>
        <p:txBody>
          <a:bodyPr/>
          <a:lstStyle/>
          <a:p>
            <a:pPr algn="just">
              <a:spcBef>
                <a:spcPts val="195"/>
              </a:spcBef>
              <a:tabLst>
                <a:tab pos="450215" algn="l"/>
              </a:tabLst>
            </a:pPr>
            <a:r>
              <a:rPr lang="en-IE" sz="1100" dirty="0">
                <a:cs typeface="Calibri" panose="020F0502020204030204" pitchFamily="34" charset="0"/>
              </a:rPr>
              <a:t>Die </a:t>
            </a:r>
            <a:r>
              <a:rPr lang="en-IE" sz="1100" dirty="0" err="1">
                <a:highlight>
                  <a:srgbClr val="FFFF00"/>
                </a:highlight>
                <a:cs typeface="Calibri" panose="020F0502020204030204" pitchFamily="34" charset="0"/>
              </a:rPr>
              <a:t>Forschungen</a:t>
            </a:r>
            <a:r>
              <a:rPr lang="en-IE" sz="1100" dirty="0">
                <a:cs typeface="Calibri" panose="020F0502020204030204" pitchFamily="34" charset="0"/>
              </a:rPr>
              <a:t> </a:t>
            </a:r>
            <a:r>
              <a:rPr lang="en-IE" sz="1100" dirty="0" err="1">
                <a:cs typeface="Calibri" panose="020F0502020204030204" pitchFamily="34" charset="0"/>
              </a:rPr>
              <a:t>zeigen</a:t>
            </a:r>
            <a:r>
              <a:rPr lang="en-IE" sz="1100" dirty="0">
                <a:cs typeface="Calibri" panose="020F0502020204030204" pitchFamily="34" charset="0"/>
              </a:rPr>
              <a:t> </a:t>
            </a:r>
            <a:r>
              <a:rPr lang="en-IE" sz="1100" dirty="0" err="1">
                <a:cs typeface="Calibri" panose="020F0502020204030204" pitchFamily="34" charset="0"/>
              </a:rPr>
              <a:t>übereinstimmend</a:t>
            </a:r>
            <a:r>
              <a:rPr lang="en-IE" sz="1100" dirty="0">
                <a:cs typeface="Calibri" panose="020F0502020204030204" pitchFamily="34" charset="0"/>
              </a:rPr>
              <a:t>, </a:t>
            </a:r>
            <a:r>
              <a:rPr lang="en-IE" sz="1100" dirty="0" err="1">
                <a:cs typeface="Calibri" panose="020F0502020204030204" pitchFamily="34" charset="0"/>
              </a:rPr>
              <a:t>dass</a:t>
            </a:r>
            <a:r>
              <a:rPr lang="en-IE" sz="1100" dirty="0">
                <a:cs typeface="Calibri" panose="020F0502020204030204" pitchFamily="34" charset="0"/>
              </a:rPr>
              <a:t> es </a:t>
            </a:r>
            <a:r>
              <a:rPr lang="en-IE" sz="1100" dirty="0" err="1">
                <a:cs typeface="Calibri" panose="020F0502020204030204" pitchFamily="34" charset="0"/>
              </a:rPr>
              <a:t>dem</a:t>
            </a:r>
            <a:r>
              <a:rPr lang="en-IE" sz="1100" dirty="0">
                <a:cs typeface="Calibri" panose="020F0502020204030204" pitchFamily="34" charset="0"/>
              </a:rPr>
              <a:t> Sektor an </a:t>
            </a:r>
            <a:r>
              <a:rPr lang="en-IE" sz="1100" dirty="0" err="1">
                <a:cs typeface="Calibri" panose="020F0502020204030204" pitchFamily="34" charset="0"/>
              </a:rPr>
              <a:t>vielfältigen</a:t>
            </a:r>
            <a:r>
              <a:rPr lang="en-IE" sz="1100" dirty="0">
                <a:cs typeface="Calibri" panose="020F0502020204030204" pitchFamily="34" charset="0"/>
              </a:rPr>
              <a:t> </a:t>
            </a:r>
            <a:r>
              <a:rPr lang="en-IE" sz="1100" dirty="0" err="1">
                <a:cs typeface="Calibri" panose="020F0502020204030204" pitchFamily="34" charset="0"/>
              </a:rPr>
              <a:t>Akteuren</a:t>
            </a:r>
            <a:r>
              <a:rPr lang="en-IE" sz="1100" dirty="0">
                <a:cs typeface="Calibri" panose="020F0502020204030204" pitchFamily="34" charset="0"/>
              </a:rPr>
              <a:t> </a:t>
            </a:r>
            <a:r>
              <a:rPr lang="en-IE" sz="1100" dirty="0" err="1">
                <a:cs typeface="Calibri" panose="020F0502020204030204" pitchFamily="34" charset="0"/>
              </a:rPr>
              <a:t>mangelt</a:t>
            </a:r>
            <a:r>
              <a:rPr lang="en-IE" sz="1100" dirty="0">
                <a:cs typeface="Calibri" panose="020F0502020204030204" pitchFamily="34" charset="0"/>
              </a:rPr>
              <a:t>, </a:t>
            </a:r>
            <a:r>
              <a:rPr lang="en-IE" sz="1100" dirty="0" err="1">
                <a:cs typeface="Calibri" panose="020F0502020204030204" pitchFamily="34" charset="0"/>
              </a:rPr>
              <a:t>einschließlich</a:t>
            </a:r>
            <a:r>
              <a:rPr lang="en-IE" sz="1100" dirty="0">
                <a:cs typeface="Calibri" panose="020F0502020204030204" pitchFamily="34" charset="0"/>
              </a:rPr>
              <a:t> Frauen, </a:t>
            </a:r>
            <a:r>
              <a:rPr lang="en-IE" sz="1100" dirty="0">
                <a:highlight>
                  <a:srgbClr val="FFFF00"/>
                </a:highlight>
                <a:cs typeface="Calibri" panose="020F0502020204030204" pitchFamily="34" charset="0"/>
              </a:rPr>
              <a:t>People of Colour </a:t>
            </a:r>
            <a:r>
              <a:rPr lang="en-IE" sz="1100" dirty="0">
                <a:cs typeface="Calibri" panose="020F0502020204030204" pitchFamily="34" charset="0"/>
              </a:rPr>
              <a:t>, Menschen </a:t>
            </a:r>
            <a:r>
              <a:rPr lang="en-IE" sz="1100" dirty="0" err="1">
                <a:cs typeface="Calibri" panose="020F0502020204030204" pitchFamily="34" charset="0"/>
              </a:rPr>
              <a:t>mit</a:t>
            </a:r>
            <a:r>
              <a:rPr lang="en-IE" sz="1100" dirty="0">
                <a:cs typeface="Calibri" panose="020F0502020204030204" pitchFamily="34" charset="0"/>
              </a:rPr>
              <a:t> </a:t>
            </a:r>
            <a:r>
              <a:rPr lang="en-IE" sz="1100" dirty="0" err="1">
                <a:cs typeface="Calibri" panose="020F0502020204030204" pitchFamily="34" charset="0"/>
              </a:rPr>
              <a:t>neurologischen</a:t>
            </a:r>
            <a:r>
              <a:rPr lang="en-IE" sz="1100" dirty="0">
                <a:cs typeface="Calibri" panose="020F0502020204030204" pitchFamily="34" charset="0"/>
              </a:rPr>
              <a:t> </a:t>
            </a:r>
            <a:r>
              <a:rPr lang="en-IE" sz="1100" dirty="0" err="1">
                <a:cs typeface="Calibri" panose="020F0502020204030204" pitchFamily="34" charset="0"/>
              </a:rPr>
              <a:t>Problemen</a:t>
            </a:r>
            <a:r>
              <a:rPr lang="en-IE" sz="1100" dirty="0">
                <a:cs typeface="Calibri" panose="020F0502020204030204" pitchFamily="34" charset="0"/>
              </a:rPr>
              <a:t> und Menschen </a:t>
            </a:r>
            <a:r>
              <a:rPr lang="en-IE" sz="1100" dirty="0" err="1">
                <a:cs typeface="Calibri" panose="020F0502020204030204" pitchFamily="34" charset="0"/>
              </a:rPr>
              <a:t>aus</a:t>
            </a:r>
            <a:r>
              <a:rPr lang="en-IE" sz="1100" dirty="0">
                <a:cs typeface="Calibri" panose="020F0502020204030204" pitchFamily="34" charset="0"/>
              </a:rPr>
              <a:t> </a:t>
            </a:r>
            <a:r>
              <a:rPr lang="en-IE" sz="1100" dirty="0" err="1">
                <a:cs typeface="Calibri" panose="020F0502020204030204" pitchFamily="34" charset="0"/>
              </a:rPr>
              <a:t>anderen</a:t>
            </a:r>
            <a:r>
              <a:rPr lang="en-IE" sz="1100" dirty="0">
                <a:cs typeface="Calibri" panose="020F0502020204030204" pitchFamily="34" charset="0"/>
              </a:rPr>
              <a:t> </a:t>
            </a:r>
            <a:r>
              <a:rPr lang="en-IE" sz="1100" dirty="0" err="1">
                <a:cs typeface="Calibri" panose="020F0502020204030204" pitchFamily="34" charset="0"/>
              </a:rPr>
              <a:t>Kulturen</a:t>
            </a:r>
            <a:r>
              <a:rPr lang="en-IE" sz="1100" dirty="0">
                <a:cs typeface="Calibri" panose="020F0502020204030204" pitchFamily="34" charset="0"/>
              </a:rPr>
              <a:t> und </a:t>
            </a:r>
            <a:r>
              <a:rPr lang="en-IE" sz="1100" dirty="0" err="1">
                <a:cs typeface="Calibri" panose="020F0502020204030204" pitchFamily="34" charset="0"/>
              </a:rPr>
              <a:t>mit</a:t>
            </a:r>
            <a:r>
              <a:rPr lang="en-IE" sz="1100" dirty="0">
                <a:cs typeface="Calibri" panose="020F0502020204030204" pitchFamily="34" charset="0"/>
              </a:rPr>
              <a:t> </a:t>
            </a:r>
            <a:r>
              <a:rPr lang="en-IE" sz="1100" dirty="0" err="1">
                <a:cs typeface="Calibri" panose="020F0502020204030204" pitchFamily="34" charset="0"/>
              </a:rPr>
              <a:t>anderem</a:t>
            </a:r>
            <a:r>
              <a:rPr lang="en-IE" sz="1100" dirty="0">
                <a:cs typeface="Calibri" panose="020F0502020204030204" pitchFamily="34" charset="0"/>
              </a:rPr>
              <a:t> </a:t>
            </a:r>
            <a:r>
              <a:rPr lang="en-IE" sz="1100" dirty="0" err="1">
                <a:cs typeface="Calibri" panose="020F0502020204030204" pitchFamily="34" charset="0"/>
              </a:rPr>
              <a:t>Hintergrund</a:t>
            </a:r>
            <a:r>
              <a:rPr lang="en-IE" sz="1100" dirty="0">
                <a:cs typeface="Calibri" panose="020F0502020204030204" pitchFamily="34" charset="0"/>
              </a:rPr>
              <a:t>.  Die </a:t>
            </a:r>
            <a:r>
              <a:rPr lang="en-IE" sz="1100" dirty="0" err="1">
                <a:highlight>
                  <a:srgbClr val="FFFF00"/>
                </a:highlight>
                <a:cs typeface="Calibri" panose="020F0502020204030204" pitchFamily="34" charset="0"/>
              </a:rPr>
              <a:t>Forschung</a:t>
            </a:r>
            <a:r>
              <a:rPr lang="en-IE" sz="1100" dirty="0">
                <a:cs typeface="Calibri" panose="020F0502020204030204" pitchFamily="34" charset="0"/>
              </a:rPr>
              <a:t> </a:t>
            </a:r>
            <a:r>
              <a:rPr lang="en-IE" sz="1100" dirty="0" err="1">
                <a:cs typeface="Calibri" panose="020F0502020204030204" pitchFamily="34" charset="0"/>
              </a:rPr>
              <a:t>weist</a:t>
            </a:r>
            <a:r>
              <a:rPr lang="en-IE" sz="1100" dirty="0">
                <a:cs typeface="Calibri" panose="020F0502020204030204" pitchFamily="34" charset="0"/>
              </a:rPr>
              <a:t> auf </a:t>
            </a:r>
            <a:r>
              <a:rPr lang="en-IE" sz="1100" dirty="0" err="1">
                <a:cs typeface="Calibri" panose="020F0502020204030204" pitchFamily="34" charset="0"/>
              </a:rPr>
              <a:t>familiengeführte</a:t>
            </a:r>
            <a:r>
              <a:rPr lang="en-IE" sz="1100" dirty="0">
                <a:cs typeface="Calibri" panose="020F0502020204030204" pitchFamily="34" charset="0"/>
              </a:rPr>
              <a:t> </a:t>
            </a:r>
            <a:r>
              <a:rPr lang="en-IE" sz="1100" dirty="0" err="1">
                <a:cs typeface="Calibri" panose="020F0502020204030204" pitchFamily="34" charset="0"/>
              </a:rPr>
              <a:t>Unternehmen</a:t>
            </a:r>
            <a:r>
              <a:rPr lang="en-IE" sz="1100" dirty="0">
                <a:cs typeface="Calibri" panose="020F0502020204030204" pitchFamily="34" charset="0"/>
              </a:rPr>
              <a:t> </a:t>
            </a:r>
            <a:r>
              <a:rPr lang="en-IE" sz="1100" dirty="0" err="1">
                <a:cs typeface="Calibri" panose="020F0502020204030204" pitchFamily="34" charset="0"/>
              </a:rPr>
              <a:t>hin</a:t>
            </a:r>
            <a:r>
              <a:rPr lang="en-IE" sz="1100" dirty="0">
                <a:cs typeface="Calibri" panose="020F0502020204030204" pitchFamily="34" charset="0"/>
              </a:rPr>
              <a:t>, in </a:t>
            </a:r>
            <a:r>
              <a:rPr lang="en-IE" sz="1100" dirty="0" err="1">
                <a:cs typeface="Calibri" panose="020F0502020204030204" pitchFamily="34" charset="0"/>
              </a:rPr>
              <a:t>denen</a:t>
            </a:r>
            <a:r>
              <a:rPr lang="en-IE" sz="1100" dirty="0">
                <a:cs typeface="Calibri" panose="020F0502020204030204" pitchFamily="34" charset="0"/>
              </a:rPr>
              <a:t> </a:t>
            </a:r>
            <a:r>
              <a:rPr lang="en-IE" sz="1100" dirty="0" err="1">
                <a:cs typeface="Calibri" panose="020F0502020204030204" pitchFamily="34" charset="0"/>
              </a:rPr>
              <a:t>selbst</a:t>
            </a:r>
            <a:r>
              <a:rPr lang="en-IE" sz="1100" dirty="0">
                <a:cs typeface="Calibri" panose="020F0502020204030204" pitchFamily="34" charset="0"/>
              </a:rPr>
              <a:t> </a:t>
            </a:r>
            <a:r>
              <a:rPr lang="en-IE" sz="1100" dirty="0" err="1">
                <a:cs typeface="Calibri" panose="020F0502020204030204" pitchFamily="34" charset="0"/>
              </a:rPr>
              <a:t>Männer</a:t>
            </a:r>
            <a:r>
              <a:rPr lang="en-IE" sz="1100" dirty="0">
                <a:cs typeface="Calibri" panose="020F0502020204030204" pitchFamily="34" charset="0"/>
              </a:rPr>
              <a:t> </a:t>
            </a:r>
            <a:r>
              <a:rPr lang="en-IE" sz="1100" dirty="0" err="1">
                <a:cs typeface="Calibri" panose="020F0502020204030204" pitchFamily="34" charset="0"/>
              </a:rPr>
              <a:t>nicht</a:t>
            </a:r>
            <a:r>
              <a:rPr lang="en-IE" sz="1100" dirty="0">
                <a:cs typeface="Calibri" panose="020F0502020204030204" pitchFamily="34" charset="0"/>
              </a:rPr>
              <a:t> in der Lage </a:t>
            </a:r>
            <a:r>
              <a:rPr lang="en-IE" sz="1100" dirty="0" err="1">
                <a:cs typeface="Calibri" panose="020F0502020204030204" pitchFamily="34" charset="0"/>
              </a:rPr>
              <a:t>sind</a:t>
            </a:r>
            <a:r>
              <a:rPr lang="en-IE" sz="1100" dirty="0">
                <a:cs typeface="Calibri" panose="020F0502020204030204" pitchFamily="34" charset="0"/>
              </a:rPr>
              <a:t>, auf der </a:t>
            </a:r>
            <a:r>
              <a:rPr lang="en-IE" sz="1100" dirty="0" err="1">
                <a:cs typeface="Calibri" panose="020F0502020204030204" pitchFamily="34" charset="0"/>
              </a:rPr>
              <a:t>Karriereleiter</a:t>
            </a:r>
            <a:r>
              <a:rPr lang="en-IE" sz="1100" dirty="0">
                <a:cs typeface="Calibri" panose="020F0502020204030204" pitchFamily="34" charset="0"/>
              </a:rPr>
              <a:t> </a:t>
            </a:r>
            <a:r>
              <a:rPr lang="en-IE" sz="1100" dirty="0" err="1">
                <a:cs typeface="Calibri" panose="020F0502020204030204" pitchFamily="34" charset="0"/>
              </a:rPr>
              <a:t>aufzusteigen</a:t>
            </a:r>
            <a:r>
              <a:rPr lang="en-IE" sz="1100" dirty="0">
                <a:cs typeface="Calibri" panose="020F0502020204030204" pitchFamily="34" charset="0"/>
              </a:rPr>
              <a:t>.</a:t>
            </a:r>
          </a:p>
        </p:txBody>
      </p:sp>
      <p:sp>
        <p:nvSpPr>
          <p:cNvPr id="13" name="Text Placeholder 12">
            <a:extLst>
              <a:ext uri="{FF2B5EF4-FFF2-40B4-BE49-F238E27FC236}">
                <a16:creationId xmlns:a16="http://schemas.microsoft.com/office/drawing/2014/main" id="{C26DDC65-62DD-AC4D-8807-215EDADA66FF}"/>
              </a:ext>
            </a:extLst>
          </p:cNvPr>
          <p:cNvSpPr>
            <a:spLocks noGrp="1"/>
          </p:cNvSpPr>
          <p:nvPr>
            <p:ph type="body" sz="quarter" idx="56"/>
          </p:nvPr>
        </p:nvSpPr>
        <p:spPr>
          <a:xfrm>
            <a:off x="771346" y="7526215"/>
            <a:ext cx="2639820" cy="1284302"/>
          </a:xfrm>
          <a:prstGeom prst="rect">
            <a:avLst/>
          </a:prstGeom>
        </p:spPr>
        <p:txBody>
          <a:bodyPr/>
          <a:lstStyle/>
          <a:p>
            <a:pPr algn="just">
              <a:spcBef>
                <a:spcPts val="195"/>
              </a:spcBef>
              <a:tabLst>
                <a:tab pos="450215" algn="l"/>
              </a:tabLst>
            </a:pPr>
            <a:r>
              <a:rPr lang="en-IE" dirty="0" err="1"/>
              <a:t>Viele</a:t>
            </a:r>
            <a:r>
              <a:rPr lang="en-IE" dirty="0"/>
              <a:t> der </a:t>
            </a:r>
            <a:r>
              <a:rPr lang="en-IE" dirty="0" err="1"/>
              <a:t>Befragten</a:t>
            </a:r>
            <a:r>
              <a:rPr lang="en-IE" dirty="0"/>
              <a:t> </a:t>
            </a:r>
            <a:r>
              <a:rPr lang="en-IE" dirty="0" err="1"/>
              <a:t>betonten</a:t>
            </a:r>
            <a:r>
              <a:rPr lang="en-IE" dirty="0"/>
              <a:t> den Wert </a:t>
            </a:r>
            <a:r>
              <a:rPr lang="en-IE" dirty="0" err="1"/>
              <a:t>eines</a:t>
            </a:r>
            <a:r>
              <a:rPr lang="en-IE" dirty="0"/>
              <a:t> </a:t>
            </a:r>
            <a:r>
              <a:rPr lang="en-IE" dirty="0" err="1"/>
              <a:t>breiten</a:t>
            </a:r>
            <a:r>
              <a:rPr lang="en-IE" dirty="0"/>
              <a:t> </a:t>
            </a:r>
            <a:r>
              <a:rPr lang="en-IE" dirty="0" err="1"/>
              <a:t>Spektrums</a:t>
            </a:r>
            <a:r>
              <a:rPr lang="en-IE" dirty="0"/>
              <a:t> von </a:t>
            </a:r>
            <a:r>
              <a:rPr lang="en-IE" dirty="0" err="1"/>
              <a:t>Akteuren</a:t>
            </a:r>
            <a:r>
              <a:rPr lang="en-IE" dirty="0"/>
              <a:t> in der </a:t>
            </a:r>
            <a:r>
              <a:rPr lang="en-IE" dirty="0" err="1">
                <a:highlight>
                  <a:srgbClr val="FFFF00"/>
                </a:highlight>
              </a:rPr>
              <a:t>Industrie</a:t>
            </a:r>
            <a:r>
              <a:rPr lang="en-IE" dirty="0"/>
              <a:t>, die </a:t>
            </a:r>
            <a:r>
              <a:rPr lang="en-IE" dirty="0" err="1"/>
              <a:t>Erfahrungen</a:t>
            </a:r>
            <a:r>
              <a:rPr lang="en-IE" dirty="0"/>
              <a:t> und </a:t>
            </a:r>
            <a:r>
              <a:rPr lang="en-IE" dirty="0" err="1"/>
              <a:t>unterschiedlichen</a:t>
            </a:r>
            <a:r>
              <a:rPr lang="en-IE" dirty="0"/>
              <a:t> </a:t>
            </a:r>
            <a:r>
              <a:rPr lang="en-IE" dirty="0" err="1"/>
              <a:t>Perspektiven</a:t>
            </a:r>
            <a:r>
              <a:rPr lang="en-IE" dirty="0"/>
              <a:t>, die </a:t>
            </a:r>
            <a:r>
              <a:rPr lang="en-IE" dirty="0" err="1"/>
              <a:t>sie</a:t>
            </a:r>
            <a:r>
              <a:rPr lang="en-IE" dirty="0"/>
              <a:t> in die </a:t>
            </a:r>
            <a:r>
              <a:rPr lang="en-IE" dirty="0" err="1"/>
              <a:t>Entwicklung</a:t>
            </a:r>
            <a:r>
              <a:rPr lang="en-IE" dirty="0"/>
              <a:t> </a:t>
            </a:r>
            <a:r>
              <a:rPr lang="en-IE" dirty="0" err="1"/>
              <a:t>kreativer</a:t>
            </a:r>
            <a:r>
              <a:rPr lang="en-IE" dirty="0"/>
              <a:t> Ideen und </a:t>
            </a:r>
            <a:r>
              <a:rPr lang="en-IE" dirty="0" err="1"/>
              <a:t>Lösungen</a:t>
            </a:r>
            <a:r>
              <a:rPr lang="en-IE" dirty="0"/>
              <a:t> </a:t>
            </a:r>
            <a:r>
              <a:rPr lang="en-IE" dirty="0" err="1"/>
              <a:t>einbringen</a:t>
            </a:r>
            <a:r>
              <a:rPr lang="en-IE" dirty="0"/>
              <a:t>.</a:t>
            </a:r>
            <a:endParaRPr lang="en-LB" dirty="0"/>
          </a:p>
          <a:p>
            <a:r>
              <a:rPr lang="en-IE" dirty="0"/>
              <a:t> </a:t>
            </a:r>
            <a:endParaRPr lang="en-LB" dirty="0"/>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33</a:t>
            </a:fld>
            <a:endParaRPr lang="en-US" dirty="0"/>
          </a:p>
        </p:txBody>
      </p:sp>
      <p:sp>
        <p:nvSpPr>
          <p:cNvPr id="4" name="Rectangle 3">
            <a:extLst>
              <a:ext uri="{FF2B5EF4-FFF2-40B4-BE49-F238E27FC236}">
                <a16:creationId xmlns:a16="http://schemas.microsoft.com/office/drawing/2014/main" id="{2FEF81AA-9DE5-FDF7-0CC1-2BE94B897AEE}"/>
              </a:ext>
            </a:extLst>
          </p:cNvPr>
          <p:cNvSpPr/>
          <p:nvPr/>
        </p:nvSpPr>
        <p:spPr>
          <a:xfrm>
            <a:off x="3692173" y="6458433"/>
            <a:ext cx="3233337" cy="2829706"/>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3411166" y="3921791"/>
            <a:ext cx="3795351" cy="1757296"/>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"Die </a:t>
            </a:r>
            <a:r>
              <a:rPr lang="en-IE" dirty="0" err="1"/>
              <a:t>einzigen</a:t>
            </a:r>
            <a:r>
              <a:rPr lang="en-IE" dirty="0"/>
              <a:t> Frauen, die ich auf der Ebene der </a:t>
            </a:r>
            <a:r>
              <a:rPr lang="en-IE" dirty="0" err="1"/>
              <a:t>Entscheidungsträger</a:t>
            </a:r>
            <a:r>
              <a:rPr lang="en-IE" dirty="0"/>
              <a:t> </a:t>
            </a:r>
            <a:r>
              <a:rPr lang="en-IE" dirty="0" err="1"/>
              <a:t>gesehen</a:t>
            </a:r>
            <a:r>
              <a:rPr lang="en-IE" dirty="0"/>
              <a:t> </a:t>
            </a:r>
            <a:r>
              <a:rPr lang="en-IE" dirty="0" err="1"/>
              <a:t>habe</a:t>
            </a:r>
            <a:r>
              <a:rPr lang="en-IE" dirty="0"/>
              <a:t>, </a:t>
            </a:r>
            <a:r>
              <a:rPr lang="en-IE" dirty="0" err="1"/>
              <a:t>trugen</a:t>
            </a:r>
            <a:r>
              <a:rPr lang="en-IE" dirty="0"/>
              <a:t> den </a:t>
            </a:r>
            <a:r>
              <a:rPr lang="en-IE" dirty="0" err="1"/>
              <a:t>Familiennamen</a:t>
            </a:r>
            <a:r>
              <a:rPr lang="en-IE" dirty="0"/>
              <a:t> des </a:t>
            </a:r>
            <a:r>
              <a:rPr lang="en-IE" dirty="0" err="1"/>
              <a:t>Unternehmens</a:t>
            </a:r>
            <a:r>
              <a:rPr lang="en-IE" dirty="0"/>
              <a:t>... In </a:t>
            </a:r>
            <a:r>
              <a:rPr lang="en-IE" dirty="0" err="1"/>
              <a:t>Wirklichkeit</a:t>
            </a:r>
            <a:r>
              <a:rPr lang="en-IE" dirty="0"/>
              <a:t> </a:t>
            </a:r>
            <a:r>
              <a:rPr lang="en-IE" dirty="0" err="1"/>
              <a:t>habe</a:t>
            </a:r>
            <a:r>
              <a:rPr lang="en-IE" dirty="0"/>
              <a:t> ich </a:t>
            </a:r>
            <a:r>
              <a:rPr lang="en-IE" dirty="0" err="1"/>
              <a:t>erlebt</a:t>
            </a:r>
            <a:r>
              <a:rPr lang="en-IE" dirty="0"/>
              <a:t>, </a:t>
            </a:r>
            <a:r>
              <a:rPr lang="en-IE" dirty="0" err="1"/>
              <a:t>dass</a:t>
            </a:r>
            <a:r>
              <a:rPr lang="en-IE" dirty="0"/>
              <a:t> </a:t>
            </a:r>
            <a:r>
              <a:rPr lang="en-IE" dirty="0" err="1"/>
              <a:t>sich</a:t>
            </a:r>
            <a:r>
              <a:rPr lang="en-IE" dirty="0"/>
              <a:t> </a:t>
            </a:r>
            <a:r>
              <a:rPr lang="en-IE" dirty="0" err="1"/>
              <a:t>Männer</a:t>
            </a:r>
            <a:r>
              <a:rPr lang="en-IE" dirty="0"/>
              <a:t> von den </a:t>
            </a:r>
            <a:r>
              <a:rPr lang="en-IE" dirty="0" err="1"/>
              <a:t>Führungsebenen</a:t>
            </a:r>
            <a:r>
              <a:rPr lang="en-IE" dirty="0"/>
              <a:t> der </a:t>
            </a:r>
            <a:r>
              <a:rPr lang="en-IE" dirty="0" err="1"/>
              <a:t>Vertragsunternehmen</a:t>
            </a:r>
            <a:r>
              <a:rPr lang="en-IE" dirty="0"/>
              <a:t> </a:t>
            </a:r>
            <a:r>
              <a:rPr lang="en-IE" dirty="0" err="1"/>
              <a:t>ausgeschlossen</a:t>
            </a:r>
            <a:r>
              <a:rPr lang="en-IE" dirty="0"/>
              <a:t> </a:t>
            </a:r>
            <a:r>
              <a:rPr lang="en-IE" dirty="0" err="1"/>
              <a:t>fühlten</a:t>
            </a:r>
            <a:r>
              <a:rPr lang="en-IE" dirty="0"/>
              <a:t>.”</a:t>
            </a:r>
            <a:r>
              <a:rPr lang="en-LB"/>
              <a:t> </a:t>
            </a:r>
            <a:endParaRPr lang="en-US" baseline="30000" dirty="0"/>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07377" y="2210724"/>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6" name="Text Placeholder 6">
            <a:extLst>
              <a:ext uri="{FF2B5EF4-FFF2-40B4-BE49-F238E27FC236}">
                <a16:creationId xmlns:a16="http://schemas.microsoft.com/office/drawing/2014/main" id="{23F87F4E-A909-050F-96CA-FE1103367F1B}"/>
              </a:ext>
            </a:extLst>
          </p:cNvPr>
          <p:cNvSpPr txBox="1">
            <a:spLocks/>
          </p:cNvSpPr>
          <p:nvPr/>
        </p:nvSpPr>
        <p:spPr>
          <a:xfrm>
            <a:off x="3841596" y="6011810"/>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Carol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Tallon</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Immobilienbezirk</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Irland</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BF1011A6-60FA-A3E3-BF95-A78BFC29A5DF}"/>
              </a:ext>
            </a:extLst>
          </p:cNvPr>
          <p:cNvPicPr>
            <a:picLocks noChangeAspect="1"/>
          </p:cNvPicPr>
          <p:nvPr/>
        </p:nvPicPr>
        <p:blipFill>
          <a:blip r:embed="rId3"/>
          <a:srcRect/>
          <a:stretch/>
        </p:blipFill>
        <p:spPr>
          <a:xfrm>
            <a:off x="1175705" y="3930770"/>
            <a:ext cx="1891065" cy="1917700"/>
          </a:xfrm>
          <a:prstGeom prst="rect">
            <a:avLst/>
          </a:prstGeom>
        </p:spPr>
      </p:pic>
    </p:spTree>
    <p:extLst>
      <p:ext uri="{BB962C8B-B14F-4D97-AF65-F5344CB8AC3E}">
        <p14:creationId xmlns:p14="http://schemas.microsoft.com/office/powerpoint/2010/main" val="1528449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a:xfrm>
            <a:off x="662170" y="308898"/>
            <a:ext cx="6403112" cy="2314214"/>
          </a:xfrm>
        </p:spPr>
        <p:txBody>
          <a:bodyPr>
            <a:normAutofit/>
          </a:bodyPr>
          <a:lstStyle/>
          <a:p>
            <a:r>
              <a:rPr lang="en-IE" dirty="0"/>
              <a:t>"</a:t>
            </a:r>
            <a:r>
              <a:rPr lang="en-IE" dirty="0" err="1"/>
              <a:t>Wenn</a:t>
            </a:r>
            <a:r>
              <a:rPr lang="en-IE" dirty="0"/>
              <a:t> man </a:t>
            </a:r>
            <a:r>
              <a:rPr lang="en-IE" dirty="0" err="1"/>
              <a:t>Zugang</a:t>
            </a:r>
            <a:r>
              <a:rPr lang="en-IE" dirty="0"/>
              <a:t> </a:t>
            </a:r>
            <a:r>
              <a:rPr lang="en-IE" dirty="0" err="1"/>
              <a:t>zu</a:t>
            </a:r>
            <a:r>
              <a:rPr lang="en-IE" dirty="0"/>
              <a:t> </a:t>
            </a:r>
            <a:r>
              <a:rPr lang="en-IE" dirty="0" err="1"/>
              <a:t>einem</a:t>
            </a:r>
            <a:r>
              <a:rPr lang="en-IE" dirty="0"/>
              <a:t> </a:t>
            </a:r>
            <a:r>
              <a:rPr lang="en-IE" dirty="0" err="1"/>
              <a:t>breiten</a:t>
            </a:r>
            <a:r>
              <a:rPr lang="en-IE" dirty="0"/>
              <a:t> Spektrum von Menschen hat, </a:t>
            </a:r>
            <a:r>
              <a:rPr lang="en-IE" dirty="0" err="1"/>
              <a:t>bringt</a:t>
            </a:r>
            <a:r>
              <a:rPr lang="en-IE" dirty="0"/>
              <a:t> man </a:t>
            </a:r>
            <a:r>
              <a:rPr lang="en-IE" dirty="0" err="1"/>
              <a:t>verschiedene</a:t>
            </a:r>
            <a:r>
              <a:rPr lang="en-IE" dirty="0"/>
              <a:t> </a:t>
            </a:r>
            <a:r>
              <a:rPr lang="en-IE" dirty="0" err="1"/>
              <a:t>Kulturen</a:t>
            </a:r>
            <a:r>
              <a:rPr lang="en-IE" dirty="0"/>
              <a:t>, Menschen </a:t>
            </a:r>
            <a:r>
              <a:rPr lang="en-IE" dirty="0" err="1"/>
              <a:t>mit</a:t>
            </a:r>
            <a:r>
              <a:rPr lang="en-IE" dirty="0"/>
              <a:t> </a:t>
            </a:r>
            <a:r>
              <a:rPr lang="en-IE" dirty="0" err="1"/>
              <a:t>unterschiedlichem</a:t>
            </a:r>
            <a:r>
              <a:rPr lang="en-IE" dirty="0"/>
              <a:t> </a:t>
            </a:r>
            <a:r>
              <a:rPr lang="en-IE" dirty="0" err="1"/>
              <a:t>Hintergrund</a:t>
            </a:r>
            <a:r>
              <a:rPr lang="en-IE" dirty="0"/>
              <a:t>, </a:t>
            </a:r>
            <a:r>
              <a:rPr lang="en-IE" dirty="0" err="1"/>
              <a:t>Ethnien</a:t>
            </a:r>
            <a:r>
              <a:rPr lang="en-IE" dirty="0"/>
              <a:t> ... man hat </a:t>
            </a:r>
            <a:r>
              <a:rPr lang="en-IE" dirty="0" err="1"/>
              <a:t>ein</a:t>
            </a:r>
            <a:r>
              <a:rPr lang="en-IE" dirty="0"/>
              <a:t> </a:t>
            </a:r>
            <a:r>
              <a:rPr lang="en-IE" dirty="0" err="1"/>
              <a:t>breiteres</a:t>
            </a:r>
            <a:r>
              <a:rPr lang="en-IE" dirty="0"/>
              <a:t> Spektrum ... </a:t>
            </a:r>
            <a:r>
              <a:rPr lang="en-IE" dirty="0" err="1"/>
              <a:t>wenn</a:t>
            </a:r>
            <a:r>
              <a:rPr lang="en-IE" dirty="0"/>
              <a:t> man </a:t>
            </a:r>
            <a:r>
              <a:rPr lang="en-IE" dirty="0" err="1"/>
              <a:t>andere</a:t>
            </a:r>
            <a:r>
              <a:rPr lang="en-IE" dirty="0"/>
              <a:t> Menschen in den </a:t>
            </a:r>
            <a:r>
              <a:rPr lang="en-IE" dirty="0" err="1"/>
              <a:t>Raum</a:t>
            </a:r>
            <a:r>
              <a:rPr lang="en-IE" dirty="0"/>
              <a:t> </a:t>
            </a:r>
            <a:r>
              <a:rPr lang="en-IE" dirty="0" err="1"/>
              <a:t>bringt</a:t>
            </a:r>
            <a:r>
              <a:rPr lang="en-IE" dirty="0"/>
              <a:t>, </a:t>
            </a:r>
            <a:r>
              <a:rPr lang="en-IE" dirty="0" err="1">
                <a:highlight>
                  <a:srgbClr val="FFFF00"/>
                </a:highlight>
              </a:rPr>
              <a:t>werden</a:t>
            </a:r>
            <a:r>
              <a:rPr lang="en-IE" dirty="0"/>
              <a:t> </a:t>
            </a:r>
            <a:r>
              <a:rPr lang="en-IE" dirty="0" err="1"/>
              <a:t>sie</a:t>
            </a:r>
            <a:r>
              <a:rPr lang="en-IE" dirty="0"/>
              <a:t> </a:t>
            </a:r>
            <a:r>
              <a:rPr lang="en-IE" dirty="0" err="1"/>
              <a:t>eine</a:t>
            </a:r>
            <a:r>
              <a:rPr lang="en-IE" dirty="0"/>
              <a:t> </a:t>
            </a:r>
            <a:r>
              <a:rPr lang="en-IE" dirty="0" err="1"/>
              <a:t>andere</a:t>
            </a:r>
            <a:r>
              <a:rPr lang="en-IE" dirty="0"/>
              <a:t> Form von </a:t>
            </a:r>
            <a:r>
              <a:rPr lang="en-IE" dirty="0" err="1">
                <a:highlight>
                  <a:srgbClr val="FFFF00"/>
                </a:highlight>
              </a:rPr>
              <a:t>Rückmeldung</a:t>
            </a:r>
            <a:r>
              <a:rPr lang="en-IE" dirty="0">
                <a:highlight>
                  <a:srgbClr val="FFFF00"/>
                </a:highlight>
              </a:rPr>
              <a:t> </a:t>
            </a:r>
            <a:r>
              <a:rPr lang="en-IE" dirty="0" err="1">
                <a:highlight>
                  <a:srgbClr val="FFFF00"/>
                </a:highlight>
              </a:rPr>
              <a:t>haben</a:t>
            </a:r>
            <a:r>
              <a:rPr lang="en-IE" dirty="0"/>
              <a:t>.  Ich </a:t>
            </a:r>
            <a:r>
              <a:rPr lang="en-IE" dirty="0" err="1"/>
              <a:t>denke</a:t>
            </a:r>
            <a:r>
              <a:rPr lang="en-IE" dirty="0"/>
              <a:t>, </a:t>
            </a:r>
            <a:r>
              <a:rPr lang="en-IE" dirty="0" err="1"/>
              <a:t>dass</a:t>
            </a:r>
            <a:r>
              <a:rPr lang="en-IE" dirty="0"/>
              <a:t> dies </a:t>
            </a:r>
            <a:r>
              <a:rPr lang="en-IE" dirty="0" err="1">
                <a:highlight>
                  <a:srgbClr val="FFFF00"/>
                </a:highlight>
              </a:rPr>
              <a:t>eine</a:t>
            </a:r>
            <a:r>
              <a:rPr lang="en-IE" dirty="0">
                <a:highlight>
                  <a:srgbClr val="FFFF00"/>
                </a:highlight>
              </a:rPr>
              <a:t> </a:t>
            </a:r>
            <a:r>
              <a:rPr lang="en-IE" dirty="0" err="1">
                <a:highlight>
                  <a:srgbClr val="FFFF00"/>
                </a:highlight>
              </a:rPr>
              <a:t>riesige</a:t>
            </a:r>
            <a:r>
              <a:rPr lang="en-IE" dirty="0">
                <a:highlight>
                  <a:srgbClr val="FFFF00"/>
                </a:highlight>
              </a:rPr>
              <a:t> </a:t>
            </a:r>
            <a:r>
              <a:rPr lang="en-IE" dirty="0" err="1">
                <a:highlight>
                  <a:srgbClr val="FFFF00"/>
                </a:highlight>
              </a:rPr>
              <a:t>Datenquelle</a:t>
            </a:r>
            <a:r>
              <a:rPr lang="en-IE" dirty="0"/>
              <a:t> </a:t>
            </a:r>
            <a:r>
              <a:rPr lang="en-IE" dirty="0" err="1"/>
              <a:t>ist</a:t>
            </a:r>
            <a:r>
              <a:rPr lang="en-IE" dirty="0"/>
              <a:t>, </a:t>
            </a:r>
            <a:r>
              <a:rPr lang="en-IE" dirty="0">
                <a:highlight>
                  <a:srgbClr val="FFFF00"/>
                </a:highlight>
              </a:rPr>
              <a:t>die</a:t>
            </a:r>
            <a:r>
              <a:rPr lang="en-IE" dirty="0"/>
              <a:t> </a:t>
            </a:r>
            <a:r>
              <a:rPr lang="en-IE" dirty="0" err="1"/>
              <a:t>wir</a:t>
            </a:r>
            <a:r>
              <a:rPr lang="en-IE" dirty="0"/>
              <a:t> </a:t>
            </a:r>
            <a:r>
              <a:rPr lang="en-IE" dirty="0" err="1"/>
              <a:t>wahrscheinlich</a:t>
            </a:r>
            <a:r>
              <a:rPr lang="en-IE" dirty="0"/>
              <a:t> </a:t>
            </a:r>
            <a:r>
              <a:rPr lang="en-IE" dirty="0" err="1"/>
              <a:t>nicht</a:t>
            </a:r>
            <a:r>
              <a:rPr lang="en-IE" dirty="0"/>
              <a:t> so stark </a:t>
            </a:r>
            <a:r>
              <a:rPr lang="en-IE" dirty="0" err="1"/>
              <a:t>nutzen</a:t>
            </a:r>
            <a:r>
              <a:rPr lang="en-IE" dirty="0"/>
              <a:t>, </a:t>
            </a:r>
            <a:r>
              <a:rPr lang="en-IE" dirty="0" err="1"/>
              <a:t>wie</a:t>
            </a:r>
            <a:r>
              <a:rPr lang="en-IE" dirty="0"/>
              <a:t> </a:t>
            </a:r>
            <a:r>
              <a:rPr lang="en-IE" dirty="0" err="1"/>
              <a:t>wir</a:t>
            </a:r>
            <a:r>
              <a:rPr lang="en-IE" dirty="0"/>
              <a:t> es </a:t>
            </a:r>
            <a:r>
              <a:rPr lang="en-IE" dirty="0" err="1"/>
              <a:t>könnten</a:t>
            </a:r>
            <a:r>
              <a:rPr lang="en-GB" dirty="0"/>
              <a:t>." </a:t>
            </a:r>
            <a:endParaRPr lang="en-US" dirty="0"/>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34</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538294" y="6378906"/>
            <a:ext cx="6526988" cy="705348"/>
          </a:xfrm>
          <a:prstGeom prst="rect">
            <a:avLst/>
          </a:prstGeom>
        </p:spPr>
        <p:txBody>
          <a:bodyPr numCol="1"/>
          <a:lstStyle/>
          <a:p>
            <a:pPr algn="just">
              <a:spcBef>
                <a:spcPts val="195"/>
              </a:spcBef>
              <a:tabLst>
                <a:tab pos="450215" algn="l"/>
              </a:tabLst>
            </a:pPr>
            <a:r>
              <a:rPr lang="en-IE" dirty="0">
                <a:effectLst/>
                <a:ea typeface="Calibri" panose="020F0502020204030204" pitchFamily="34" charset="0"/>
              </a:rPr>
              <a:t>Ein </a:t>
            </a:r>
            <a:r>
              <a:rPr lang="en-IE" dirty="0" err="1">
                <a:effectLst/>
                <a:ea typeface="Calibri" panose="020F0502020204030204" pitchFamily="34" charset="0"/>
              </a:rPr>
              <a:t>gemeinsames</a:t>
            </a:r>
            <a:r>
              <a:rPr lang="en-IE" dirty="0">
                <a:effectLst/>
                <a:ea typeface="Calibri" panose="020F0502020204030204" pitchFamily="34" charset="0"/>
              </a:rPr>
              <a:t> Thema, </a:t>
            </a:r>
            <a:r>
              <a:rPr lang="de-DE" dirty="0">
                <a:effectLst/>
                <a:highlight>
                  <a:srgbClr val="FFFF00"/>
                </a:highlight>
                <a:ea typeface="Calibri" panose="020F0502020204030204" pitchFamily="34" charset="0"/>
              </a:rPr>
              <a:t>das sich aus der Forschung ergab, war Kommunikation</a:t>
            </a:r>
            <a:r>
              <a:rPr lang="en-IE" dirty="0">
                <a:effectLst/>
                <a:ea typeface="Calibri" panose="020F0502020204030204" pitchFamily="34" charset="0"/>
              </a:rPr>
              <a:t>.  Dazu </a:t>
            </a:r>
            <a:r>
              <a:rPr lang="en-IE" dirty="0" err="1">
                <a:effectLst/>
                <a:ea typeface="Calibri" panose="020F0502020204030204" pitchFamily="34" charset="0"/>
              </a:rPr>
              <a:t>gehörte</a:t>
            </a:r>
            <a:r>
              <a:rPr lang="en-IE" dirty="0">
                <a:effectLst/>
                <a:ea typeface="Calibri" panose="020F0502020204030204" pitchFamily="34" charset="0"/>
              </a:rPr>
              <a:t> die Art und Weise, </a:t>
            </a:r>
            <a:r>
              <a:rPr lang="en-IE" dirty="0" err="1">
                <a:effectLst/>
                <a:ea typeface="Calibri" panose="020F0502020204030204" pitchFamily="34" charset="0"/>
              </a:rPr>
              <a:t>wie</a:t>
            </a:r>
            <a:r>
              <a:rPr lang="en-IE" dirty="0">
                <a:effectLst/>
                <a:ea typeface="Calibri" panose="020F0502020204030204" pitchFamily="34" charset="0"/>
              </a:rPr>
              <a:t> die Branche </a:t>
            </a:r>
            <a:r>
              <a:rPr lang="en-IE" dirty="0" err="1">
                <a:effectLst/>
                <a:ea typeface="Calibri" panose="020F0502020204030204" pitchFamily="34" charset="0"/>
              </a:rPr>
              <a:t>wahrgenommen</a:t>
            </a:r>
            <a:r>
              <a:rPr lang="en-IE" dirty="0">
                <a:effectLst/>
                <a:ea typeface="Calibri" panose="020F0502020204030204" pitchFamily="34" charset="0"/>
              </a:rPr>
              <a:t> </a:t>
            </a:r>
            <a:r>
              <a:rPr lang="en-IE" dirty="0" err="1">
                <a:effectLst/>
                <a:ea typeface="Calibri" panose="020F0502020204030204" pitchFamily="34" charset="0"/>
              </a:rPr>
              <a:t>wird</a:t>
            </a:r>
            <a:r>
              <a:rPr lang="en-IE" dirty="0">
                <a:effectLst/>
                <a:ea typeface="Calibri" panose="020F0502020204030204" pitchFamily="34" charset="0"/>
              </a:rPr>
              <a:t>, und </a:t>
            </a:r>
            <a:r>
              <a:rPr lang="en-IE" dirty="0" err="1">
                <a:effectLst/>
                <a:ea typeface="Calibri" panose="020F0502020204030204" pitchFamily="34" charset="0"/>
              </a:rPr>
              <a:t>ihre</a:t>
            </a:r>
            <a:r>
              <a:rPr lang="en-IE" dirty="0">
                <a:effectLst/>
                <a:ea typeface="Calibri" panose="020F0502020204030204" pitchFamily="34" charset="0"/>
              </a:rPr>
              <a:t> </a:t>
            </a:r>
            <a:r>
              <a:rPr lang="en-IE" dirty="0" err="1">
                <a:effectLst/>
                <a:ea typeface="Calibri" panose="020F0502020204030204" pitchFamily="34" charset="0"/>
              </a:rPr>
              <a:t>Kommunikationsstrategien</a:t>
            </a:r>
            <a:r>
              <a:rPr lang="en-IE" dirty="0">
                <a:effectLst/>
                <a:ea typeface="Calibri" panose="020F0502020204030204" pitchFamily="34" charset="0"/>
              </a:rPr>
              <a:t>, </a:t>
            </a:r>
            <a:r>
              <a:rPr lang="en-IE" dirty="0" err="1">
                <a:effectLst/>
                <a:ea typeface="Calibri" panose="020F0502020204030204" pitchFamily="34" charset="0"/>
              </a:rPr>
              <a:t>damit</a:t>
            </a:r>
            <a:r>
              <a:rPr lang="en-IE" dirty="0">
                <a:effectLst/>
                <a:ea typeface="Calibri" panose="020F0502020204030204" pitchFamily="34" charset="0"/>
              </a:rPr>
              <a:t> die Frauen </a:t>
            </a:r>
            <a:r>
              <a:rPr lang="en-IE" dirty="0" err="1">
                <a:effectLst/>
                <a:ea typeface="Calibri" panose="020F0502020204030204" pitchFamily="34" charset="0"/>
              </a:rPr>
              <a:t>ihre</a:t>
            </a:r>
            <a:r>
              <a:rPr lang="en-IE" dirty="0">
                <a:effectLst/>
                <a:ea typeface="Calibri" panose="020F0502020204030204" pitchFamily="34" charset="0"/>
              </a:rPr>
              <a:t> </a:t>
            </a:r>
            <a:r>
              <a:rPr lang="en-IE" dirty="0" err="1">
                <a:effectLst/>
                <a:ea typeface="Calibri" panose="020F0502020204030204" pitchFamily="34" charset="0"/>
              </a:rPr>
              <a:t>Bedürfnisse</a:t>
            </a:r>
            <a:r>
              <a:rPr lang="en-IE" dirty="0">
                <a:effectLst/>
                <a:ea typeface="Calibri" panose="020F0502020204030204" pitchFamily="34" charset="0"/>
              </a:rPr>
              <a:t> und </a:t>
            </a:r>
            <a:r>
              <a:rPr lang="en-IE" dirty="0" err="1">
                <a:effectLst/>
                <a:ea typeface="Calibri" panose="020F0502020204030204" pitchFamily="34" charset="0"/>
              </a:rPr>
              <a:t>Erwartungen</a:t>
            </a:r>
            <a:r>
              <a:rPr lang="en-IE" dirty="0">
                <a:effectLst/>
                <a:ea typeface="Calibri" panose="020F0502020204030204" pitchFamily="34" charset="0"/>
              </a:rPr>
              <a:t> </a:t>
            </a:r>
            <a:r>
              <a:rPr lang="en-IE" dirty="0" err="1">
                <a:effectLst/>
                <a:ea typeface="Calibri" panose="020F0502020204030204" pitchFamily="34" charset="0"/>
              </a:rPr>
              <a:t>mitteilen</a:t>
            </a:r>
            <a:r>
              <a:rPr lang="en-IE" dirty="0">
                <a:effectLst/>
                <a:ea typeface="Calibri" panose="020F0502020204030204" pitchFamily="34" charset="0"/>
              </a:rPr>
              <a:t> </a:t>
            </a:r>
            <a:r>
              <a:rPr lang="en-IE" dirty="0" err="1">
                <a:effectLst/>
                <a:ea typeface="Calibri" panose="020F0502020204030204" pitchFamily="34" charset="0"/>
              </a:rPr>
              <a:t>können</a:t>
            </a:r>
            <a:r>
              <a:rPr lang="en-IE" dirty="0">
                <a:effectLst/>
                <a:ea typeface="Calibri" panose="020F0502020204030204" pitchFamily="34" charset="0"/>
              </a:rPr>
              <a:t>. </a:t>
            </a:r>
            <a:r>
              <a:rPr lang="de-DE" dirty="0">
                <a:effectLst/>
                <a:highlight>
                  <a:srgbClr val="FFFF00"/>
                </a:highlight>
                <a:ea typeface="Calibri" panose="020F0502020204030204" pitchFamily="34" charset="0"/>
              </a:rPr>
              <a:t>Sichtbarkeit und eine stärkere Kommunikationsstrategie, die den Sektor allen zugänglich macht, sollten gewährt werden.</a:t>
            </a:r>
            <a:endParaRPr lang="en-LB" dirty="0">
              <a:effectLst/>
              <a:highlight>
                <a:srgbClr val="FFFF00"/>
              </a:highlight>
              <a:ea typeface="Calibri" panose="020F0502020204030204" pitchFamily="34" charset="0"/>
            </a:endParaRPr>
          </a:p>
          <a:p>
            <a:pPr algn="just">
              <a:tabLst>
                <a:tab pos="450215" algn="l"/>
              </a:tabLst>
            </a:pPr>
            <a:endParaRPr lang="en-LB" dirty="0">
              <a:effectLst/>
              <a:ea typeface="Calibri" panose="020F0502020204030204" pitchFamily="34" charset="0"/>
            </a:endParaRPr>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2432006"/>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 Placeholder 7">
            <a:extLst>
              <a:ext uri="{FF2B5EF4-FFF2-40B4-BE49-F238E27FC236}">
                <a16:creationId xmlns:a16="http://schemas.microsoft.com/office/drawing/2014/main" id="{1CB93B43-FE4E-7A48-9B95-F14A5136BC41}"/>
              </a:ext>
            </a:extLst>
          </p:cNvPr>
          <p:cNvSpPr>
            <a:spLocks noGrp="1"/>
          </p:cNvSpPr>
          <p:nvPr/>
        </p:nvSpPr>
        <p:spPr>
          <a:xfrm>
            <a:off x="782170" y="5856183"/>
            <a:ext cx="3267316"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2.1.6 </a:t>
            </a:r>
            <a:r>
              <a:rPr lang="en-IE" dirty="0" err="1"/>
              <a:t>Kommunikation</a:t>
            </a:r>
            <a:endParaRPr lang="en-LB"/>
          </a:p>
        </p:txBody>
      </p:sp>
      <p:sp>
        <p:nvSpPr>
          <p:cNvPr id="9" name="Text Placeholder 6">
            <a:extLst>
              <a:ext uri="{FF2B5EF4-FFF2-40B4-BE49-F238E27FC236}">
                <a16:creationId xmlns:a16="http://schemas.microsoft.com/office/drawing/2014/main" id="{79B32A51-723A-7600-613F-BADFC12A4E63}"/>
              </a:ext>
            </a:extLst>
          </p:cNvPr>
          <p:cNvSpPr txBox="1">
            <a:spLocks/>
          </p:cNvSpPr>
          <p:nvPr/>
        </p:nvSpPr>
        <p:spPr>
          <a:xfrm>
            <a:off x="2148125" y="2623112"/>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Weiblicher</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CEO </a:t>
            </a:r>
            <a:r>
              <a:rPr lang="en-IE" sz="900" b="1" i="1" dirty="0" err="1">
                <a:solidFill>
                  <a:schemeClr val="bg1"/>
                </a:solidFill>
                <a:highlight>
                  <a:srgbClr val="FFFF00"/>
                </a:highlight>
                <a:ea typeface="Calibri" panose="020F0502020204030204" pitchFamily="34" charset="0"/>
                <a:cs typeface="Times New Roman" panose="02020603050405020304" pitchFamily="18" charset="0"/>
              </a:rPr>
              <a:t>im</a:t>
            </a:r>
            <a:r>
              <a:rPr lang="en-IE" sz="900" b="1" i="1" dirty="0">
                <a:solidFill>
                  <a:schemeClr val="bg1"/>
                </a:solidFill>
                <a:highlight>
                  <a:srgbClr val="FFFF00"/>
                </a:highlight>
                <a:ea typeface="Calibri" panose="020F0502020204030204" pitchFamily="34" charset="0"/>
                <a:cs typeface="Times New Roman" panose="02020603050405020304" pitchFamily="18" charset="0"/>
              </a:rPr>
              <a:t> </a:t>
            </a:r>
            <a:r>
              <a:rPr lang="en-IE" sz="900" b="1" i="1" dirty="0" err="1">
                <a:solidFill>
                  <a:schemeClr val="bg1"/>
                </a:solidFill>
                <a:highlight>
                  <a:srgbClr val="FFFF00"/>
                </a:highlight>
                <a:ea typeface="Calibri" panose="020F0502020204030204" pitchFamily="34" charset="0"/>
                <a:cs typeface="Times New Roman" panose="02020603050405020304" pitchFamily="18" charset="0"/>
              </a:rPr>
              <a:t>Bau</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a:solidFill>
                  <a:schemeClr val="bg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VK</a:t>
            </a:r>
            <a:endParaRPr lang="en-LB" sz="900" i="1" dirty="0">
              <a:solidFill>
                <a:schemeClr val="bg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DF24D42B-60F1-C1CA-5065-32C3942836AD}"/>
              </a:ext>
            </a:extLst>
          </p:cNvPr>
          <p:cNvSpPr>
            <a:spLocks noGrp="1"/>
          </p:cNvSpPr>
          <p:nvPr/>
        </p:nvSpPr>
        <p:spPr>
          <a:xfrm>
            <a:off x="3799431" y="4158609"/>
            <a:ext cx="3431800" cy="157958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Die Kultur des </a:t>
            </a:r>
            <a:r>
              <a:rPr lang="en-IE" dirty="0" err="1"/>
              <a:t>Treffens</a:t>
            </a:r>
            <a:r>
              <a:rPr lang="en-IE" dirty="0"/>
              <a:t> </a:t>
            </a:r>
            <a:r>
              <a:rPr lang="en-IE" dirty="0" err="1"/>
              <a:t>ändert</a:t>
            </a:r>
            <a:r>
              <a:rPr lang="en-IE" dirty="0"/>
              <a:t> </a:t>
            </a:r>
            <a:r>
              <a:rPr lang="en-IE" dirty="0" err="1"/>
              <a:t>sich</a:t>
            </a:r>
            <a:r>
              <a:rPr lang="en-IE" dirty="0"/>
              <a:t> </a:t>
            </a:r>
            <a:r>
              <a:rPr lang="en-IE" dirty="0" err="1"/>
              <a:t>sehr</a:t>
            </a:r>
            <a:r>
              <a:rPr lang="en-IE" dirty="0"/>
              <a:t>, </a:t>
            </a:r>
            <a:r>
              <a:rPr lang="en-IE" dirty="0" err="1"/>
              <a:t>wenn</a:t>
            </a:r>
            <a:r>
              <a:rPr lang="en-IE" dirty="0"/>
              <a:t> </a:t>
            </a:r>
            <a:r>
              <a:rPr lang="en-IE" dirty="0" err="1"/>
              <a:t>mindestens</a:t>
            </a:r>
            <a:r>
              <a:rPr lang="en-IE" dirty="0"/>
              <a:t> </a:t>
            </a:r>
            <a:r>
              <a:rPr lang="en-IE" dirty="0" err="1"/>
              <a:t>eine</a:t>
            </a:r>
            <a:r>
              <a:rPr lang="en-IE" dirty="0"/>
              <a:t> der Frauen </a:t>
            </a:r>
            <a:r>
              <a:rPr lang="en-IE" dirty="0" err="1"/>
              <a:t>daran</a:t>
            </a:r>
            <a:r>
              <a:rPr lang="en-IE" dirty="0"/>
              <a:t> </a:t>
            </a:r>
            <a:r>
              <a:rPr lang="en-IE" dirty="0" err="1"/>
              <a:t>teilnimmt</a:t>
            </a:r>
            <a:r>
              <a:rPr lang="en-US" dirty="0"/>
              <a:t>".</a:t>
            </a:r>
          </a:p>
        </p:txBody>
      </p:sp>
      <p:sp>
        <p:nvSpPr>
          <p:cNvPr id="13" name="Text Placeholder 6">
            <a:extLst>
              <a:ext uri="{FF2B5EF4-FFF2-40B4-BE49-F238E27FC236}">
                <a16:creationId xmlns:a16="http://schemas.microsoft.com/office/drawing/2014/main" id="{300360E4-3962-470B-B178-3519584A54FC}"/>
              </a:ext>
            </a:extLst>
          </p:cNvPr>
          <p:cNvSpPr txBox="1">
            <a:spLocks/>
          </p:cNvSpPr>
          <p:nvPr/>
        </p:nvSpPr>
        <p:spPr>
          <a:xfrm>
            <a:off x="3844403" y="5477936"/>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Kamila Ślęga, Eko Inwest, Polen</a:t>
            </a:r>
          </a:p>
        </p:txBody>
      </p:sp>
      <p:sp>
        <p:nvSpPr>
          <p:cNvPr id="2" name="Text Placeholder 6">
            <a:extLst>
              <a:ext uri="{FF2B5EF4-FFF2-40B4-BE49-F238E27FC236}">
                <a16:creationId xmlns:a16="http://schemas.microsoft.com/office/drawing/2014/main" id="{DEDAF9C4-477D-59FB-C44A-9FB82D1C7BF7}"/>
              </a:ext>
            </a:extLst>
          </p:cNvPr>
          <p:cNvSpPr txBox="1">
            <a:spLocks/>
          </p:cNvSpPr>
          <p:nvPr/>
        </p:nvSpPr>
        <p:spPr>
          <a:xfrm>
            <a:off x="494216" y="4898408"/>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effectLst/>
                <a:latin typeface="Calibri" panose="020F0502020204030204" pitchFamily="34" charset="0"/>
                <a:ea typeface="Calibri" panose="020F0502020204030204" pitchFamily="34" charset="0"/>
                <a:cs typeface="Times New Roman" panose="02020603050405020304" pitchFamily="18" charset="0"/>
              </a:rPr>
              <a:t>Abbildung 7: Jennifer Bradfield, Sisk, Irland</a:t>
            </a:r>
            <a:endParaRPr lang="en-LB" sz="900" i="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9DE4726-5272-0AF6-1AC8-9CFBD965FB1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1900" y="3299889"/>
            <a:ext cx="1917700" cy="1770184"/>
          </a:xfrm>
          <a:prstGeom prst="rect">
            <a:avLst/>
          </a:prstGeom>
        </p:spPr>
      </p:pic>
      <p:sp>
        <p:nvSpPr>
          <p:cNvPr id="17" name="Text Placeholder 9">
            <a:extLst>
              <a:ext uri="{FF2B5EF4-FFF2-40B4-BE49-F238E27FC236}">
                <a16:creationId xmlns:a16="http://schemas.microsoft.com/office/drawing/2014/main" id="{FA7ABB7E-2B2E-8365-F22F-7CE5FA9C5F91}"/>
              </a:ext>
            </a:extLst>
          </p:cNvPr>
          <p:cNvSpPr txBox="1">
            <a:spLocks/>
          </p:cNvSpPr>
          <p:nvPr/>
        </p:nvSpPr>
        <p:spPr>
          <a:xfrm>
            <a:off x="3773863" y="3867643"/>
            <a:ext cx="3261554" cy="67970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95"/>
              </a:spcBef>
              <a:tabLst>
                <a:tab pos="450215" algn="l"/>
              </a:tabLst>
            </a:pPr>
            <a:r>
              <a:rPr lang="en-IE" dirty="0" err="1"/>
              <a:t>Außerdem</a:t>
            </a:r>
            <a:r>
              <a:rPr lang="en-IE" dirty="0"/>
              <a:t> </a:t>
            </a:r>
            <a:r>
              <a:rPr lang="en-IE" dirty="0" err="1"/>
              <a:t>verändern</a:t>
            </a:r>
            <a:r>
              <a:rPr lang="en-IE" dirty="0"/>
              <a:t> </a:t>
            </a:r>
            <a:r>
              <a:rPr lang="en-IE" dirty="0" err="1"/>
              <a:t>sich</a:t>
            </a:r>
            <a:r>
              <a:rPr lang="en-IE" dirty="0"/>
              <a:t> die Art und die </a:t>
            </a:r>
            <a:r>
              <a:rPr lang="en-IE" dirty="0" err="1"/>
              <a:t>Dynamik</a:t>
            </a:r>
            <a:r>
              <a:rPr lang="en-IE" dirty="0"/>
              <a:t> von Teams, </a:t>
            </a:r>
            <a:r>
              <a:rPr lang="en-IE" dirty="0" err="1"/>
              <a:t>wenn</a:t>
            </a:r>
            <a:r>
              <a:rPr lang="en-IE" dirty="0"/>
              <a:t> </a:t>
            </a:r>
            <a:r>
              <a:rPr lang="en-IE" dirty="0" err="1"/>
              <a:t>Vielfalt</a:t>
            </a:r>
            <a:r>
              <a:rPr lang="en-IE" dirty="0"/>
              <a:t> </a:t>
            </a:r>
            <a:r>
              <a:rPr lang="en-IE" dirty="0" err="1"/>
              <a:t>im</a:t>
            </a:r>
            <a:r>
              <a:rPr lang="en-IE" dirty="0"/>
              <a:t> </a:t>
            </a:r>
            <a:r>
              <a:rPr lang="en-IE" dirty="0" err="1"/>
              <a:t>Raum</a:t>
            </a:r>
            <a:r>
              <a:rPr lang="en-IE" dirty="0"/>
              <a:t> </a:t>
            </a:r>
            <a:r>
              <a:rPr lang="en-IE" dirty="0" err="1"/>
              <a:t>ist</a:t>
            </a:r>
            <a:r>
              <a:rPr lang="en-IE" dirty="0"/>
              <a:t>.</a:t>
            </a:r>
            <a:endParaRPr lang="en-LB"/>
          </a:p>
        </p:txBody>
      </p:sp>
      <p:sp>
        <p:nvSpPr>
          <p:cNvPr id="18" name="Text Placeholder 4">
            <a:extLst>
              <a:ext uri="{FF2B5EF4-FFF2-40B4-BE49-F238E27FC236}">
                <a16:creationId xmlns:a16="http://schemas.microsoft.com/office/drawing/2014/main" id="{A2B93A11-0151-582F-3744-664E60687CDF}"/>
              </a:ext>
            </a:extLst>
          </p:cNvPr>
          <p:cNvSpPr>
            <a:spLocks noGrp="1"/>
          </p:cNvSpPr>
          <p:nvPr/>
        </p:nvSpPr>
        <p:spPr>
          <a:xfrm>
            <a:off x="458354" y="8097563"/>
            <a:ext cx="3431800" cy="157958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"Frauen, die in </a:t>
            </a:r>
            <a:r>
              <a:rPr lang="en-IE" dirty="0" err="1"/>
              <a:t>diesem</a:t>
            </a:r>
            <a:r>
              <a:rPr lang="en-IE" dirty="0"/>
              <a:t> Sektor </a:t>
            </a:r>
            <a:r>
              <a:rPr lang="en-IE" dirty="0" err="1"/>
              <a:t>arbeiten</a:t>
            </a:r>
            <a:r>
              <a:rPr lang="en-IE" dirty="0"/>
              <a:t> </a:t>
            </a:r>
            <a:r>
              <a:rPr lang="en-IE" dirty="0" err="1"/>
              <a:t>wollen</a:t>
            </a:r>
            <a:r>
              <a:rPr lang="en-IE" dirty="0"/>
              <a:t>, </a:t>
            </a:r>
            <a:r>
              <a:rPr lang="en-IE" dirty="0" err="1"/>
              <a:t>müssen</a:t>
            </a:r>
            <a:r>
              <a:rPr lang="en-IE" dirty="0"/>
              <a:t> </a:t>
            </a:r>
            <a:r>
              <a:rPr lang="en-IE" dirty="0" err="1"/>
              <a:t>sich</a:t>
            </a:r>
            <a:r>
              <a:rPr lang="en-IE" dirty="0"/>
              <a:t> </a:t>
            </a:r>
            <a:r>
              <a:rPr lang="en-IE" dirty="0" err="1"/>
              <a:t>darüber</a:t>
            </a:r>
            <a:r>
              <a:rPr lang="en-IE" dirty="0"/>
              <a:t> </a:t>
            </a:r>
            <a:r>
              <a:rPr lang="en-IE" dirty="0" err="1"/>
              <a:t>im</a:t>
            </a:r>
            <a:r>
              <a:rPr lang="en-IE" dirty="0"/>
              <a:t> </a:t>
            </a:r>
            <a:r>
              <a:rPr lang="en-IE" dirty="0" err="1"/>
              <a:t>Klaren</a:t>
            </a:r>
            <a:r>
              <a:rPr lang="en-IE" dirty="0"/>
              <a:t> sein, </a:t>
            </a:r>
            <a:r>
              <a:rPr lang="en-IE" dirty="0" err="1"/>
              <a:t>dass</a:t>
            </a:r>
            <a:r>
              <a:rPr lang="en-IE" dirty="0"/>
              <a:t> es </a:t>
            </a:r>
            <a:r>
              <a:rPr lang="en-IE" dirty="0" err="1"/>
              <a:t>sich</a:t>
            </a:r>
            <a:r>
              <a:rPr lang="en-IE" dirty="0"/>
              <a:t> um </a:t>
            </a:r>
            <a:r>
              <a:rPr lang="en-IE" dirty="0" err="1"/>
              <a:t>einen</a:t>
            </a:r>
            <a:r>
              <a:rPr lang="en-IE" dirty="0"/>
              <a:t> </a:t>
            </a:r>
            <a:r>
              <a:rPr lang="en-IE" dirty="0" err="1"/>
              <a:t>wachsenden</a:t>
            </a:r>
            <a:r>
              <a:rPr lang="en-IE" dirty="0"/>
              <a:t> Sektor </a:t>
            </a:r>
            <a:r>
              <a:rPr lang="en-IE" dirty="0" err="1"/>
              <a:t>handelt</a:t>
            </a:r>
            <a:r>
              <a:rPr lang="en-IE" dirty="0"/>
              <a:t>. Es </a:t>
            </a:r>
            <a:r>
              <a:rPr lang="en-IE" dirty="0" err="1"/>
              <a:t>besteht</a:t>
            </a:r>
            <a:r>
              <a:rPr lang="en-IE" dirty="0"/>
              <a:t> </a:t>
            </a:r>
            <a:r>
              <a:rPr lang="en-IE" dirty="0" err="1"/>
              <a:t>ein</a:t>
            </a:r>
            <a:r>
              <a:rPr lang="en-IE" dirty="0"/>
              <a:t> </a:t>
            </a:r>
            <a:r>
              <a:rPr lang="en-IE" dirty="0" err="1"/>
              <a:t>Bedarf</a:t>
            </a:r>
            <a:r>
              <a:rPr lang="en-IE" dirty="0"/>
              <a:t> an </a:t>
            </a:r>
            <a:r>
              <a:rPr lang="en-IE" dirty="0" err="1"/>
              <a:t>Wachstum</a:t>
            </a:r>
            <a:r>
              <a:rPr lang="en-IE" dirty="0"/>
              <a:t> </a:t>
            </a:r>
            <a:r>
              <a:rPr lang="en-IE" dirty="0" err="1"/>
              <a:t>im</a:t>
            </a:r>
            <a:r>
              <a:rPr lang="en-IE" dirty="0"/>
              <a:t> </a:t>
            </a:r>
            <a:r>
              <a:rPr lang="en-IE" dirty="0" err="1">
                <a:highlight>
                  <a:srgbClr val="FFFF00"/>
                </a:highlight>
              </a:rPr>
              <a:t>Bau</a:t>
            </a:r>
            <a:r>
              <a:rPr lang="en-IE" dirty="0"/>
              <a:t>.  </a:t>
            </a:r>
            <a:r>
              <a:rPr lang="en-IE" dirty="0">
                <a:highlight>
                  <a:srgbClr val="FFFF00"/>
                </a:highlight>
              </a:rPr>
              <a:t>Der </a:t>
            </a:r>
            <a:r>
              <a:rPr lang="en-IE" dirty="0" err="1">
                <a:highlight>
                  <a:srgbClr val="FFFF00"/>
                </a:highlight>
              </a:rPr>
              <a:t>Bau</a:t>
            </a:r>
            <a:r>
              <a:rPr lang="en-IE" dirty="0">
                <a:highlight>
                  <a:srgbClr val="FFFF00"/>
                </a:highlight>
              </a:rPr>
              <a:t> </a:t>
            </a:r>
            <a:r>
              <a:rPr lang="en-IE" dirty="0"/>
              <a:t>hat </a:t>
            </a:r>
            <a:r>
              <a:rPr lang="en-IE" dirty="0" err="1"/>
              <a:t>eine</a:t>
            </a:r>
            <a:r>
              <a:rPr lang="en-IE" dirty="0"/>
              <a:t> der </a:t>
            </a:r>
            <a:r>
              <a:rPr lang="en-IE" dirty="0" err="1"/>
              <a:t>höchsten</a:t>
            </a:r>
            <a:r>
              <a:rPr lang="en-IE" dirty="0"/>
              <a:t> </a:t>
            </a:r>
            <a:r>
              <a:rPr lang="en-IE" dirty="0" err="1"/>
              <a:t>Wachstums</a:t>
            </a:r>
            <a:r>
              <a:rPr lang="en-IE" dirty="0"/>
              <a:t>- und </a:t>
            </a:r>
            <a:r>
              <a:rPr lang="en-IE" dirty="0" err="1"/>
              <a:t>Stabilitätsprognosen</a:t>
            </a:r>
            <a:r>
              <a:rPr lang="en-IE" dirty="0"/>
              <a:t> und der Sektor hat </a:t>
            </a:r>
            <a:r>
              <a:rPr lang="en-IE" dirty="0" err="1"/>
              <a:t>sich</a:t>
            </a:r>
            <a:r>
              <a:rPr lang="en-IE" dirty="0"/>
              <a:t> </a:t>
            </a:r>
            <a:r>
              <a:rPr lang="en-IE" dirty="0" err="1"/>
              <a:t>verändert</a:t>
            </a:r>
            <a:r>
              <a:rPr lang="en-IE" dirty="0"/>
              <a:t>. Es </a:t>
            </a:r>
            <a:r>
              <a:rPr lang="en-IE" dirty="0" err="1"/>
              <a:t>handelt</a:t>
            </a:r>
            <a:r>
              <a:rPr lang="en-IE" dirty="0"/>
              <a:t> </a:t>
            </a:r>
            <a:r>
              <a:rPr lang="en-IE" dirty="0" err="1"/>
              <a:t>sich</a:t>
            </a:r>
            <a:r>
              <a:rPr lang="en-IE" dirty="0"/>
              <a:t> </a:t>
            </a:r>
            <a:r>
              <a:rPr lang="en-IE" dirty="0" err="1"/>
              <a:t>nicht</a:t>
            </a:r>
            <a:r>
              <a:rPr lang="en-IE" dirty="0"/>
              <a:t> </a:t>
            </a:r>
            <a:r>
              <a:rPr lang="en-IE" dirty="0" err="1"/>
              <a:t>mehr</a:t>
            </a:r>
            <a:r>
              <a:rPr lang="en-IE" dirty="0"/>
              <a:t> um </a:t>
            </a:r>
            <a:r>
              <a:rPr lang="en-IE" dirty="0" err="1"/>
              <a:t>Arbeitsplätze</a:t>
            </a:r>
            <a:r>
              <a:rPr lang="en-IE" dirty="0"/>
              <a:t>, die </a:t>
            </a:r>
            <a:r>
              <a:rPr lang="en-IE" dirty="0" err="1"/>
              <a:t>mit</a:t>
            </a:r>
            <a:r>
              <a:rPr lang="en-IE" dirty="0"/>
              <a:t> '</a:t>
            </a:r>
            <a:r>
              <a:rPr lang="en-IE" dirty="0" err="1"/>
              <a:t>ganztägigen</a:t>
            </a:r>
            <a:r>
              <a:rPr lang="en-IE" dirty="0"/>
              <a:t> </a:t>
            </a:r>
            <a:r>
              <a:rPr lang="en-IE" dirty="0" err="1"/>
              <a:t>Arbeitstagen</a:t>
            </a:r>
            <a:r>
              <a:rPr lang="en-IE" dirty="0"/>
              <a:t>' </a:t>
            </a:r>
            <a:r>
              <a:rPr lang="en-IE" dirty="0" err="1"/>
              <a:t>verbunden</a:t>
            </a:r>
            <a:r>
              <a:rPr lang="en-IE" dirty="0"/>
              <a:t> </a:t>
            </a:r>
            <a:r>
              <a:rPr lang="en-IE" dirty="0" err="1"/>
              <a:t>sind</a:t>
            </a:r>
            <a:r>
              <a:rPr lang="en-US" dirty="0"/>
              <a:t>.”</a:t>
            </a:r>
          </a:p>
        </p:txBody>
      </p:sp>
      <p:sp>
        <p:nvSpPr>
          <p:cNvPr id="19" name="Text Placeholder 6">
            <a:extLst>
              <a:ext uri="{FF2B5EF4-FFF2-40B4-BE49-F238E27FC236}">
                <a16:creationId xmlns:a16="http://schemas.microsoft.com/office/drawing/2014/main" id="{84852C57-BC1A-5FEF-9B2F-D468FF3F53FA}"/>
              </a:ext>
            </a:extLst>
          </p:cNvPr>
          <p:cNvSpPr txBox="1">
            <a:spLocks/>
          </p:cNvSpPr>
          <p:nvPr/>
        </p:nvSpPr>
        <p:spPr>
          <a:xfrm>
            <a:off x="3958385" y="9523162"/>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effectLst/>
                <a:latin typeface="Calibri" panose="020F0502020204030204" pitchFamily="34" charset="0"/>
                <a:ea typeface="Calibri" panose="020F0502020204030204" pitchFamily="34" charset="0"/>
                <a:cs typeface="Times New Roman" panose="02020603050405020304" pitchFamily="18" charset="0"/>
              </a:rPr>
              <a:t>Abbildung 8: Carolina Roca, Asprima, Spanien</a:t>
            </a:r>
            <a:endParaRPr lang="en-LB" sz="900" i="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0FEE9606-B7E7-31C4-C0E6-770DFCD84F83}"/>
              </a:ext>
            </a:extLst>
          </p:cNvPr>
          <p:cNvPicPr>
            <a:picLocks noChangeAspect="1"/>
          </p:cNvPicPr>
          <p:nvPr/>
        </p:nvPicPr>
        <p:blipFill>
          <a:blip r:embed="rId3"/>
          <a:srcRect/>
          <a:stretch/>
        </p:blipFill>
        <p:spPr>
          <a:xfrm>
            <a:off x="4683269" y="7773807"/>
            <a:ext cx="2059066" cy="1903338"/>
          </a:xfrm>
          <a:prstGeom prst="rect">
            <a:avLst/>
          </a:prstGeom>
        </p:spPr>
      </p:pic>
    </p:spTree>
    <p:extLst>
      <p:ext uri="{BB962C8B-B14F-4D97-AF65-F5344CB8AC3E}">
        <p14:creationId xmlns:p14="http://schemas.microsoft.com/office/powerpoint/2010/main" val="322989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9">
            <a:extLst>
              <a:ext uri="{FF2B5EF4-FFF2-40B4-BE49-F238E27FC236}">
                <a16:creationId xmlns:a16="http://schemas.microsoft.com/office/drawing/2014/main" id="{073BE8D4-32EE-A4FD-6F9E-BDBE1525B5CF}"/>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125757" y="472750"/>
            <a:ext cx="3433917" cy="2977978"/>
          </a:xfrm>
        </p:spPr>
      </p:pic>
      <p:pic>
        <p:nvPicPr>
          <p:cNvPr id="11" name="Picture 10">
            <a:extLst>
              <a:ext uri="{FF2B5EF4-FFF2-40B4-BE49-F238E27FC236}">
                <a16:creationId xmlns:a16="http://schemas.microsoft.com/office/drawing/2014/main" id="{10E6B752-45E2-6B6B-6E30-20AA75400D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57877" y="3744916"/>
            <a:ext cx="1917700" cy="1770184"/>
          </a:xfrm>
          <a:prstGeom prst="rect">
            <a:avLst/>
          </a:prstGeom>
        </p:spPr>
      </p:pic>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35</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584200" y="939114"/>
            <a:ext cx="3195638" cy="3027976"/>
          </a:xfrm>
          <a:prstGeom prst="rect">
            <a:avLst/>
          </a:prstGeom>
        </p:spPr>
        <p:txBody>
          <a:bodyPr/>
          <a:lstStyle/>
          <a:p>
            <a:r>
              <a:rPr lang="en-IE" dirty="0">
                <a:effectLst/>
                <a:latin typeface="Calibri" panose="020F0502020204030204" pitchFamily="34" charset="0"/>
                <a:ea typeface="Calibri" panose="020F0502020204030204" pitchFamily="34" charset="0"/>
                <a:cs typeface="Times New Roman" panose="02020603050405020304" pitchFamily="18" charset="0"/>
              </a:rPr>
              <a:t>Shauna Coyne, Chief Operating Officer </a:t>
            </a:r>
            <a:r>
              <a:rPr lang="en-IE" dirty="0" err="1">
                <a:effectLst/>
                <a:latin typeface="Calibri" panose="020F0502020204030204" pitchFamily="34" charset="0"/>
                <a:ea typeface="Calibri" panose="020F0502020204030204" pitchFamily="34" charset="0"/>
                <a:cs typeface="Times New Roman" panose="02020603050405020304" pitchFamily="18" charset="0"/>
              </a:rPr>
              <a:t>eines</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Stahlunternehmens</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Irland</a:t>
            </a:r>
            <a:r>
              <a:rPr lang="en-IE" dirty="0">
                <a:effectLst/>
                <a:latin typeface="Calibri" panose="020F0502020204030204" pitchFamily="34" charset="0"/>
                <a:ea typeface="Calibri" panose="020F0502020204030204" pitchFamily="34" charset="0"/>
                <a:cs typeface="Times New Roman" panose="02020603050405020304" pitchFamily="18" charset="0"/>
              </a:rPr>
              <a:t>, gab </a:t>
            </a:r>
            <a:r>
              <a:rPr lang="en-IE" dirty="0" err="1">
                <a:effectLst/>
                <a:latin typeface="Calibri" panose="020F0502020204030204" pitchFamily="34" charset="0"/>
                <a:ea typeface="Calibri" panose="020F0502020204030204" pitchFamily="34" charset="0"/>
                <a:cs typeface="Times New Roman" panose="02020603050405020304" pitchFamily="18" charset="0"/>
              </a:rPr>
              <a:t>diesen</a:t>
            </a:r>
            <a:r>
              <a:rPr lang="en-IE" dirty="0">
                <a:effectLst/>
                <a:latin typeface="Calibri" panose="020F0502020204030204" pitchFamily="34" charset="0"/>
                <a:ea typeface="Calibri" panose="020F0502020204030204" pitchFamily="34" charset="0"/>
                <a:cs typeface="Times New Roman" panose="02020603050405020304" pitchFamily="18" charset="0"/>
              </a:rPr>
              <a:t> Rat.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C3A6C3D-E4E6-F521-B46B-408C87C92654}"/>
              </a:ext>
            </a:extLst>
          </p:cNvPr>
          <p:cNvSpPr/>
          <p:nvPr/>
        </p:nvSpPr>
        <p:spPr>
          <a:xfrm>
            <a:off x="0" y="2398639"/>
            <a:ext cx="3938954" cy="297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2018938"/>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9" name="Text Placeholder 4">
            <a:extLst>
              <a:ext uri="{FF2B5EF4-FFF2-40B4-BE49-F238E27FC236}">
                <a16:creationId xmlns:a16="http://schemas.microsoft.com/office/drawing/2014/main" id="{14982702-D242-1581-8727-D02208FDDF31}"/>
              </a:ext>
            </a:extLst>
          </p:cNvPr>
          <p:cNvSpPr>
            <a:spLocks noGrp="1"/>
          </p:cNvSpPr>
          <p:nvPr/>
        </p:nvSpPr>
        <p:spPr>
          <a:xfrm>
            <a:off x="493233" y="3263560"/>
            <a:ext cx="3286605" cy="148581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Entwickeln</a:t>
            </a:r>
            <a:r>
              <a:rPr lang="en-IE" dirty="0"/>
              <a:t> Sie </a:t>
            </a:r>
            <a:r>
              <a:rPr lang="en-IE" dirty="0" err="1"/>
              <a:t>gute</a:t>
            </a:r>
            <a:r>
              <a:rPr lang="en-IE" dirty="0"/>
              <a:t> </a:t>
            </a:r>
            <a:r>
              <a:rPr lang="en-IE" dirty="0" err="1"/>
              <a:t>Kommunikationsfähigkeiten</a:t>
            </a:r>
            <a:r>
              <a:rPr lang="en-IE" dirty="0"/>
              <a:t> und </a:t>
            </a:r>
            <a:r>
              <a:rPr lang="en-IE" dirty="0" err="1"/>
              <a:t>halten</a:t>
            </a:r>
            <a:r>
              <a:rPr lang="en-IE" dirty="0"/>
              <a:t> Sie </a:t>
            </a:r>
            <a:r>
              <a:rPr lang="en-IE" dirty="0" err="1"/>
              <a:t>sich</a:t>
            </a:r>
            <a:r>
              <a:rPr lang="en-IE" dirty="0"/>
              <a:t> </a:t>
            </a:r>
            <a:r>
              <a:rPr lang="en-IE" dirty="0" err="1"/>
              <a:t>über</a:t>
            </a:r>
            <a:r>
              <a:rPr lang="en-IE" dirty="0"/>
              <a:t> </a:t>
            </a:r>
            <a:r>
              <a:rPr lang="en-IE" dirty="0" err="1"/>
              <a:t>Industrietrends</a:t>
            </a:r>
            <a:r>
              <a:rPr lang="en-IE" dirty="0"/>
              <a:t> und -</a:t>
            </a:r>
            <a:r>
              <a:rPr lang="en-IE" dirty="0" err="1"/>
              <a:t>nachrichten</a:t>
            </a:r>
            <a:r>
              <a:rPr lang="en-IE" dirty="0"/>
              <a:t> auf </a:t>
            </a:r>
            <a:r>
              <a:rPr lang="en-IE" dirty="0" err="1"/>
              <a:t>dem</a:t>
            </a:r>
            <a:r>
              <a:rPr lang="en-IE" dirty="0"/>
              <a:t> </a:t>
            </a:r>
            <a:r>
              <a:rPr lang="en-IE" dirty="0" err="1"/>
              <a:t>Laufenden</a:t>
            </a:r>
            <a:r>
              <a:rPr lang="en-IE" dirty="0"/>
              <a:t>".</a:t>
            </a:r>
            <a:endParaRPr lang="en-US" dirty="0"/>
          </a:p>
        </p:txBody>
      </p:sp>
      <p:sp>
        <p:nvSpPr>
          <p:cNvPr id="20" name="Text Placeholder 6">
            <a:extLst>
              <a:ext uri="{FF2B5EF4-FFF2-40B4-BE49-F238E27FC236}">
                <a16:creationId xmlns:a16="http://schemas.microsoft.com/office/drawing/2014/main" id="{9DCCB32D-078A-64B8-9716-755B41F63222}"/>
              </a:ext>
            </a:extLst>
          </p:cNvPr>
          <p:cNvSpPr txBox="1">
            <a:spLocks/>
          </p:cNvSpPr>
          <p:nvPr/>
        </p:nvSpPr>
        <p:spPr>
          <a:xfrm>
            <a:off x="494216" y="7606441"/>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a:effectLst/>
                <a:latin typeface="Calibri" panose="020F0502020204030204" pitchFamily="34" charset="0"/>
                <a:ea typeface="Calibri" panose="020F0502020204030204" pitchFamily="34" charset="0"/>
                <a:cs typeface="Times New Roman" panose="02020603050405020304" pitchFamily="18" charset="0"/>
              </a:rPr>
              <a:t>Abbildung 9: Shauna Coyne, COO, Skyclad Ltd, Irland</a:t>
            </a:r>
          </a:p>
        </p:txBody>
      </p:sp>
      <p:pic>
        <p:nvPicPr>
          <p:cNvPr id="22" name="Picture 21">
            <a:extLst>
              <a:ext uri="{FF2B5EF4-FFF2-40B4-BE49-F238E27FC236}">
                <a16:creationId xmlns:a16="http://schemas.microsoft.com/office/drawing/2014/main" id="{A4919A4E-E7AA-8D92-DE39-B08222B8C92F}"/>
              </a:ext>
            </a:extLst>
          </p:cNvPr>
          <p:cNvPicPr>
            <a:picLocks noChangeAspect="1"/>
          </p:cNvPicPr>
          <p:nvPr/>
        </p:nvPicPr>
        <p:blipFill>
          <a:blip r:embed="rId4"/>
          <a:srcRect/>
          <a:stretch/>
        </p:blipFill>
        <p:spPr>
          <a:xfrm>
            <a:off x="1266895" y="5986919"/>
            <a:ext cx="1847710" cy="1917700"/>
          </a:xfrm>
          <a:prstGeom prst="rect">
            <a:avLst/>
          </a:prstGeom>
        </p:spPr>
      </p:pic>
      <p:sp>
        <p:nvSpPr>
          <p:cNvPr id="4" name="Text Placeholder 6">
            <a:extLst>
              <a:ext uri="{FF2B5EF4-FFF2-40B4-BE49-F238E27FC236}">
                <a16:creationId xmlns:a16="http://schemas.microsoft.com/office/drawing/2014/main" id="{DEA1556F-9BEF-BB69-674C-CC6361986D25}"/>
              </a:ext>
            </a:extLst>
          </p:cNvPr>
          <p:cNvSpPr txBox="1">
            <a:spLocks/>
          </p:cNvSpPr>
          <p:nvPr/>
        </p:nvSpPr>
        <p:spPr>
          <a:xfrm>
            <a:off x="531446" y="8259197"/>
            <a:ext cx="3195638" cy="279449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ea typeface="Calibri" panose="020F0502020204030204" pitchFamily="34" charset="0"/>
                <a:cs typeface="Times New Roman" panose="02020603050405020304" pitchFamily="18" charset="0"/>
              </a:rPr>
              <a:t>Ein </a:t>
            </a:r>
            <a:r>
              <a:rPr lang="en-IE" dirty="0" err="1">
                <a:ea typeface="Calibri" panose="020F0502020204030204" pitchFamily="34" charset="0"/>
                <a:cs typeface="Times New Roman" panose="02020603050405020304" pitchFamily="18" charset="0"/>
              </a:rPr>
              <a:t>weiterer</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Aspekt</a:t>
            </a:r>
            <a:r>
              <a:rPr lang="en-IE" dirty="0">
                <a:ea typeface="Calibri" panose="020F0502020204030204" pitchFamily="34" charset="0"/>
                <a:cs typeface="Times New Roman" panose="02020603050405020304" pitchFamily="18" charset="0"/>
              </a:rPr>
              <a:t> der </a:t>
            </a:r>
            <a:r>
              <a:rPr lang="en-IE" dirty="0" err="1">
                <a:ea typeface="Calibri" panose="020F0502020204030204" pitchFamily="34" charset="0"/>
                <a:cs typeface="Times New Roman" panose="02020603050405020304" pitchFamily="18" charset="0"/>
              </a:rPr>
              <a:t>Kommunikation</a:t>
            </a:r>
            <a:r>
              <a:rPr lang="en-IE" dirty="0">
                <a:ea typeface="Calibri" panose="020F0502020204030204" pitchFamily="34" charset="0"/>
                <a:cs typeface="Times New Roman" panose="02020603050405020304" pitchFamily="18" charset="0"/>
              </a:rPr>
              <a:t>, der </a:t>
            </a:r>
            <a:r>
              <a:rPr lang="en-IE" dirty="0" err="1">
                <a:ea typeface="Calibri" panose="020F0502020204030204" pitchFamily="34" charset="0"/>
                <a:cs typeface="Times New Roman" panose="02020603050405020304" pitchFamily="18" charset="0"/>
              </a:rPr>
              <a:t>untersucht</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wurde</a:t>
            </a:r>
            <a:r>
              <a:rPr lang="en-IE" dirty="0">
                <a:ea typeface="Calibri" panose="020F0502020204030204" pitchFamily="34" charset="0"/>
                <a:cs typeface="Times New Roman" panose="02020603050405020304" pitchFamily="18" charset="0"/>
              </a:rPr>
              <a:t>, war die </a:t>
            </a:r>
            <a:r>
              <a:rPr lang="en-IE" dirty="0" err="1">
                <a:ea typeface="Calibri" panose="020F0502020204030204" pitchFamily="34" charset="0"/>
                <a:cs typeface="Times New Roman" panose="02020603050405020304" pitchFamily="18" charset="0"/>
              </a:rPr>
              <a:t>Übermittlung</a:t>
            </a:r>
            <a:r>
              <a:rPr lang="en-IE" dirty="0">
                <a:ea typeface="Calibri" panose="020F0502020204030204" pitchFamily="34" charset="0"/>
                <a:cs typeface="Times New Roman" panose="02020603050405020304" pitchFamily="18" charset="0"/>
              </a:rPr>
              <a:t> von </a:t>
            </a:r>
            <a:r>
              <a:rPr lang="en-IE" dirty="0" err="1">
                <a:ea typeface="Calibri" panose="020F0502020204030204" pitchFamily="34" charset="0"/>
                <a:cs typeface="Times New Roman" panose="02020603050405020304" pitchFamily="18" charset="0"/>
              </a:rPr>
              <a:t>verständlichen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Botschaften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Sicherstellen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dass</a:t>
            </a:r>
            <a:r>
              <a:rPr lang="en-IE" dirty="0">
                <a:ea typeface="Calibri" panose="020F0502020204030204" pitchFamily="34" charset="0"/>
                <a:cs typeface="Times New Roman" panose="02020603050405020304" pitchFamily="18" charset="0"/>
              </a:rPr>
              <a:t> die </a:t>
            </a:r>
            <a:r>
              <a:rPr lang="en-IE" dirty="0" err="1">
                <a:ea typeface="Calibri" panose="020F0502020204030204" pitchFamily="34" charset="0"/>
                <a:cs typeface="Times New Roman" panose="02020603050405020304" pitchFamily="18" charset="0"/>
              </a:rPr>
              <a:t>Konventionen</a:t>
            </a:r>
            <a:r>
              <a:rPr lang="en-IE" dirty="0">
                <a:ea typeface="Calibri" panose="020F0502020204030204" pitchFamily="34" charset="0"/>
                <a:cs typeface="Times New Roman" panose="02020603050405020304" pitchFamily="18" charset="0"/>
              </a:rPr>
              <a:t> des </a:t>
            </a:r>
            <a:r>
              <a:rPr lang="en-IE" dirty="0" err="1">
                <a:ea typeface="Calibri" panose="020F0502020204030204" pitchFamily="34" charset="0"/>
                <a:cs typeface="Times New Roman" panose="02020603050405020304" pitchFamily="18" charset="0"/>
              </a:rPr>
              <a:t>gesprochenen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Wortes</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nachvollziehbar</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sind</a:t>
            </a:r>
            <a:r>
              <a:rPr lang="en-IE" dirty="0">
                <a:ea typeface="Calibri" panose="020F0502020204030204" pitchFamily="34" charset="0"/>
                <a:cs typeface="Times New Roman" panose="02020603050405020304" pitchFamily="18" charset="0"/>
              </a:rPr>
              <a:t> und </a:t>
            </a:r>
            <a:r>
              <a:rPr lang="en-IE" dirty="0" err="1">
                <a:ea typeface="Calibri" panose="020F0502020204030204" pitchFamily="34" charset="0"/>
                <a:cs typeface="Times New Roman" panose="02020603050405020304" pitchFamily="18" charset="0"/>
              </a:rPr>
              <a:t>verstanden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werden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Überwindung</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sprachlicher</a:t>
            </a:r>
            <a:r>
              <a:rPr lang="en-IE" dirty="0">
                <a:ea typeface="Calibri" panose="020F0502020204030204" pitchFamily="34" charset="0"/>
                <a:cs typeface="Times New Roman" panose="02020603050405020304" pitchFamily="18" charset="0"/>
              </a:rPr>
              <a:t> und </a:t>
            </a:r>
            <a:r>
              <a:rPr lang="en-IE" dirty="0" err="1">
                <a:ea typeface="Calibri" panose="020F0502020204030204" pitchFamily="34" charset="0"/>
                <a:cs typeface="Times New Roman" panose="02020603050405020304" pitchFamily="18" charset="0"/>
              </a:rPr>
              <a:t>kultureller</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Barrieren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durch</a:t>
            </a:r>
            <a:r>
              <a:rPr lang="en-IE" dirty="0">
                <a:ea typeface="Calibri" panose="020F0502020204030204" pitchFamily="34" charset="0"/>
                <a:cs typeface="Times New Roman" panose="02020603050405020304" pitchFamily="18" charset="0"/>
              </a:rPr>
              <a:t> die Arbeit </a:t>
            </a:r>
            <a:r>
              <a:rPr lang="en-IE" dirty="0" err="1">
                <a:ea typeface="Calibri" panose="020F0502020204030204" pitchFamily="34" charset="0"/>
                <a:cs typeface="Times New Roman" panose="02020603050405020304" pitchFamily="18" charset="0"/>
              </a:rPr>
              <a:t>mit</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unterschiedlichen</a:t>
            </a:r>
            <a:r>
              <a:rPr lang="en-IE" dirty="0">
                <a:ea typeface="Calibri" panose="020F0502020204030204" pitchFamily="34" charset="0"/>
                <a:cs typeface="Times New Roman" panose="02020603050405020304" pitchFamily="18" charset="0"/>
              </a:rPr>
              <a:t> Gruppen und die </a:t>
            </a:r>
            <a:r>
              <a:rPr lang="en-IE" dirty="0" err="1">
                <a:ea typeface="Calibri" panose="020F0502020204030204" pitchFamily="34" charset="0"/>
                <a:cs typeface="Times New Roman" panose="02020603050405020304" pitchFamily="18" charset="0"/>
              </a:rPr>
              <a:t>Vermittlung</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neuer</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Arbeits</a:t>
            </a:r>
            <a:r>
              <a:rPr lang="en-IE" dirty="0">
                <a:ea typeface="Calibri" panose="020F0502020204030204" pitchFamily="34" charset="0"/>
                <a:cs typeface="Times New Roman" panose="02020603050405020304" pitchFamily="18" charset="0"/>
              </a:rPr>
              <a:t>- und </a:t>
            </a:r>
            <a:r>
              <a:rPr lang="en-IE" dirty="0" err="1">
                <a:ea typeface="Calibri" panose="020F0502020204030204" pitchFamily="34" charset="0"/>
                <a:cs typeface="Times New Roman" panose="02020603050405020304" pitchFamily="18" charset="0"/>
              </a:rPr>
              <a:t>Lernmethoden</a:t>
            </a:r>
            <a:r>
              <a:rPr lang="en-IE" dirty="0">
                <a:ea typeface="Calibri" panose="020F0502020204030204" pitchFamily="34" charset="0"/>
                <a:cs typeface="Times New Roman" panose="02020603050405020304" pitchFamily="18" charset="0"/>
              </a:rPr>
              <a:t>. </a:t>
            </a:r>
          </a:p>
        </p:txBody>
      </p:sp>
      <p:sp>
        <p:nvSpPr>
          <p:cNvPr id="8" name="Text Placeholder 4">
            <a:extLst>
              <a:ext uri="{FF2B5EF4-FFF2-40B4-BE49-F238E27FC236}">
                <a16:creationId xmlns:a16="http://schemas.microsoft.com/office/drawing/2014/main" id="{631302C4-5334-4665-E58F-D493B6F55D2A}"/>
              </a:ext>
            </a:extLst>
          </p:cNvPr>
          <p:cNvSpPr>
            <a:spLocks noGrp="1"/>
          </p:cNvSpPr>
          <p:nvPr/>
        </p:nvSpPr>
        <p:spPr>
          <a:xfrm>
            <a:off x="4332882" y="6932051"/>
            <a:ext cx="2940585" cy="1175264"/>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Es </a:t>
            </a:r>
            <a:r>
              <a:rPr lang="en-IE" dirty="0" err="1"/>
              <a:t>geht</a:t>
            </a:r>
            <a:r>
              <a:rPr lang="en-IE" dirty="0"/>
              <a:t> </a:t>
            </a:r>
            <a:r>
              <a:rPr lang="en-IE" dirty="0" err="1"/>
              <a:t>darum</a:t>
            </a:r>
            <a:r>
              <a:rPr lang="en-IE" dirty="0"/>
              <a:t>, es den </a:t>
            </a:r>
            <a:r>
              <a:rPr lang="en-IE" dirty="0" err="1"/>
              <a:t>Leuten</a:t>
            </a:r>
            <a:r>
              <a:rPr lang="en-IE" dirty="0"/>
              <a:t> </a:t>
            </a:r>
            <a:r>
              <a:rPr lang="en-IE" dirty="0" err="1"/>
              <a:t>zu</a:t>
            </a:r>
            <a:r>
              <a:rPr lang="en-IE" dirty="0"/>
              <a:t> </a:t>
            </a:r>
            <a:r>
              <a:rPr lang="en-IE" dirty="0" err="1"/>
              <a:t>zeigen</a:t>
            </a:r>
            <a:r>
              <a:rPr lang="en-IE" dirty="0"/>
              <a:t>. Es </a:t>
            </a:r>
            <a:r>
              <a:rPr lang="en-IE" dirty="0" err="1"/>
              <a:t>geht</a:t>
            </a:r>
            <a:r>
              <a:rPr lang="en-IE" dirty="0"/>
              <a:t> </a:t>
            </a:r>
            <a:r>
              <a:rPr lang="en-IE" dirty="0" err="1"/>
              <a:t>darum</a:t>
            </a:r>
            <a:r>
              <a:rPr lang="en-IE" dirty="0"/>
              <a:t>, den </a:t>
            </a:r>
            <a:r>
              <a:rPr lang="en-IE" dirty="0" err="1"/>
              <a:t>Leuten</a:t>
            </a:r>
            <a:r>
              <a:rPr lang="en-IE" dirty="0"/>
              <a:t> </a:t>
            </a:r>
            <a:r>
              <a:rPr lang="en-IE" dirty="0" err="1"/>
              <a:t>beizubringen</a:t>
            </a:r>
            <a:r>
              <a:rPr lang="en-IE" dirty="0"/>
              <a:t>, </a:t>
            </a:r>
            <a:r>
              <a:rPr lang="en-IE" dirty="0" err="1"/>
              <a:t>mehr</a:t>
            </a:r>
            <a:r>
              <a:rPr lang="en-IE" dirty="0"/>
              <a:t> </a:t>
            </a:r>
            <a:r>
              <a:rPr lang="en-IE" dirty="0" err="1"/>
              <a:t>davon</a:t>
            </a:r>
            <a:r>
              <a:rPr lang="en-IE" dirty="0"/>
              <a:t> </a:t>
            </a:r>
            <a:r>
              <a:rPr lang="en-IE" dirty="0" err="1"/>
              <a:t>zu</a:t>
            </a:r>
            <a:r>
              <a:rPr lang="en-IE" dirty="0"/>
              <a:t> </a:t>
            </a:r>
            <a:r>
              <a:rPr lang="en-IE" dirty="0" err="1"/>
              <a:t>teilen</a:t>
            </a:r>
            <a:r>
              <a:rPr lang="en-IE" dirty="0"/>
              <a:t> und </a:t>
            </a:r>
            <a:r>
              <a:rPr lang="en-IE" dirty="0" err="1"/>
              <a:t>sie</a:t>
            </a:r>
            <a:r>
              <a:rPr lang="en-IE" dirty="0"/>
              <a:t> </a:t>
            </a:r>
            <a:r>
              <a:rPr lang="en-IE" dirty="0" err="1"/>
              <a:t>auszubilden</a:t>
            </a:r>
            <a:r>
              <a:rPr lang="en-IE" dirty="0"/>
              <a:t>, ... </a:t>
            </a:r>
            <a:r>
              <a:rPr lang="en-IE" dirty="0" err="1"/>
              <a:t>mehr</a:t>
            </a:r>
            <a:r>
              <a:rPr lang="en-IE" dirty="0"/>
              <a:t> </a:t>
            </a:r>
            <a:r>
              <a:rPr lang="en-IE" dirty="0" err="1"/>
              <a:t>davon</a:t>
            </a:r>
            <a:r>
              <a:rPr lang="en-IE" dirty="0"/>
              <a:t> </a:t>
            </a:r>
            <a:r>
              <a:rPr lang="en-IE" dirty="0" err="1"/>
              <a:t>zu</a:t>
            </a:r>
            <a:r>
              <a:rPr lang="en-IE" dirty="0"/>
              <a:t> </a:t>
            </a:r>
            <a:r>
              <a:rPr lang="en-IE" dirty="0" err="1"/>
              <a:t>zeigen</a:t>
            </a:r>
            <a:r>
              <a:rPr lang="en-IE" dirty="0"/>
              <a:t>, was Sie in </a:t>
            </a:r>
            <a:r>
              <a:rPr lang="en-IE" dirty="0" err="1"/>
              <a:t>Ihrem</a:t>
            </a:r>
            <a:r>
              <a:rPr lang="en-IE" dirty="0"/>
              <a:t> </a:t>
            </a:r>
            <a:r>
              <a:rPr lang="en-IE" dirty="0" err="1"/>
              <a:t>Unternehmen</a:t>
            </a:r>
            <a:r>
              <a:rPr lang="en-IE" dirty="0"/>
              <a:t> </a:t>
            </a:r>
            <a:r>
              <a:rPr lang="en-IE" dirty="0" err="1"/>
              <a:t>haben</a:t>
            </a:r>
            <a:r>
              <a:rPr lang="en-IE" dirty="0"/>
              <a:t>. </a:t>
            </a:r>
            <a:r>
              <a:rPr lang="en-IE" dirty="0" err="1"/>
              <a:t>Wenn</a:t>
            </a:r>
            <a:r>
              <a:rPr lang="en-IE" dirty="0"/>
              <a:t> du </a:t>
            </a:r>
            <a:r>
              <a:rPr lang="en-IE" dirty="0" err="1"/>
              <a:t>mehr</a:t>
            </a:r>
            <a:r>
              <a:rPr lang="en-IE" dirty="0"/>
              <a:t> </a:t>
            </a:r>
            <a:r>
              <a:rPr lang="en-IE" dirty="0" err="1"/>
              <a:t>davon</a:t>
            </a:r>
            <a:r>
              <a:rPr lang="en-IE" dirty="0"/>
              <a:t> </a:t>
            </a:r>
            <a:r>
              <a:rPr lang="en-IE" dirty="0" err="1"/>
              <a:t>zeigst</a:t>
            </a:r>
            <a:r>
              <a:rPr lang="en-IE" dirty="0"/>
              <a:t>, </a:t>
            </a:r>
            <a:r>
              <a:rPr lang="en-IE" dirty="0" err="1"/>
              <a:t>sehen</a:t>
            </a:r>
            <a:r>
              <a:rPr lang="en-IE" dirty="0"/>
              <a:t> es </a:t>
            </a:r>
            <a:r>
              <a:rPr lang="en-IE" dirty="0" err="1"/>
              <a:t>mehr</a:t>
            </a:r>
            <a:r>
              <a:rPr lang="en-IE" dirty="0"/>
              <a:t> Leute, und das </a:t>
            </a:r>
            <a:r>
              <a:rPr lang="en-IE" dirty="0" err="1"/>
              <a:t>erzeugt</a:t>
            </a:r>
            <a:r>
              <a:rPr lang="en-IE" dirty="0"/>
              <a:t> </a:t>
            </a:r>
            <a:r>
              <a:rPr lang="en-IE" dirty="0" err="1"/>
              <a:t>diesen</a:t>
            </a:r>
            <a:r>
              <a:rPr lang="en-IE" dirty="0"/>
              <a:t> </a:t>
            </a:r>
            <a:r>
              <a:rPr lang="en-IE" dirty="0" err="1"/>
              <a:t>Fluss</a:t>
            </a:r>
            <a:r>
              <a:rPr lang="en-IE" dirty="0"/>
              <a:t>, </a:t>
            </a:r>
            <a:r>
              <a:rPr lang="en-IE" dirty="0" err="1"/>
              <a:t>manchmal</a:t>
            </a:r>
            <a:r>
              <a:rPr lang="en-IE" dirty="0"/>
              <a:t> </a:t>
            </a:r>
            <a:r>
              <a:rPr lang="en-IE" dirty="0" err="1"/>
              <a:t>sogar</a:t>
            </a:r>
            <a:r>
              <a:rPr lang="en-IE" dirty="0"/>
              <a:t> für </a:t>
            </a:r>
            <a:r>
              <a:rPr lang="en-IE" dirty="0" err="1"/>
              <a:t>etwas</a:t>
            </a:r>
            <a:r>
              <a:rPr lang="en-IE" dirty="0"/>
              <a:t>, </a:t>
            </a:r>
            <a:r>
              <a:rPr lang="en-IE" dirty="0" err="1"/>
              <a:t>vor</a:t>
            </a:r>
            <a:r>
              <a:rPr lang="en-IE" dirty="0"/>
              <a:t> </a:t>
            </a:r>
            <a:r>
              <a:rPr lang="en-IE" dirty="0" err="1"/>
              <a:t>dem</a:t>
            </a:r>
            <a:r>
              <a:rPr lang="en-IE" dirty="0"/>
              <a:t> </a:t>
            </a:r>
            <a:r>
              <a:rPr lang="en-IE" dirty="0" err="1"/>
              <a:t>sie</a:t>
            </a:r>
            <a:r>
              <a:rPr lang="en-IE" dirty="0"/>
              <a:t> </a:t>
            </a:r>
            <a:r>
              <a:rPr lang="en-IE" dirty="0" err="1"/>
              <a:t>sich</a:t>
            </a:r>
            <a:r>
              <a:rPr lang="en-IE" dirty="0"/>
              <a:t> </a:t>
            </a:r>
            <a:r>
              <a:rPr lang="en-IE" dirty="0" err="1"/>
              <a:t>vielleicht</a:t>
            </a:r>
            <a:r>
              <a:rPr lang="en-IE" dirty="0"/>
              <a:t> </a:t>
            </a:r>
            <a:r>
              <a:rPr lang="en-IE" dirty="0" err="1"/>
              <a:t>fürchten</a:t>
            </a:r>
            <a:r>
              <a:rPr lang="en-IE" dirty="0"/>
              <a:t>. </a:t>
            </a:r>
            <a:r>
              <a:rPr lang="de-DE" dirty="0"/>
              <a:t>Sie haben Angst davor und könnten Ärger bekommen, wenn sie es nicht richtig machen.“</a:t>
            </a:r>
            <a:endParaRPr lang="en-US" dirty="0"/>
          </a:p>
        </p:txBody>
      </p:sp>
      <p:sp>
        <p:nvSpPr>
          <p:cNvPr id="10" name="Text Placeholder 6">
            <a:extLst>
              <a:ext uri="{FF2B5EF4-FFF2-40B4-BE49-F238E27FC236}">
                <a16:creationId xmlns:a16="http://schemas.microsoft.com/office/drawing/2014/main" id="{6C4A2A8E-7406-9073-5E29-0A0B6A8B276D}"/>
              </a:ext>
            </a:extLst>
          </p:cNvPr>
          <p:cNvSpPr txBox="1">
            <a:spLocks/>
          </p:cNvSpPr>
          <p:nvPr/>
        </p:nvSpPr>
        <p:spPr>
          <a:xfrm>
            <a:off x="4115241" y="9656442"/>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rgbClr val="EF8D5B"/>
                </a:solidFill>
                <a:cs typeface="Times New Roman" panose="02020603050405020304" pitchFamily="18" charset="0"/>
              </a:rPr>
              <a:t>Jennifer Bradfield, Sisk, </a:t>
            </a:r>
            <a:r>
              <a:rPr lang="en-IE" sz="900" b="1" i="1" dirty="0" err="1">
                <a:solidFill>
                  <a:srgbClr val="EF8D5B"/>
                </a:solidFill>
                <a:cs typeface="Times New Roman" panose="02020603050405020304" pitchFamily="18" charset="0"/>
              </a:rPr>
              <a:t>Irland</a:t>
            </a:r>
            <a:endParaRPr lang="en-LB" sz="900" b="1" i="1" dirty="0">
              <a:solidFill>
                <a:srgbClr val="EF8D5B"/>
              </a:solidFill>
              <a:cs typeface="Times New Roman" panose="02020603050405020304" pitchFamily="18" charset="0"/>
            </a:endParaRPr>
          </a:p>
        </p:txBody>
      </p:sp>
    </p:spTree>
    <p:extLst>
      <p:ext uri="{BB962C8B-B14F-4D97-AF65-F5344CB8AC3E}">
        <p14:creationId xmlns:p14="http://schemas.microsoft.com/office/powerpoint/2010/main" val="146529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8008CC-B4E2-63E9-CFF2-903F78494A27}"/>
              </a:ext>
            </a:extLst>
          </p:cNvPr>
          <p:cNvSpPr/>
          <p:nvPr/>
        </p:nvSpPr>
        <p:spPr>
          <a:xfrm flipV="1">
            <a:off x="0" y="557213"/>
            <a:ext cx="4127500" cy="47879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36</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584200" y="1796766"/>
            <a:ext cx="3195638" cy="2170323"/>
          </a:xfrm>
          <a:prstGeom prst="rect">
            <a:avLst/>
          </a:prstGeom>
        </p:spPr>
        <p:txBody>
          <a:bodyPr/>
          <a:lstStyle/>
          <a:p>
            <a:pPr algn="just">
              <a:spcBef>
                <a:spcPts val="195"/>
              </a:spcBef>
              <a:tabLst>
                <a:tab pos="450215" algn="l"/>
              </a:tabLst>
            </a:pPr>
            <a:r>
              <a:rPr lang="en-IE" dirty="0">
                <a:effectLst/>
                <a:ea typeface="Calibri" panose="020F0502020204030204" pitchFamily="34" charset="0"/>
              </a:rPr>
              <a:t>Die </a:t>
            </a:r>
            <a:r>
              <a:rPr lang="en-IE" dirty="0" err="1">
                <a:effectLst/>
                <a:ea typeface="Calibri" panose="020F0502020204030204" pitchFamily="34" charset="0"/>
              </a:rPr>
              <a:t>Bauindustrie</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von </a:t>
            </a:r>
            <a:r>
              <a:rPr lang="en-IE" dirty="0" err="1">
                <a:effectLst/>
                <a:ea typeface="Calibri" panose="020F0502020204030204" pitchFamily="34" charset="0"/>
              </a:rPr>
              <a:t>Männern</a:t>
            </a:r>
            <a:r>
              <a:rPr lang="en-IE" dirty="0">
                <a:effectLst/>
                <a:ea typeface="Calibri" panose="020F0502020204030204" pitchFamily="34" charset="0"/>
              </a:rPr>
              <a:t> </a:t>
            </a:r>
            <a:r>
              <a:rPr lang="en-IE" dirty="0" err="1">
                <a:effectLst/>
                <a:ea typeface="Calibri" panose="020F0502020204030204" pitchFamily="34" charset="0"/>
              </a:rPr>
              <a:t>dominiert</a:t>
            </a:r>
            <a:r>
              <a:rPr lang="en-IE" dirty="0">
                <a:effectLst/>
                <a:ea typeface="Calibri" panose="020F0502020204030204" pitchFamily="34" charset="0"/>
              </a:rPr>
              <a:t>.  Daher </a:t>
            </a:r>
            <a:r>
              <a:rPr lang="en-IE" dirty="0" err="1">
                <a:effectLst/>
                <a:ea typeface="Calibri" panose="020F0502020204030204" pitchFamily="34" charset="0"/>
              </a:rPr>
              <a:t>wurde</a:t>
            </a:r>
            <a:r>
              <a:rPr lang="en-IE" dirty="0">
                <a:effectLst/>
                <a:ea typeface="Calibri" panose="020F0502020204030204" pitchFamily="34" charset="0"/>
              </a:rPr>
              <a:t> </a:t>
            </a:r>
            <a:r>
              <a:rPr lang="en-IE" dirty="0" err="1">
                <a:effectLst/>
                <a:ea typeface="Calibri" panose="020F0502020204030204" pitchFamily="34" charset="0"/>
              </a:rPr>
              <a:t>neuen</a:t>
            </a:r>
            <a:r>
              <a:rPr lang="en-IE" dirty="0">
                <a:effectLst/>
                <a:ea typeface="Calibri" panose="020F0502020204030204" pitchFamily="34" charset="0"/>
              </a:rPr>
              <a:t> </a:t>
            </a:r>
            <a:r>
              <a:rPr lang="en-IE" dirty="0" err="1">
                <a:effectLst/>
                <a:ea typeface="Calibri" panose="020F0502020204030204" pitchFamily="34" charset="0"/>
              </a:rPr>
              <a:t>Ansätzen</a:t>
            </a:r>
            <a:r>
              <a:rPr lang="en-IE" dirty="0">
                <a:effectLst/>
                <a:ea typeface="Calibri" panose="020F0502020204030204" pitchFamily="34" charset="0"/>
              </a:rPr>
              <a:t>, die </a:t>
            </a:r>
            <a:r>
              <a:rPr lang="en-IE" dirty="0" err="1">
                <a:effectLst/>
                <a:ea typeface="Calibri" panose="020F0502020204030204" pitchFamily="34" charset="0"/>
              </a:rPr>
              <a:t>die</a:t>
            </a:r>
            <a:r>
              <a:rPr lang="en-IE" dirty="0">
                <a:effectLst/>
                <a:ea typeface="Calibri" panose="020F0502020204030204" pitchFamily="34" charset="0"/>
              </a:rPr>
              <a:t> </a:t>
            </a:r>
            <a:r>
              <a:rPr lang="en-IE" dirty="0" err="1">
                <a:effectLst/>
                <a:ea typeface="Calibri" panose="020F0502020204030204" pitchFamily="34" charset="0"/>
              </a:rPr>
              <a:t>Beteiligung</a:t>
            </a:r>
            <a:r>
              <a:rPr lang="en-IE" dirty="0">
                <a:effectLst/>
                <a:ea typeface="Calibri" panose="020F0502020204030204" pitchFamily="34" charset="0"/>
              </a:rPr>
              <a:t> </a:t>
            </a:r>
            <a:r>
              <a:rPr lang="en-IE" dirty="0" err="1">
                <a:effectLst/>
                <a:ea typeface="Calibri" panose="020F0502020204030204" pitchFamily="34" charset="0"/>
              </a:rPr>
              <a:t>anderer</a:t>
            </a:r>
            <a:r>
              <a:rPr lang="en-IE" dirty="0">
                <a:effectLst/>
                <a:ea typeface="Calibri" panose="020F0502020204030204" pitchFamily="34" charset="0"/>
              </a:rPr>
              <a:t> Gruppen, </a:t>
            </a:r>
            <a:r>
              <a:rPr lang="en-IE" dirty="0" err="1">
                <a:effectLst/>
                <a:ea typeface="Calibri" panose="020F0502020204030204" pitchFamily="34" charset="0"/>
              </a:rPr>
              <a:t>einschließlich</a:t>
            </a:r>
            <a:r>
              <a:rPr lang="en-IE" dirty="0">
                <a:effectLst/>
                <a:ea typeface="Calibri" panose="020F0502020204030204" pitchFamily="34" charset="0"/>
              </a:rPr>
              <a:t> Frauen, </a:t>
            </a:r>
            <a:r>
              <a:rPr lang="en-IE" dirty="0" err="1">
                <a:effectLst/>
                <a:ea typeface="Calibri" panose="020F0502020204030204" pitchFamily="34" charset="0"/>
              </a:rPr>
              <a:t>fördern</a:t>
            </a:r>
            <a:r>
              <a:rPr lang="en-IE" dirty="0">
                <a:effectLst/>
                <a:ea typeface="Calibri" panose="020F0502020204030204" pitchFamily="34" charset="0"/>
              </a:rPr>
              <a:t>, </a:t>
            </a:r>
            <a:r>
              <a:rPr lang="en-IE" dirty="0" err="1">
                <a:effectLst/>
                <a:ea typeface="Calibri" panose="020F0502020204030204" pitchFamily="34" charset="0"/>
              </a:rPr>
              <a:t>wenig</a:t>
            </a:r>
            <a:r>
              <a:rPr lang="en-IE" dirty="0">
                <a:effectLst/>
                <a:ea typeface="Calibri" panose="020F0502020204030204" pitchFamily="34" charset="0"/>
              </a:rPr>
              <a:t> </a:t>
            </a:r>
            <a:r>
              <a:rPr lang="en-IE" dirty="0" err="1">
                <a:effectLst/>
                <a:ea typeface="Calibri" panose="020F0502020204030204" pitchFamily="34" charset="0"/>
              </a:rPr>
              <a:t>Aufmerksamkeit</a:t>
            </a:r>
            <a:r>
              <a:rPr lang="en-IE" dirty="0">
                <a:effectLst/>
                <a:ea typeface="Calibri" panose="020F0502020204030204" pitchFamily="34" charset="0"/>
              </a:rPr>
              <a:t> </a:t>
            </a:r>
            <a:r>
              <a:rPr lang="en-IE" dirty="0" err="1">
                <a:effectLst/>
                <a:ea typeface="Calibri" panose="020F0502020204030204" pitchFamily="34" charset="0"/>
              </a:rPr>
              <a:t>geschenkt</a:t>
            </a:r>
            <a:r>
              <a:rPr lang="en-IE" dirty="0">
                <a:effectLst/>
                <a:ea typeface="Calibri" panose="020F0502020204030204" pitchFamily="34" charset="0"/>
              </a:rPr>
              <a:t>.  Es </a:t>
            </a:r>
            <a:r>
              <a:rPr lang="en-IE" dirty="0" err="1">
                <a:effectLst/>
                <a:ea typeface="Calibri" panose="020F0502020204030204" pitchFamily="34" charset="0"/>
              </a:rPr>
              <a:t>wird</a:t>
            </a:r>
            <a:r>
              <a:rPr lang="en-IE" dirty="0">
                <a:effectLst/>
                <a:ea typeface="Calibri" panose="020F0502020204030204" pitchFamily="34" charset="0"/>
              </a:rPr>
              <a:t> </a:t>
            </a:r>
            <a:r>
              <a:rPr lang="en-IE" dirty="0" err="1">
                <a:effectLst/>
                <a:ea typeface="Calibri" panose="020F0502020204030204" pitchFamily="34" charset="0"/>
              </a:rPr>
              <a:t>eine</a:t>
            </a:r>
            <a:r>
              <a:rPr lang="en-IE" dirty="0">
                <a:effectLst/>
                <a:ea typeface="Calibri" panose="020F0502020204030204" pitchFamily="34" charset="0"/>
              </a:rPr>
              <a:t> Kultur </a:t>
            </a:r>
            <a:r>
              <a:rPr lang="en-IE" dirty="0" err="1">
                <a:effectLst/>
                <a:ea typeface="Calibri" panose="020F0502020204030204" pitchFamily="34" charset="0"/>
              </a:rPr>
              <a:t>geschaffen</a:t>
            </a:r>
            <a:r>
              <a:rPr lang="en-IE" dirty="0">
                <a:effectLst/>
                <a:ea typeface="Calibri" panose="020F0502020204030204" pitchFamily="34" charset="0"/>
              </a:rPr>
              <a:t>, die auf die </a:t>
            </a:r>
            <a:r>
              <a:rPr lang="en-IE" dirty="0" err="1">
                <a:effectLst/>
                <a:ea typeface="Calibri" panose="020F0502020204030204" pitchFamily="34" charset="0"/>
              </a:rPr>
              <a:t>männliche</a:t>
            </a:r>
            <a:r>
              <a:rPr lang="en-IE" dirty="0">
                <a:effectLst/>
                <a:ea typeface="Calibri" panose="020F0502020204030204" pitchFamily="34" charset="0"/>
              </a:rPr>
              <a:t> </a:t>
            </a:r>
            <a:r>
              <a:rPr lang="en-IE" dirty="0" err="1">
                <a:effectLst/>
                <a:ea typeface="Calibri" panose="020F0502020204030204" pitchFamily="34" charset="0"/>
              </a:rPr>
              <a:t>Perspektive</a:t>
            </a:r>
            <a:r>
              <a:rPr lang="en-IE" dirty="0">
                <a:effectLst/>
                <a:ea typeface="Calibri" panose="020F0502020204030204" pitchFamily="34" charset="0"/>
              </a:rPr>
              <a:t> </a:t>
            </a:r>
            <a:r>
              <a:rPr lang="en-IE" dirty="0" err="1">
                <a:effectLst/>
                <a:ea typeface="Calibri" panose="020F0502020204030204" pitchFamily="34" charset="0"/>
              </a:rPr>
              <a:t>ausgerichtet</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z. B. </a:t>
            </a:r>
            <a:r>
              <a:rPr lang="en-IE" dirty="0" err="1">
                <a:effectLst/>
                <a:ea typeface="Calibri" panose="020F0502020204030204" pitchFamily="34" charset="0"/>
              </a:rPr>
              <a:t>bei</a:t>
            </a:r>
            <a:r>
              <a:rPr lang="en-IE" dirty="0">
                <a:effectLst/>
                <a:ea typeface="Calibri" panose="020F0502020204030204" pitchFamily="34" charset="0"/>
              </a:rPr>
              <a:t> der </a:t>
            </a:r>
            <a:r>
              <a:rPr lang="en-IE" dirty="0" err="1">
                <a:effectLst/>
                <a:ea typeface="Calibri" panose="020F0502020204030204" pitchFamily="34" charset="0"/>
              </a:rPr>
              <a:t>Baukleidung</a:t>
            </a:r>
            <a:r>
              <a:rPr lang="en-IE" dirty="0">
                <a:effectLst/>
                <a:ea typeface="Calibri" panose="020F0502020204030204" pitchFamily="34" charset="0"/>
              </a:rPr>
              <a:t>, den </a:t>
            </a:r>
            <a:r>
              <a:rPr lang="en-IE" dirty="0" err="1">
                <a:effectLst/>
                <a:ea typeface="Calibri" panose="020F0502020204030204" pitchFamily="34" charset="0"/>
              </a:rPr>
              <a:t>Toiletten</a:t>
            </a:r>
            <a:r>
              <a:rPr lang="en-IE" dirty="0">
                <a:effectLst/>
                <a:ea typeface="Calibri" panose="020F0502020204030204" pitchFamily="34" charset="0"/>
              </a:rPr>
              <a:t>, der Gesundheit und den </a:t>
            </a:r>
            <a:r>
              <a:rPr lang="en-IE" dirty="0" err="1">
                <a:effectLst/>
                <a:ea typeface="Calibri" panose="020F0502020204030204" pitchFamily="34" charset="0"/>
              </a:rPr>
              <a:t>Sicherheitsmaßnahmen</a:t>
            </a:r>
            <a:r>
              <a:rPr lang="en-IE" dirty="0">
                <a:effectLst/>
                <a:ea typeface="Calibri" panose="020F0502020204030204" pitchFamily="34" charset="0"/>
              </a:rPr>
              <a:t>, der </a:t>
            </a:r>
            <a:r>
              <a:rPr lang="en-IE" dirty="0" err="1">
                <a:effectLst/>
                <a:ea typeface="Calibri" panose="020F0502020204030204" pitchFamily="34" charset="0"/>
              </a:rPr>
              <a:t>Sprache</a:t>
            </a:r>
            <a:r>
              <a:rPr lang="en-IE" dirty="0">
                <a:effectLst/>
                <a:ea typeface="Calibri" panose="020F0502020204030204" pitchFamily="34" charset="0"/>
              </a:rPr>
              <a:t> und der </a:t>
            </a:r>
            <a:r>
              <a:rPr lang="en-IE" dirty="0" err="1">
                <a:effectLst/>
                <a:ea typeface="Calibri" panose="020F0502020204030204" pitchFamily="34" charset="0"/>
              </a:rPr>
              <a:t>Beschilderung</a:t>
            </a:r>
            <a:r>
              <a:rPr lang="en-IE" dirty="0">
                <a:effectLst/>
                <a:ea typeface="Calibri" panose="020F0502020204030204" pitchFamily="34" charset="0"/>
              </a:rPr>
              <a:t>, z. B. </a:t>
            </a:r>
            <a:r>
              <a:rPr lang="en-IE" dirty="0" err="1">
                <a:effectLst/>
                <a:ea typeface="Calibri" panose="020F0502020204030204" pitchFamily="34" charset="0"/>
              </a:rPr>
              <a:t>Straßenschilder</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Männer</a:t>
            </a:r>
            <a:r>
              <a:rPr lang="en-IE" dirty="0">
                <a:effectLst/>
                <a:ea typeface="Calibri" panose="020F0502020204030204" pitchFamily="34" charset="0"/>
              </a:rPr>
              <a:t> </a:t>
            </a:r>
            <a:r>
              <a:rPr lang="en-IE" dirty="0" err="1">
                <a:effectLst/>
                <a:ea typeface="Calibri" panose="020F0502020204030204" pitchFamily="34" charset="0"/>
              </a:rPr>
              <a:t>bei</a:t>
            </a:r>
            <a:r>
              <a:rPr lang="en-IE" dirty="0">
                <a:effectLst/>
                <a:ea typeface="Calibri" panose="020F0502020204030204" pitchFamily="34" charset="0"/>
              </a:rPr>
              <a:t> der Arbeit, und </a:t>
            </a:r>
            <a:r>
              <a:rPr lang="en-IE" dirty="0" err="1">
                <a:effectLst/>
                <a:ea typeface="Calibri" panose="020F0502020204030204" pitchFamily="34" charset="0"/>
              </a:rPr>
              <a:t>auch</a:t>
            </a:r>
            <a:r>
              <a:rPr lang="en-IE" dirty="0">
                <a:effectLst/>
                <a:ea typeface="Calibri" panose="020F0502020204030204" pitchFamily="34" charset="0"/>
              </a:rPr>
              <a:t> </a:t>
            </a:r>
            <a:r>
              <a:rPr lang="en-IE" dirty="0" err="1">
                <a:effectLst/>
                <a:ea typeface="Calibri" panose="020F0502020204030204" pitchFamily="34" charset="0"/>
              </a:rPr>
              <a:t>heute</a:t>
            </a:r>
            <a:r>
              <a:rPr lang="en-IE" dirty="0">
                <a:effectLst/>
                <a:ea typeface="Calibri" panose="020F0502020204030204" pitchFamily="34" charset="0"/>
              </a:rPr>
              <a:t> </a:t>
            </a:r>
            <a:r>
              <a:rPr lang="en-IE" dirty="0" err="1">
                <a:effectLst/>
                <a:ea typeface="Calibri" panose="020F0502020204030204" pitchFamily="34" charset="0"/>
              </a:rPr>
              <a:t>noch</a:t>
            </a:r>
            <a:r>
              <a:rPr lang="en-IE" dirty="0">
                <a:effectLst/>
                <a:ea typeface="Calibri" panose="020F0502020204030204" pitchFamily="34" charset="0"/>
              </a:rPr>
              <a:t> </a:t>
            </a:r>
            <a:r>
              <a:rPr lang="en-IE" dirty="0" err="1">
                <a:effectLst/>
                <a:ea typeface="Calibri" panose="020F0502020204030204" pitchFamily="34" charset="0"/>
              </a:rPr>
              <a:t>gibt</a:t>
            </a:r>
            <a:r>
              <a:rPr lang="en-IE" dirty="0">
                <a:effectLst/>
                <a:ea typeface="Calibri" panose="020F0502020204030204" pitchFamily="34" charset="0"/>
              </a:rPr>
              <a:t> es </a:t>
            </a:r>
            <a:r>
              <a:rPr lang="en-IE" dirty="0" err="1">
                <a:effectLst/>
                <a:ea typeface="Calibri" panose="020F0502020204030204" pitchFamily="34" charset="0"/>
              </a:rPr>
              <a:t>große</a:t>
            </a:r>
            <a:r>
              <a:rPr lang="en-IE" dirty="0">
                <a:effectLst/>
                <a:ea typeface="Calibri" panose="020F0502020204030204" pitchFamily="34" charset="0"/>
              </a:rPr>
              <a:t> </a:t>
            </a:r>
            <a:r>
              <a:rPr lang="en-IE" dirty="0" err="1">
                <a:effectLst/>
                <a:ea typeface="Calibri" panose="020F0502020204030204" pitchFamily="34" charset="0"/>
              </a:rPr>
              <a:t>Bauunternehmen</a:t>
            </a:r>
            <a:r>
              <a:rPr lang="en-IE" dirty="0">
                <a:effectLst/>
                <a:ea typeface="Calibri" panose="020F0502020204030204" pitchFamily="34" charset="0"/>
              </a:rPr>
              <a:t>, die auf "&amp; </a:t>
            </a:r>
            <a:r>
              <a:rPr lang="en-IE" dirty="0" err="1">
                <a:effectLst/>
                <a:ea typeface="Calibri" panose="020F0502020204030204" pitchFamily="34" charset="0"/>
              </a:rPr>
              <a:t>Söhne</a:t>
            </a:r>
            <a:r>
              <a:rPr lang="en-IE" dirty="0">
                <a:effectLst/>
                <a:ea typeface="Calibri" panose="020F0502020204030204" pitchFamily="34" charset="0"/>
              </a:rPr>
              <a:t>" </a:t>
            </a:r>
            <a:r>
              <a:rPr lang="en-IE" dirty="0" err="1">
                <a:effectLst/>
                <a:ea typeface="Calibri" panose="020F0502020204030204" pitchFamily="34" charset="0"/>
              </a:rPr>
              <a:t>enden</a:t>
            </a:r>
            <a:r>
              <a:rPr lang="en-IE" dirty="0">
                <a:effectLst/>
                <a:ea typeface="Calibri" panose="020F0502020204030204" pitchFamily="34" charset="0"/>
              </a:rPr>
              <a:t>.  </a:t>
            </a:r>
            <a:endParaRPr lang="en-LB" dirty="0">
              <a:effectLst/>
              <a:ea typeface="Calibri" panose="020F0502020204030204" pitchFamily="34" charset="0"/>
            </a:endParaRP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114800" y="557214"/>
            <a:ext cx="3444875" cy="9158286"/>
          </a:xfrm>
        </p:spPr>
      </p:pic>
      <p:sp>
        <p:nvSpPr>
          <p:cNvPr id="15" name="Rectangle 14">
            <a:extLst>
              <a:ext uri="{FF2B5EF4-FFF2-40B4-BE49-F238E27FC236}">
                <a16:creationId xmlns:a16="http://schemas.microsoft.com/office/drawing/2014/main" id="{DC3A6C3D-E4E6-F521-B46B-408C87C92654}"/>
              </a:ext>
            </a:extLst>
          </p:cNvPr>
          <p:cNvSpPr/>
          <p:nvPr/>
        </p:nvSpPr>
        <p:spPr>
          <a:xfrm>
            <a:off x="0" y="4034005"/>
            <a:ext cx="4114800" cy="486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3654305"/>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9" name="Text Placeholder 4">
            <a:extLst>
              <a:ext uri="{FF2B5EF4-FFF2-40B4-BE49-F238E27FC236}">
                <a16:creationId xmlns:a16="http://schemas.microsoft.com/office/drawing/2014/main" id="{14982702-D242-1581-8727-D02208FDDF31}"/>
              </a:ext>
            </a:extLst>
          </p:cNvPr>
          <p:cNvSpPr>
            <a:spLocks noGrp="1"/>
          </p:cNvSpPr>
          <p:nvPr/>
        </p:nvSpPr>
        <p:spPr>
          <a:xfrm>
            <a:off x="493233" y="5918835"/>
            <a:ext cx="3286605" cy="148581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en-IE" dirty="0" err="1"/>
              <a:t>Wir</a:t>
            </a:r>
            <a:r>
              <a:rPr lang="en-IE" dirty="0"/>
              <a:t> </a:t>
            </a:r>
            <a:r>
              <a:rPr lang="en-IE" dirty="0" err="1"/>
              <a:t>sehen</a:t>
            </a:r>
            <a:r>
              <a:rPr lang="en-IE" dirty="0"/>
              <a:t> </a:t>
            </a:r>
            <a:r>
              <a:rPr lang="en-IE" dirty="0" err="1"/>
              <a:t>einen</a:t>
            </a:r>
            <a:r>
              <a:rPr lang="en-IE" dirty="0"/>
              <a:t> </a:t>
            </a:r>
            <a:r>
              <a:rPr lang="en-IE" dirty="0" err="1"/>
              <a:t>leichten</a:t>
            </a:r>
            <a:r>
              <a:rPr lang="en-IE" dirty="0"/>
              <a:t> </a:t>
            </a:r>
            <a:r>
              <a:rPr lang="en-IE" dirty="0" err="1"/>
              <a:t>Anstieg</a:t>
            </a:r>
            <a:r>
              <a:rPr lang="en-IE" dirty="0"/>
              <a:t> der </a:t>
            </a:r>
            <a:r>
              <a:rPr lang="en-IE" dirty="0" err="1"/>
              <a:t>Zahl</a:t>
            </a:r>
            <a:r>
              <a:rPr lang="en-IE" dirty="0"/>
              <a:t> der Frauen </a:t>
            </a:r>
            <a:r>
              <a:rPr lang="en-IE" dirty="0" err="1"/>
              <a:t>im</a:t>
            </a:r>
            <a:r>
              <a:rPr lang="en-IE" dirty="0"/>
              <a:t> </a:t>
            </a:r>
            <a:r>
              <a:rPr lang="en-IE" dirty="0" err="1"/>
              <a:t>Baugewerbe</a:t>
            </a:r>
            <a:r>
              <a:rPr lang="en-IE" dirty="0"/>
              <a:t>, </a:t>
            </a:r>
            <a:r>
              <a:rPr lang="en-IE" dirty="0" err="1"/>
              <a:t>aber</a:t>
            </a:r>
            <a:r>
              <a:rPr lang="en-IE" dirty="0"/>
              <a:t> </a:t>
            </a:r>
            <a:r>
              <a:rPr lang="en-IE" dirty="0" err="1"/>
              <a:t>meiner</a:t>
            </a:r>
            <a:r>
              <a:rPr lang="en-IE" dirty="0"/>
              <a:t> </a:t>
            </a:r>
            <a:r>
              <a:rPr lang="en-IE" dirty="0" err="1"/>
              <a:t>Meinung</a:t>
            </a:r>
            <a:r>
              <a:rPr lang="en-IE" dirty="0"/>
              <a:t> </a:t>
            </a:r>
            <a:r>
              <a:rPr lang="en-IE" dirty="0" err="1"/>
              <a:t>nach</a:t>
            </a:r>
            <a:r>
              <a:rPr lang="en-IE" dirty="0"/>
              <a:t> </a:t>
            </a:r>
            <a:r>
              <a:rPr lang="en-IE" dirty="0" err="1"/>
              <a:t>sind</a:t>
            </a:r>
            <a:r>
              <a:rPr lang="en-IE" dirty="0"/>
              <a:t> </a:t>
            </a:r>
            <a:r>
              <a:rPr lang="en-IE" dirty="0" err="1"/>
              <a:t>sie</a:t>
            </a:r>
            <a:r>
              <a:rPr lang="en-IE" dirty="0"/>
              <a:t> </a:t>
            </a:r>
            <a:r>
              <a:rPr lang="en-IE" dirty="0" err="1"/>
              <a:t>immer</a:t>
            </a:r>
            <a:r>
              <a:rPr lang="en-IE" dirty="0"/>
              <a:t> </a:t>
            </a:r>
            <a:r>
              <a:rPr lang="en-IE" dirty="0" err="1"/>
              <a:t>noch</a:t>
            </a:r>
            <a:r>
              <a:rPr lang="en-IE" dirty="0"/>
              <a:t> an der </a:t>
            </a:r>
            <a:r>
              <a:rPr lang="en-IE" dirty="0" err="1"/>
              <a:t>gleichen</a:t>
            </a:r>
            <a:r>
              <a:rPr lang="en-IE" dirty="0"/>
              <a:t> Stelle, </a:t>
            </a:r>
            <a:r>
              <a:rPr lang="en-IE" dirty="0" err="1"/>
              <a:t>sie</a:t>
            </a:r>
            <a:r>
              <a:rPr lang="en-IE" dirty="0"/>
              <a:t> </a:t>
            </a:r>
            <a:r>
              <a:rPr lang="en-IE" dirty="0" err="1"/>
              <a:t>sind</a:t>
            </a:r>
            <a:r>
              <a:rPr lang="en-IE" dirty="0"/>
              <a:t> </a:t>
            </a:r>
            <a:r>
              <a:rPr lang="en-IE" dirty="0" err="1"/>
              <a:t>immer</a:t>
            </a:r>
            <a:r>
              <a:rPr lang="en-IE" dirty="0"/>
              <a:t> </a:t>
            </a:r>
            <a:r>
              <a:rPr lang="en-IE" dirty="0" err="1"/>
              <a:t>noch</a:t>
            </a:r>
            <a:r>
              <a:rPr lang="en-IE" dirty="0"/>
              <a:t> in den </a:t>
            </a:r>
            <a:r>
              <a:rPr lang="en-IE" dirty="0" err="1"/>
              <a:t>Büros</a:t>
            </a:r>
            <a:r>
              <a:rPr lang="en-IE" dirty="0"/>
              <a:t> und </a:t>
            </a:r>
            <a:r>
              <a:rPr lang="en-IE" dirty="0" err="1"/>
              <a:t>werden</a:t>
            </a:r>
            <a:r>
              <a:rPr lang="en-IE" dirty="0"/>
              <a:t> </a:t>
            </a:r>
            <a:r>
              <a:rPr lang="en-IE" dirty="0" err="1"/>
              <a:t>immer</a:t>
            </a:r>
            <a:r>
              <a:rPr lang="en-IE" dirty="0"/>
              <a:t> </a:t>
            </a:r>
            <a:r>
              <a:rPr lang="en-IE" dirty="0" err="1"/>
              <a:t>noch</a:t>
            </a:r>
            <a:r>
              <a:rPr lang="en-IE" dirty="0"/>
              <a:t> </a:t>
            </a:r>
            <a:r>
              <a:rPr lang="en-IE" dirty="0" err="1"/>
              <a:t>als</a:t>
            </a:r>
            <a:r>
              <a:rPr lang="en-IE" dirty="0"/>
              <a:t> die </a:t>
            </a:r>
            <a:r>
              <a:rPr lang="en-IE" dirty="0" err="1"/>
              <a:t>Mädchen</a:t>
            </a:r>
            <a:r>
              <a:rPr lang="en-IE" dirty="0"/>
              <a:t> </a:t>
            </a:r>
            <a:r>
              <a:rPr lang="en-IE" dirty="0" err="1"/>
              <a:t>im</a:t>
            </a:r>
            <a:r>
              <a:rPr lang="en-IE" dirty="0"/>
              <a:t> </a:t>
            </a:r>
            <a:r>
              <a:rPr lang="en-IE" dirty="0" err="1"/>
              <a:t>Büro</a:t>
            </a:r>
            <a:r>
              <a:rPr lang="en-IE" dirty="0"/>
              <a:t> </a:t>
            </a:r>
            <a:r>
              <a:rPr lang="en-IE" dirty="0" err="1"/>
              <a:t>bezeichnet</a:t>
            </a:r>
            <a:r>
              <a:rPr lang="en-IE" dirty="0"/>
              <a:t>. </a:t>
            </a:r>
            <a:r>
              <a:rPr lang="en-IE" dirty="0" err="1"/>
              <a:t>Leider</a:t>
            </a:r>
            <a:r>
              <a:rPr lang="en-IE" dirty="0"/>
              <a:t> </a:t>
            </a:r>
            <a:r>
              <a:rPr lang="en-IE" dirty="0" err="1"/>
              <a:t>ist</a:t>
            </a:r>
            <a:r>
              <a:rPr lang="en-IE" dirty="0"/>
              <a:t> in den </a:t>
            </a:r>
            <a:r>
              <a:rPr lang="en-IE" dirty="0" err="1"/>
              <a:t>letzten</a:t>
            </a:r>
            <a:r>
              <a:rPr lang="en-IE" dirty="0"/>
              <a:t> 10 Jahren </a:t>
            </a:r>
            <a:r>
              <a:rPr lang="en-IE" dirty="0" err="1"/>
              <a:t>wohl</a:t>
            </a:r>
            <a:r>
              <a:rPr lang="en-IE" dirty="0"/>
              <a:t> </a:t>
            </a:r>
            <a:r>
              <a:rPr lang="en-IE" dirty="0" err="1"/>
              <a:t>kein</a:t>
            </a:r>
            <a:r>
              <a:rPr lang="en-IE" dirty="0"/>
              <a:t> Monat </a:t>
            </a:r>
            <a:r>
              <a:rPr lang="en-IE" dirty="0" err="1"/>
              <a:t>vergangen</a:t>
            </a:r>
            <a:r>
              <a:rPr lang="en-IE" dirty="0"/>
              <a:t>, in </a:t>
            </a:r>
            <a:r>
              <a:rPr lang="en-IE" dirty="0" err="1"/>
              <a:t>dem</a:t>
            </a:r>
            <a:r>
              <a:rPr lang="en-IE" dirty="0"/>
              <a:t> ich </a:t>
            </a:r>
            <a:r>
              <a:rPr lang="en-IE" dirty="0" err="1"/>
              <a:t>nicht</a:t>
            </a:r>
            <a:r>
              <a:rPr lang="en-IE" dirty="0"/>
              <a:t> </a:t>
            </a:r>
            <a:r>
              <a:rPr lang="en-IE" dirty="0" err="1"/>
              <a:t>jemanden</a:t>
            </a:r>
            <a:r>
              <a:rPr lang="en-IE" dirty="0"/>
              <a:t> </a:t>
            </a:r>
            <a:r>
              <a:rPr lang="en-IE" dirty="0" err="1"/>
              <a:t>korrigieren</a:t>
            </a:r>
            <a:r>
              <a:rPr lang="en-IE" dirty="0"/>
              <a:t> </a:t>
            </a:r>
            <a:r>
              <a:rPr lang="en-IE" dirty="0" err="1"/>
              <a:t>musste</a:t>
            </a:r>
            <a:r>
              <a:rPr lang="en-IE" dirty="0"/>
              <a:t>, </a:t>
            </a:r>
            <a:r>
              <a:rPr lang="en-IE" dirty="0" err="1"/>
              <a:t>weil</a:t>
            </a:r>
            <a:r>
              <a:rPr lang="en-IE" dirty="0"/>
              <a:t> er "die </a:t>
            </a:r>
            <a:r>
              <a:rPr lang="en-IE" dirty="0" err="1"/>
              <a:t>Mädchen</a:t>
            </a:r>
            <a:r>
              <a:rPr lang="en-IE" dirty="0"/>
              <a:t> </a:t>
            </a:r>
            <a:r>
              <a:rPr lang="en-IE" dirty="0" err="1"/>
              <a:t>im</a:t>
            </a:r>
            <a:r>
              <a:rPr lang="en-IE" dirty="0"/>
              <a:t> </a:t>
            </a:r>
            <a:r>
              <a:rPr lang="en-IE" dirty="0" err="1"/>
              <a:t>Büro</a:t>
            </a:r>
            <a:r>
              <a:rPr lang="en-IE" dirty="0"/>
              <a:t>" </a:t>
            </a:r>
            <a:r>
              <a:rPr lang="en-IE" dirty="0" err="1"/>
              <a:t>gesagt</a:t>
            </a:r>
            <a:r>
              <a:rPr lang="en-IE" dirty="0"/>
              <a:t> hat. Es </a:t>
            </a:r>
            <a:r>
              <a:rPr lang="en-IE" dirty="0" err="1"/>
              <a:t>ist</a:t>
            </a:r>
            <a:r>
              <a:rPr lang="en-IE" dirty="0"/>
              <a:t> </a:t>
            </a:r>
            <a:r>
              <a:rPr lang="en-IE" dirty="0" err="1"/>
              <a:t>allgegenwärtig</a:t>
            </a:r>
            <a:r>
              <a:rPr lang="en-IE" dirty="0"/>
              <a:t>".</a:t>
            </a:r>
            <a:endParaRPr lang="en-US" baseline="30000" dirty="0"/>
          </a:p>
        </p:txBody>
      </p:sp>
      <p:sp>
        <p:nvSpPr>
          <p:cNvPr id="20" name="Text Placeholder 6">
            <a:extLst>
              <a:ext uri="{FF2B5EF4-FFF2-40B4-BE49-F238E27FC236}">
                <a16:creationId xmlns:a16="http://schemas.microsoft.com/office/drawing/2014/main" id="{9DCCB32D-078A-64B8-9716-755B41F63222}"/>
              </a:ext>
            </a:extLst>
          </p:cNvPr>
          <p:cNvSpPr txBox="1">
            <a:spLocks/>
          </p:cNvSpPr>
          <p:nvPr/>
        </p:nvSpPr>
        <p:spPr>
          <a:xfrm>
            <a:off x="493233" y="862495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rgbClr val="EF8D5B"/>
                </a:solidFill>
                <a:cs typeface="Times New Roman" panose="02020603050405020304" pitchFamily="18" charset="0"/>
              </a:rPr>
              <a:t>Carol </a:t>
            </a:r>
            <a:r>
              <a:rPr lang="en-IE" sz="900" b="1" i="1" dirty="0" err="1">
                <a:solidFill>
                  <a:srgbClr val="EF8D5B"/>
                </a:solidFill>
                <a:cs typeface="Times New Roman" panose="02020603050405020304" pitchFamily="18" charset="0"/>
              </a:rPr>
              <a:t>Tallon</a:t>
            </a:r>
            <a:r>
              <a:rPr lang="en-IE" sz="900" b="1" i="1" dirty="0">
                <a:solidFill>
                  <a:srgbClr val="EF8D5B"/>
                </a:solidFill>
                <a:cs typeface="Times New Roman" panose="02020603050405020304" pitchFamily="18" charset="0"/>
              </a:rPr>
              <a:t>, CEO Property District</a:t>
            </a:r>
            <a:endParaRPr lang="en-LB" sz="900" b="1" i="1">
              <a:solidFill>
                <a:srgbClr val="EF8D5B"/>
              </a:solidFill>
              <a:cs typeface="Times New Roman" panose="02020603050405020304" pitchFamily="18" charset="0"/>
            </a:endParaRPr>
          </a:p>
        </p:txBody>
      </p:sp>
      <p:sp>
        <p:nvSpPr>
          <p:cNvPr id="4" name="Text Placeholder 6">
            <a:extLst>
              <a:ext uri="{FF2B5EF4-FFF2-40B4-BE49-F238E27FC236}">
                <a16:creationId xmlns:a16="http://schemas.microsoft.com/office/drawing/2014/main" id="{C1002FDA-8D10-B118-623A-BDF05F7E7595}"/>
              </a:ext>
            </a:extLst>
          </p:cNvPr>
          <p:cNvSpPr txBox="1">
            <a:spLocks/>
          </p:cNvSpPr>
          <p:nvPr/>
        </p:nvSpPr>
        <p:spPr>
          <a:xfrm>
            <a:off x="293556" y="985874"/>
            <a:ext cx="3418702" cy="516882"/>
          </a:xfrm>
          <a:prstGeom prst="rect">
            <a:avLst/>
          </a:prstGeom>
        </p:spPr>
        <p:txBody>
          <a:bodyPr>
            <a:normAutofit/>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2200" b="1">
                <a:solidFill>
                  <a:schemeClr val="bg1"/>
                </a:solidFill>
                <a:latin typeface="Calibri" panose="020F0502020204030204" pitchFamily="34" charset="0"/>
                <a:cs typeface="Calibri" panose="020F0502020204030204" pitchFamily="34" charset="0"/>
              </a:rPr>
              <a:t> 2.1.7 Industriekultur</a:t>
            </a:r>
          </a:p>
          <a:p>
            <a:pPr marL="0" indent="0">
              <a:buNone/>
            </a:pPr>
            <a:endParaRPr lang="en-GB" sz="2200" b="1">
              <a:solidFill>
                <a:schemeClr val="bg1"/>
              </a:solidFill>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A3663602-3C7F-5169-379E-4099517F32DD}"/>
              </a:ext>
            </a:extLst>
          </p:cNvPr>
          <p:cNvSpPr/>
          <p:nvPr/>
        </p:nvSpPr>
        <p:spPr>
          <a:xfrm>
            <a:off x="4127500" y="557213"/>
            <a:ext cx="3432175" cy="9158285"/>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9933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15" name="Freeform 14">
            <a:extLst>
              <a:ext uri="{FF2B5EF4-FFF2-40B4-BE49-F238E27FC236}">
                <a16:creationId xmlns:a16="http://schemas.microsoft.com/office/drawing/2014/main" id="{FB575CC1-7F8B-48E5-6863-4BE5CBD01E06}"/>
              </a:ext>
            </a:extLst>
          </p:cNvPr>
          <p:cNvSpPr/>
          <p:nvPr/>
        </p:nvSpPr>
        <p:spPr>
          <a:xfrm>
            <a:off x="464104" y="460530"/>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Rectangle 1">
            <a:extLst>
              <a:ext uri="{FF2B5EF4-FFF2-40B4-BE49-F238E27FC236}">
                <a16:creationId xmlns:a16="http://schemas.microsoft.com/office/drawing/2014/main" id="{45DBF072-EEAF-F8D9-EBBC-BA3CB33B2A99}"/>
              </a:ext>
            </a:extLst>
          </p:cNvPr>
          <p:cNvSpPr/>
          <p:nvPr/>
        </p:nvSpPr>
        <p:spPr>
          <a:xfrm>
            <a:off x="0" y="1264920"/>
            <a:ext cx="4188275" cy="942689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37</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a:xfrm>
            <a:off x="277619" y="5973763"/>
            <a:ext cx="3910656" cy="2586284"/>
          </a:xfrm>
        </p:spPr>
        <p:txBody>
          <a:bodyPr>
            <a:normAutofit/>
          </a:bodyPr>
          <a:lstStyle/>
          <a:p>
            <a:pPr algn="l"/>
            <a:r>
              <a:rPr lang="en-GB" sz="2200" b="1">
                <a:solidFill>
                  <a:schemeClr val="bg1"/>
                </a:solidFill>
              </a:rPr>
              <a:t>2.1.8 Systemische und strukturelle Fragen</a:t>
            </a:r>
          </a:p>
          <a:p>
            <a:pPr algn="l"/>
            <a:endParaRPr lang="en-GB" sz="2200" b="1">
              <a:solidFill>
                <a:schemeClr val="bg1"/>
              </a:solidFill>
            </a:endParaRPr>
          </a:p>
        </p:txBody>
      </p:sp>
      <p:sp>
        <p:nvSpPr>
          <p:cNvPr id="3" name="Text Placeholder 9">
            <a:extLst>
              <a:ext uri="{FF2B5EF4-FFF2-40B4-BE49-F238E27FC236}">
                <a16:creationId xmlns:a16="http://schemas.microsoft.com/office/drawing/2014/main" id="{5F1608C6-274C-995A-B26A-099FFBC4FA12}"/>
              </a:ext>
            </a:extLst>
          </p:cNvPr>
          <p:cNvSpPr txBox="1">
            <a:spLocks/>
          </p:cNvSpPr>
          <p:nvPr/>
        </p:nvSpPr>
        <p:spPr>
          <a:xfrm>
            <a:off x="499771" y="7769385"/>
            <a:ext cx="3303720" cy="108316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spcBef>
                <a:spcPts val="0"/>
              </a:spcBef>
              <a:buNone/>
              <a:tabLst>
                <a:tab pos="450215" algn="l"/>
              </a:tabLst>
            </a:pP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Baubranche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leidet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archaischen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Stereotypen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Frauenfeindlichkeit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Machokultur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sexistischem</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Verhalten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Diese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Annahmen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jeder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Stufe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Frage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gestellt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Hause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Schulen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Berufsberatern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erwiesen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dass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Mädchen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seltener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ihre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männlichen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Kollegen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Fächer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Bereichen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MINT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Bauwesen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wählen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None/>
              <a:tabLst>
                <a:tab pos="450215" algn="l"/>
              </a:tabLst>
            </a:pP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None/>
              <a:tabLst>
                <a:tab pos="450215" algn="l"/>
              </a:tabLst>
            </a:pP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Untersuchung</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zeigt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dass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damit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gibt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ernst</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genommen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dass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sich</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mehr</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beweisen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ihre</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männlichen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Kollegen</a:t>
            </a:r>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7919A9D-A974-5D4E-8C6E-18ED3EB88FE3}"/>
              </a:ext>
            </a:extLst>
          </p:cNvPr>
          <p:cNvGrpSpPr/>
          <p:nvPr/>
        </p:nvGrpSpPr>
        <p:grpSpPr>
          <a:xfrm>
            <a:off x="1332622" y="847592"/>
            <a:ext cx="1487826" cy="1083162"/>
            <a:chOff x="3400450" y="986392"/>
            <a:chExt cx="1487826" cy="1083162"/>
          </a:xfrm>
        </p:grpSpPr>
        <p:sp>
          <p:nvSpPr>
            <p:cNvPr id="5" name="Freeform 4">
              <a:extLst>
                <a:ext uri="{FF2B5EF4-FFF2-40B4-BE49-F238E27FC236}">
                  <a16:creationId xmlns:a16="http://schemas.microsoft.com/office/drawing/2014/main" id="{77A0467F-599A-6873-902F-B7CF42DDB9E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8" name="Freeform 7">
              <a:extLst>
                <a:ext uri="{FF2B5EF4-FFF2-40B4-BE49-F238E27FC236}">
                  <a16:creationId xmlns:a16="http://schemas.microsoft.com/office/drawing/2014/main" id="{EF71848A-0BAA-8884-E5BA-97D9846F874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2" name="Text Placeholder 4">
            <a:extLst>
              <a:ext uri="{FF2B5EF4-FFF2-40B4-BE49-F238E27FC236}">
                <a16:creationId xmlns:a16="http://schemas.microsoft.com/office/drawing/2014/main" id="{9851AFF3-C6C0-A6BB-4283-216284F0D453}"/>
              </a:ext>
            </a:extLst>
          </p:cNvPr>
          <p:cNvSpPr>
            <a:spLocks noGrp="1"/>
          </p:cNvSpPr>
          <p:nvPr/>
        </p:nvSpPr>
        <p:spPr>
          <a:xfrm>
            <a:off x="493233" y="3146916"/>
            <a:ext cx="3286605" cy="2064577"/>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en-IE" dirty="0" err="1"/>
              <a:t>Jedes</a:t>
            </a:r>
            <a:r>
              <a:rPr lang="en-IE" dirty="0"/>
              <a:t> Mal, </a:t>
            </a:r>
            <a:r>
              <a:rPr lang="en-IE" dirty="0" err="1"/>
              <a:t>wenn</a:t>
            </a:r>
            <a:r>
              <a:rPr lang="en-IE" dirty="0"/>
              <a:t> </a:t>
            </a:r>
            <a:r>
              <a:rPr lang="en-IE" dirty="0" err="1"/>
              <a:t>etwas</a:t>
            </a:r>
            <a:r>
              <a:rPr lang="en-IE" dirty="0"/>
              <a:t> </a:t>
            </a:r>
            <a:r>
              <a:rPr lang="en-IE" dirty="0" err="1"/>
              <a:t>eindimensional</a:t>
            </a:r>
            <a:r>
              <a:rPr lang="en-IE" dirty="0"/>
              <a:t> </a:t>
            </a:r>
            <a:r>
              <a:rPr lang="en-IE" dirty="0" err="1"/>
              <a:t>ist</a:t>
            </a:r>
            <a:r>
              <a:rPr lang="en-IE" dirty="0"/>
              <a:t>, </a:t>
            </a:r>
            <a:r>
              <a:rPr lang="en-IE" dirty="0" err="1"/>
              <a:t>wenn</a:t>
            </a:r>
            <a:r>
              <a:rPr lang="en-IE" dirty="0"/>
              <a:t> </a:t>
            </a:r>
            <a:r>
              <a:rPr lang="en-IE" dirty="0" err="1"/>
              <a:t>wir</a:t>
            </a:r>
            <a:r>
              <a:rPr lang="en-IE" dirty="0"/>
              <a:t> </a:t>
            </a:r>
            <a:r>
              <a:rPr lang="en-IE" dirty="0" err="1"/>
              <a:t>nur</a:t>
            </a:r>
            <a:r>
              <a:rPr lang="en-IE" dirty="0"/>
              <a:t> </a:t>
            </a:r>
            <a:r>
              <a:rPr lang="en-IE" dirty="0" err="1"/>
              <a:t>eine</a:t>
            </a:r>
            <a:r>
              <a:rPr lang="en-IE" dirty="0"/>
              <a:t> </a:t>
            </a:r>
            <a:r>
              <a:rPr lang="en-IE" dirty="0" err="1"/>
              <a:t>Perspektive</a:t>
            </a:r>
            <a:r>
              <a:rPr lang="en-IE" dirty="0"/>
              <a:t> </a:t>
            </a:r>
            <a:r>
              <a:rPr lang="en-IE" dirty="0" err="1"/>
              <a:t>sehen</a:t>
            </a:r>
            <a:r>
              <a:rPr lang="en-IE" dirty="0"/>
              <a:t>, </a:t>
            </a:r>
            <a:r>
              <a:rPr lang="en-IE" dirty="0" err="1"/>
              <a:t>entgeht</a:t>
            </a:r>
            <a:r>
              <a:rPr lang="en-IE" dirty="0"/>
              <a:t> </a:t>
            </a:r>
            <a:r>
              <a:rPr lang="en-IE" dirty="0" err="1"/>
              <a:t>uns</a:t>
            </a:r>
            <a:r>
              <a:rPr lang="en-IE" dirty="0"/>
              <a:t> </a:t>
            </a:r>
            <a:r>
              <a:rPr lang="en-IE" dirty="0" err="1"/>
              <a:t>etwas</a:t>
            </a:r>
            <a:r>
              <a:rPr lang="en-IE" dirty="0"/>
              <a:t>... </a:t>
            </a:r>
            <a:r>
              <a:rPr lang="en-IE" dirty="0" err="1"/>
              <a:t>Übertriebene</a:t>
            </a:r>
            <a:r>
              <a:rPr lang="en-IE" dirty="0"/>
              <a:t> </a:t>
            </a:r>
            <a:r>
              <a:rPr lang="en-IE" dirty="0" err="1"/>
              <a:t>Kritik</a:t>
            </a:r>
            <a:r>
              <a:rPr lang="en-IE" dirty="0"/>
              <a:t> </a:t>
            </a:r>
            <a:r>
              <a:rPr lang="en-IE" dirty="0" err="1"/>
              <a:t>erzeugt</a:t>
            </a:r>
            <a:r>
              <a:rPr lang="en-IE" dirty="0"/>
              <a:t> </a:t>
            </a:r>
            <a:r>
              <a:rPr lang="en-IE" dirty="0" err="1"/>
              <a:t>Widerstand</a:t>
            </a:r>
            <a:r>
              <a:rPr lang="en-IE" dirty="0"/>
              <a:t>, </a:t>
            </a:r>
            <a:r>
              <a:rPr lang="en-IE" dirty="0" err="1"/>
              <a:t>daher</a:t>
            </a:r>
            <a:r>
              <a:rPr lang="en-IE" dirty="0"/>
              <a:t> </a:t>
            </a:r>
            <a:r>
              <a:rPr lang="en-IE" dirty="0" err="1"/>
              <a:t>ist</a:t>
            </a:r>
            <a:r>
              <a:rPr lang="en-IE" dirty="0"/>
              <a:t> die </a:t>
            </a:r>
            <a:r>
              <a:rPr lang="en-IE" dirty="0" err="1"/>
              <a:t>Lösung</a:t>
            </a:r>
            <a:r>
              <a:rPr lang="en-IE" dirty="0"/>
              <a:t> </a:t>
            </a:r>
            <a:r>
              <a:rPr lang="en-IE" dirty="0" err="1"/>
              <a:t>multidisziplinär</a:t>
            </a:r>
            <a:r>
              <a:rPr lang="en-IE" dirty="0"/>
              <a:t>. Und es </a:t>
            </a:r>
            <a:r>
              <a:rPr lang="en-IE" dirty="0" err="1"/>
              <a:t>geht</a:t>
            </a:r>
            <a:r>
              <a:rPr lang="en-IE" dirty="0"/>
              <a:t> </a:t>
            </a:r>
            <a:r>
              <a:rPr lang="en-IE" dirty="0" err="1"/>
              <a:t>nicht</a:t>
            </a:r>
            <a:r>
              <a:rPr lang="en-IE" dirty="0"/>
              <a:t> </a:t>
            </a:r>
            <a:r>
              <a:rPr lang="en-IE" dirty="0" err="1"/>
              <a:t>nur</a:t>
            </a:r>
            <a:r>
              <a:rPr lang="en-IE" dirty="0"/>
              <a:t> um </a:t>
            </a:r>
            <a:r>
              <a:rPr lang="en-IE" dirty="0" err="1"/>
              <a:t>breite</a:t>
            </a:r>
            <a:r>
              <a:rPr lang="en-IE" dirty="0"/>
              <a:t> </a:t>
            </a:r>
            <a:r>
              <a:rPr lang="en-IE" dirty="0" err="1"/>
              <a:t>nationale</a:t>
            </a:r>
            <a:r>
              <a:rPr lang="en-IE" dirty="0"/>
              <a:t> und </a:t>
            </a:r>
            <a:r>
              <a:rPr lang="en-IE" dirty="0" err="1"/>
              <a:t>internationale</a:t>
            </a:r>
            <a:r>
              <a:rPr lang="en-IE" dirty="0"/>
              <a:t> </a:t>
            </a:r>
            <a:r>
              <a:rPr lang="en-IE" dirty="0" err="1"/>
              <a:t>Kampagnen</a:t>
            </a:r>
            <a:r>
              <a:rPr lang="en-IE" dirty="0"/>
              <a:t>. Es </a:t>
            </a:r>
            <a:r>
              <a:rPr lang="en-IE" dirty="0" err="1"/>
              <a:t>ist</a:t>
            </a:r>
            <a:r>
              <a:rPr lang="en-IE" dirty="0"/>
              <a:t> </a:t>
            </a:r>
            <a:r>
              <a:rPr lang="en-IE" dirty="0" err="1"/>
              <a:t>wichtig</a:t>
            </a:r>
            <a:r>
              <a:rPr lang="en-IE" dirty="0"/>
              <a:t>, </a:t>
            </a:r>
            <a:r>
              <a:rPr lang="en-IE" dirty="0" err="1"/>
              <a:t>Gespräche</a:t>
            </a:r>
            <a:r>
              <a:rPr lang="en-IE" dirty="0"/>
              <a:t> </a:t>
            </a:r>
            <a:r>
              <a:rPr lang="en-IE" dirty="0" err="1"/>
              <a:t>mit</a:t>
            </a:r>
            <a:r>
              <a:rPr lang="en-IE" dirty="0"/>
              <a:t> </a:t>
            </a:r>
            <a:r>
              <a:rPr lang="en-IE" dirty="0" err="1"/>
              <a:t>unseren</a:t>
            </a:r>
            <a:r>
              <a:rPr lang="en-IE" dirty="0"/>
              <a:t> </a:t>
            </a:r>
            <a:r>
              <a:rPr lang="en-IE" dirty="0" err="1"/>
              <a:t>Freunden</a:t>
            </a:r>
            <a:r>
              <a:rPr lang="en-IE" dirty="0"/>
              <a:t>, </a:t>
            </a:r>
            <a:r>
              <a:rPr lang="en-IE" dirty="0" err="1"/>
              <a:t>Familien</a:t>
            </a:r>
            <a:r>
              <a:rPr lang="en-IE" dirty="0"/>
              <a:t> und Gemeinden </a:t>
            </a:r>
            <a:r>
              <a:rPr lang="en-IE" dirty="0" err="1"/>
              <a:t>zu</a:t>
            </a:r>
            <a:r>
              <a:rPr lang="en-IE" dirty="0"/>
              <a:t> </a:t>
            </a:r>
            <a:r>
              <a:rPr lang="en-IE" dirty="0" err="1"/>
              <a:t>führen</a:t>
            </a:r>
            <a:r>
              <a:rPr lang="en-IE" dirty="0"/>
              <a:t>".</a:t>
            </a:r>
            <a:endParaRPr lang="en-US" baseline="30000" dirty="0"/>
          </a:p>
        </p:txBody>
      </p:sp>
      <p:sp>
        <p:nvSpPr>
          <p:cNvPr id="13" name="Text Placeholder 6">
            <a:extLst>
              <a:ext uri="{FF2B5EF4-FFF2-40B4-BE49-F238E27FC236}">
                <a16:creationId xmlns:a16="http://schemas.microsoft.com/office/drawing/2014/main" id="{178EECDD-96ED-C0C0-7B14-2CD17EBE7E6B}"/>
              </a:ext>
            </a:extLst>
          </p:cNvPr>
          <p:cNvSpPr txBox="1">
            <a:spLocks/>
          </p:cNvSpPr>
          <p:nvPr/>
        </p:nvSpPr>
        <p:spPr>
          <a:xfrm>
            <a:off x="445758" y="579301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2000"/>
              </a:lnSpc>
            </a:pPr>
            <a:r>
              <a:rPr lang="en-IE" sz="900" b="1" i="1" dirty="0">
                <a:solidFill>
                  <a:schemeClr val="bg1"/>
                </a:solidFill>
                <a:cs typeface="Times New Roman" panose="02020603050405020304" pitchFamily="18" charset="0"/>
              </a:rPr>
              <a:t>Sanja </a:t>
            </a:r>
            <a:r>
              <a:rPr lang="en-IE" sz="900" b="1" i="1" dirty="0" err="1">
                <a:solidFill>
                  <a:schemeClr val="bg1"/>
                </a:solidFill>
                <a:cs typeface="Times New Roman" panose="02020603050405020304" pitchFamily="18" charset="0"/>
              </a:rPr>
              <a:t>Ivandic</a:t>
            </a:r>
            <a:r>
              <a:rPr lang="en-IE" sz="900" b="1" i="1" dirty="0">
                <a:solidFill>
                  <a:schemeClr val="bg1"/>
                </a:solidFill>
                <a:cs typeface="Times New Roman" panose="02020603050405020304" pitchFamily="18" charset="0"/>
              </a:rPr>
              <a:t>, Outside Media, Deutschland</a:t>
            </a:r>
            <a:endParaRPr lang="en-LB" sz="900" b="1"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9627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8E9DE-F3A5-3541-813E-A3F63CD17357}"/>
              </a:ext>
            </a:extLst>
          </p:cNvPr>
          <p:cNvSpPr>
            <a:spLocks noGrp="1"/>
          </p:cNvSpPr>
          <p:nvPr>
            <p:ph type="sldNum" sz="quarter" idx="4"/>
          </p:nvPr>
        </p:nvSpPr>
        <p:spPr/>
        <p:txBody>
          <a:bodyPr/>
          <a:lstStyle/>
          <a:p>
            <a:fld id="{CB2079F2-58AF-ED44-82D7-E04B2F6FD686}" type="slidenum">
              <a:rPr lang="en-US" smtClean="0"/>
              <a:t>38</a:t>
            </a:fld>
            <a:endParaRPr lang="en-US" dirty="0"/>
          </a:p>
        </p:txBody>
      </p:sp>
      <p:sp>
        <p:nvSpPr>
          <p:cNvPr id="7" name="Text Placeholder 6">
            <a:extLst>
              <a:ext uri="{FF2B5EF4-FFF2-40B4-BE49-F238E27FC236}">
                <a16:creationId xmlns:a16="http://schemas.microsoft.com/office/drawing/2014/main" id="{A68AC328-35F6-7949-803E-440986E1C4B4}"/>
              </a:ext>
            </a:extLst>
          </p:cNvPr>
          <p:cNvSpPr>
            <a:spLocks noGrp="1"/>
          </p:cNvSpPr>
          <p:nvPr>
            <p:ph type="body" sz="quarter" idx="32"/>
          </p:nvPr>
        </p:nvSpPr>
        <p:spPr>
          <a:xfrm>
            <a:off x="1015999" y="2387741"/>
            <a:ext cx="2763838" cy="440267"/>
          </a:xfrm>
          <a:prstGeom prst="rect">
            <a:avLst/>
          </a:prstGeom>
        </p:spPr>
        <p:txBody>
          <a:bodyPr numCol="1"/>
          <a:lstStyle/>
          <a:p>
            <a:r>
              <a:rPr lang="en-US" sz="1800" b="1" dirty="0">
                <a:solidFill>
                  <a:schemeClr val="bg1"/>
                </a:solidFill>
              </a:rPr>
              <a:t>Geschlechterstereotypen</a:t>
            </a:r>
            <a:endParaRPr lang="en-US" b="1" dirty="0"/>
          </a:p>
          <a:p>
            <a:endParaRPr lang="en-US" b="1" dirty="0"/>
          </a:p>
        </p:txBody>
      </p:sp>
      <p:sp>
        <p:nvSpPr>
          <p:cNvPr id="5" name="Text Placeholder 4">
            <a:extLst>
              <a:ext uri="{FF2B5EF4-FFF2-40B4-BE49-F238E27FC236}">
                <a16:creationId xmlns:a16="http://schemas.microsoft.com/office/drawing/2014/main" id="{FD400125-AD89-B094-5E23-A244DBCB5B20}"/>
              </a:ext>
            </a:extLst>
          </p:cNvPr>
          <p:cNvSpPr>
            <a:spLocks noGrp="1"/>
          </p:cNvSpPr>
          <p:nvPr/>
        </p:nvSpPr>
        <p:spPr>
          <a:xfrm>
            <a:off x="3904414" y="2721320"/>
            <a:ext cx="3587739" cy="1757296"/>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"Ich </a:t>
            </a:r>
            <a:r>
              <a:rPr lang="en-IE" dirty="0" err="1"/>
              <a:t>habe</a:t>
            </a:r>
            <a:r>
              <a:rPr lang="en-IE" dirty="0"/>
              <a:t> von </a:t>
            </a:r>
            <a:r>
              <a:rPr lang="en-IE" dirty="0" err="1"/>
              <a:t>anderen</a:t>
            </a:r>
            <a:r>
              <a:rPr lang="en-IE" dirty="0"/>
              <a:t> </a:t>
            </a:r>
            <a:r>
              <a:rPr lang="en-IE" dirty="0" err="1"/>
              <a:t>weiblichen</a:t>
            </a:r>
            <a:r>
              <a:rPr lang="en-IE" dirty="0"/>
              <a:t> </a:t>
            </a:r>
            <a:r>
              <a:rPr lang="en-IE" dirty="0" err="1"/>
              <a:t>Kollegen</a:t>
            </a:r>
            <a:r>
              <a:rPr lang="en-IE" dirty="0"/>
              <a:t> in </a:t>
            </a:r>
            <a:r>
              <a:rPr lang="en-IE" dirty="0" err="1"/>
              <a:t>diesem</a:t>
            </a:r>
            <a:r>
              <a:rPr lang="en-IE" dirty="0"/>
              <a:t> </a:t>
            </a:r>
            <a:r>
              <a:rPr lang="en-IE" dirty="0" err="1"/>
              <a:t>Bereich</a:t>
            </a:r>
            <a:r>
              <a:rPr lang="en-IE" dirty="0"/>
              <a:t> </a:t>
            </a:r>
            <a:r>
              <a:rPr lang="en-IE" dirty="0" err="1"/>
              <a:t>gehört</a:t>
            </a:r>
            <a:r>
              <a:rPr lang="en-IE" dirty="0"/>
              <a:t>, </a:t>
            </a:r>
            <a:r>
              <a:rPr lang="en-IE" dirty="0" err="1"/>
              <a:t>dass</a:t>
            </a:r>
            <a:r>
              <a:rPr lang="en-IE" dirty="0"/>
              <a:t> </a:t>
            </a:r>
            <a:r>
              <a:rPr lang="en-IE" dirty="0" err="1"/>
              <a:t>sie</a:t>
            </a:r>
            <a:r>
              <a:rPr lang="en-IE" dirty="0"/>
              <a:t> </a:t>
            </a:r>
            <a:r>
              <a:rPr lang="en-IE" dirty="0" err="1"/>
              <a:t>mit</a:t>
            </a:r>
            <a:r>
              <a:rPr lang="en-IE" dirty="0"/>
              <a:t> </a:t>
            </a:r>
            <a:r>
              <a:rPr lang="en-IE" dirty="0" err="1"/>
              <a:t>einigen</a:t>
            </a:r>
            <a:r>
              <a:rPr lang="en-IE" dirty="0"/>
              <a:t> </a:t>
            </a:r>
            <a:r>
              <a:rPr lang="en-IE" dirty="0" err="1"/>
              <a:t>Barrieren</a:t>
            </a:r>
            <a:r>
              <a:rPr lang="en-IE" dirty="0"/>
              <a:t> </a:t>
            </a:r>
            <a:r>
              <a:rPr lang="en-IE" dirty="0" err="1"/>
              <a:t>konfrontiert</a:t>
            </a:r>
            <a:r>
              <a:rPr lang="en-IE" dirty="0"/>
              <a:t> </a:t>
            </a:r>
            <a:r>
              <a:rPr lang="en-IE" dirty="0" err="1"/>
              <a:t>sind</a:t>
            </a:r>
            <a:r>
              <a:rPr lang="en-IE" dirty="0"/>
              <a:t>, </a:t>
            </a:r>
            <a:r>
              <a:rPr lang="en-IE" dirty="0" err="1"/>
              <a:t>wie</a:t>
            </a:r>
            <a:r>
              <a:rPr lang="en-IE" dirty="0"/>
              <a:t> z. B. </a:t>
            </a:r>
            <a:r>
              <a:rPr lang="en-IE" dirty="0" err="1"/>
              <a:t>Geschlechterstereotypen</a:t>
            </a:r>
            <a:r>
              <a:rPr lang="en-IE" dirty="0"/>
              <a:t>, die es </a:t>
            </a:r>
            <a:r>
              <a:rPr lang="en-IE" dirty="0" err="1"/>
              <a:t>ihnen</a:t>
            </a:r>
            <a:r>
              <a:rPr lang="en-IE" dirty="0"/>
              <a:t> </a:t>
            </a:r>
            <a:r>
              <a:rPr lang="en-IE" dirty="0" err="1"/>
              <a:t>schwer</a:t>
            </a:r>
            <a:r>
              <a:rPr lang="en-IE" dirty="0"/>
              <a:t> </a:t>
            </a:r>
            <a:r>
              <a:rPr lang="en-IE" dirty="0" err="1"/>
              <a:t>machen</a:t>
            </a:r>
            <a:r>
              <a:rPr lang="en-IE" dirty="0"/>
              <a:t>, in </a:t>
            </a:r>
            <a:r>
              <a:rPr lang="en-IE" dirty="0" err="1"/>
              <a:t>bestimmten</a:t>
            </a:r>
            <a:r>
              <a:rPr lang="en-IE" dirty="0"/>
              <a:t> </a:t>
            </a:r>
            <a:r>
              <a:rPr lang="en-IE" dirty="0" err="1"/>
              <a:t>Situationen</a:t>
            </a:r>
            <a:r>
              <a:rPr lang="en-IE" dirty="0"/>
              <a:t> </a:t>
            </a:r>
            <a:r>
              <a:rPr lang="en-IE" dirty="0" err="1"/>
              <a:t>ernst</a:t>
            </a:r>
            <a:r>
              <a:rPr lang="en-IE" dirty="0"/>
              <a:t> </a:t>
            </a:r>
            <a:r>
              <a:rPr lang="en-IE" dirty="0" err="1"/>
              <a:t>genommen</a:t>
            </a:r>
            <a:r>
              <a:rPr lang="en-IE" dirty="0"/>
              <a:t> </a:t>
            </a:r>
            <a:r>
              <a:rPr lang="en-IE" dirty="0" err="1"/>
              <a:t>zu</a:t>
            </a:r>
            <a:r>
              <a:rPr lang="en-IE" dirty="0"/>
              <a:t> </a:t>
            </a:r>
            <a:r>
              <a:rPr lang="en-IE" dirty="0" err="1"/>
              <a:t>werden</a:t>
            </a:r>
            <a:r>
              <a:rPr lang="en-LB"/>
              <a:t>. </a:t>
            </a:r>
            <a:endParaRPr lang="en-US" baseline="30000" dirty="0"/>
          </a:p>
        </p:txBody>
      </p:sp>
      <p:grpSp>
        <p:nvGrpSpPr>
          <p:cNvPr id="9" name="Group 8">
            <a:extLst>
              <a:ext uri="{FF2B5EF4-FFF2-40B4-BE49-F238E27FC236}">
                <a16:creationId xmlns:a16="http://schemas.microsoft.com/office/drawing/2014/main" id="{6E130579-78A0-5C6A-FBFF-F0C3FA5E7AD0}"/>
              </a:ext>
            </a:extLst>
          </p:cNvPr>
          <p:cNvGrpSpPr/>
          <p:nvPr/>
        </p:nvGrpSpPr>
        <p:grpSpPr>
          <a:xfrm>
            <a:off x="4728460" y="1205530"/>
            <a:ext cx="1487826" cy="1083162"/>
            <a:chOff x="3400450" y="986392"/>
            <a:chExt cx="1487826" cy="1083162"/>
          </a:xfrm>
        </p:grpSpPr>
        <p:sp>
          <p:nvSpPr>
            <p:cNvPr id="10" name="Freeform 9">
              <a:extLst>
                <a:ext uri="{FF2B5EF4-FFF2-40B4-BE49-F238E27FC236}">
                  <a16:creationId xmlns:a16="http://schemas.microsoft.com/office/drawing/2014/main" id="{B544647A-B226-297E-9028-8F7CEA06D04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1" name="Freeform 10">
              <a:extLst>
                <a:ext uri="{FF2B5EF4-FFF2-40B4-BE49-F238E27FC236}">
                  <a16:creationId xmlns:a16="http://schemas.microsoft.com/office/drawing/2014/main" id="{D9821338-15FF-FF4D-8EB6-DCF8348B1C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7" name="Text Placeholder 6">
            <a:extLst>
              <a:ext uri="{FF2B5EF4-FFF2-40B4-BE49-F238E27FC236}">
                <a16:creationId xmlns:a16="http://schemas.microsoft.com/office/drawing/2014/main" id="{CB13E9AB-BBED-F207-A98E-8BBE3F498899}"/>
              </a:ext>
            </a:extLst>
          </p:cNvPr>
          <p:cNvSpPr txBox="1">
            <a:spLocks/>
          </p:cNvSpPr>
          <p:nvPr/>
        </p:nvSpPr>
        <p:spPr>
          <a:xfrm>
            <a:off x="3873001" y="4727976"/>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chemeClr val="bg1"/>
                </a:solidFill>
                <a:cs typeface="Times New Roman" panose="02020603050405020304" pitchFamily="18" charset="0"/>
              </a:rPr>
              <a:t>Anne Pendersen, </a:t>
            </a:r>
            <a:r>
              <a:rPr lang="en-IE" sz="900" b="1" i="1" dirty="0" err="1">
                <a:solidFill>
                  <a:schemeClr val="bg1"/>
                </a:solidFill>
                <a:cs typeface="Times New Roman" panose="02020603050405020304" pitchFamily="18" charset="0"/>
              </a:rPr>
              <a:t>Bauingenieurin</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Dänemark</a:t>
            </a:r>
            <a:endParaRPr lang="en-LB" sz="900" b="1" i="1">
              <a:solidFill>
                <a:schemeClr val="bg1"/>
              </a:solidFill>
              <a:cs typeface="Times New Roman" panose="02020603050405020304" pitchFamily="18" charset="0"/>
            </a:endParaRPr>
          </a:p>
        </p:txBody>
      </p:sp>
      <p:sp>
        <p:nvSpPr>
          <p:cNvPr id="18" name="Text Placeholder 4">
            <a:extLst>
              <a:ext uri="{FF2B5EF4-FFF2-40B4-BE49-F238E27FC236}">
                <a16:creationId xmlns:a16="http://schemas.microsoft.com/office/drawing/2014/main" id="{E75EF3E7-CB58-8A66-A69E-C2F8CC512641}"/>
              </a:ext>
            </a:extLst>
          </p:cNvPr>
          <p:cNvSpPr>
            <a:spLocks noGrp="1"/>
          </p:cNvSpPr>
          <p:nvPr/>
        </p:nvSpPr>
        <p:spPr>
          <a:xfrm>
            <a:off x="3904414" y="6399767"/>
            <a:ext cx="3655261" cy="1757296"/>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"Der </a:t>
            </a:r>
            <a:r>
              <a:rPr lang="en-IE" dirty="0" err="1"/>
              <a:t>Bausektor</a:t>
            </a:r>
            <a:r>
              <a:rPr lang="en-IE" dirty="0"/>
              <a:t> </a:t>
            </a:r>
            <a:r>
              <a:rPr lang="en-IE" dirty="0" err="1"/>
              <a:t>ist</a:t>
            </a:r>
            <a:r>
              <a:rPr lang="en-IE" dirty="0"/>
              <a:t> </a:t>
            </a:r>
            <a:r>
              <a:rPr lang="en-IE" dirty="0" err="1"/>
              <a:t>immer</a:t>
            </a:r>
            <a:r>
              <a:rPr lang="en-IE" dirty="0"/>
              <a:t> </a:t>
            </a:r>
            <a:r>
              <a:rPr lang="en-IE" dirty="0" err="1"/>
              <a:t>noch</a:t>
            </a:r>
            <a:r>
              <a:rPr lang="en-IE" dirty="0"/>
              <a:t> </a:t>
            </a:r>
            <a:r>
              <a:rPr lang="en-IE" dirty="0" err="1"/>
              <a:t>überwiegend</a:t>
            </a:r>
            <a:r>
              <a:rPr lang="en-IE" dirty="0"/>
              <a:t> von </a:t>
            </a:r>
            <a:r>
              <a:rPr lang="en-IE" dirty="0" err="1"/>
              <a:t>Männern</a:t>
            </a:r>
            <a:r>
              <a:rPr lang="en-IE" dirty="0"/>
              <a:t> </a:t>
            </a:r>
            <a:r>
              <a:rPr lang="en-IE" dirty="0" err="1"/>
              <a:t>dominiert</a:t>
            </a:r>
            <a:r>
              <a:rPr lang="en-IE" dirty="0"/>
              <a:t>, und </a:t>
            </a:r>
            <a:r>
              <a:rPr lang="en-IE" dirty="0" err="1"/>
              <a:t>als</a:t>
            </a:r>
            <a:r>
              <a:rPr lang="en-IE" dirty="0"/>
              <a:t> Frau </a:t>
            </a:r>
            <a:r>
              <a:rPr lang="en-IE" dirty="0" err="1"/>
              <a:t>sehe</a:t>
            </a:r>
            <a:r>
              <a:rPr lang="en-IE" dirty="0"/>
              <a:t> ich </a:t>
            </a:r>
            <a:r>
              <a:rPr lang="en-IE" dirty="0" err="1"/>
              <a:t>mich</a:t>
            </a:r>
            <a:r>
              <a:rPr lang="en-IE" dirty="0"/>
              <a:t> </a:t>
            </a:r>
            <a:r>
              <a:rPr lang="en-IE" dirty="0" err="1"/>
              <a:t>gelegentlich</a:t>
            </a:r>
            <a:r>
              <a:rPr lang="en-IE" dirty="0"/>
              <a:t> </a:t>
            </a:r>
            <a:r>
              <a:rPr lang="en-IE" dirty="0" err="1"/>
              <a:t>mit</a:t>
            </a:r>
            <a:r>
              <a:rPr lang="en-IE" dirty="0"/>
              <a:t> </a:t>
            </a:r>
            <a:r>
              <a:rPr lang="en-IE" dirty="0" err="1"/>
              <a:t>Herausforderungen</a:t>
            </a:r>
            <a:r>
              <a:rPr lang="en-IE" dirty="0"/>
              <a:t> </a:t>
            </a:r>
            <a:r>
              <a:rPr lang="en-IE" dirty="0" err="1"/>
              <a:t>konfrontiert</a:t>
            </a:r>
            <a:r>
              <a:rPr lang="en-IE" dirty="0"/>
              <a:t>, die </a:t>
            </a:r>
            <a:r>
              <a:rPr lang="en-IE" dirty="0" err="1"/>
              <a:t>mit</a:t>
            </a:r>
            <a:r>
              <a:rPr lang="en-IE" dirty="0"/>
              <a:t> </a:t>
            </a:r>
            <a:r>
              <a:rPr lang="en-IE" dirty="0" err="1"/>
              <a:t>Geschlechterstereotypen</a:t>
            </a:r>
            <a:r>
              <a:rPr lang="en-IE" dirty="0"/>
              <a:t> und </a:t>
            </a:r>
            <a:r>
              <a:rPr lang="en-IE" dirty="0" err="1"/>
              <a:t>Vorurteilen</a:t>
            </a:r>
            <a:r>
              <a:rPr lang="en-IE" dirty="0"/>
              <a:t> </a:t>
            </a:r>
            <a:r>
              <a:rPr lang="en-IE" dirty="0" err="1"/>
              <a:t>zusammenhängen</a:t>
            </a:r>
            <a:r>
              <a:rPr lang="en-IE" dirty="0"/>
              <a:t>. Es gab </a:t>
            </a:r>
            <a:r>
              <a:rPr lang="en-IE" dirty="0" err="1"/>
              <a:t>zum</a:t>
            </a:r>
            <a:r>
              <a:rPr lang="en-IE" dirty="0"/>
              <a:t> </a:t>
            </a:r>
            <a:r>
              <a:rPr lang="en-IE" dirty="0" err="1"/>
              <a:t>Beispiel</a:t>
            </a:r>
            <a:r>
              <a:rPr lang="en-IE" dirty="0"/>
              <a:t> </a:t>
            </a:r>
            <a:r>
              <a:rPr lang="en-IE" dirty="0" err="1"/>
              <a:t>Zeiten</a:t>
            </a:r>
            <a:r>
              <a:rPr lang="en-IE" dirty="0"/>
              <a:t>, in </a:t>
            </a:r>
            <a:r>
              <a:rPr lang="en-IE" dirty="0" err="1"/>
              <a:t>denen</a:t>
            </a:r>
            <a:r>
              <a:rPr lang="en-IE" dirty="0"/>
              <a:t> </a:t>
            </a:r>
            <a:r>
              <a:rPr lang="en-IE" dirty="0" err="1"/>
              <a:t>Kunden</a:t>
            </a:r>
            <a:r>
              <a:rPr lang="en-IE" dirty="0"/>
              <a:t> </a:t>
            </a:r>
            <a:r>
              <a:rPr lang="en-IE" dirty="0" err="1"/>
              <a:t>oder</a:t>
            </a:r>
            <a:r>
              <a:rPr lang="en-IE" dirty="0"/>
              <a:t> </a:t>
            </a:r>
            <a:r>
              <a:rPr lang="en-IE" dirty="0" err="1"/>
              <a:t>Kollegen</a:t>
            </a:r>
            <a:r>
              <a:rPr lang="en-IE" dirty="0"/>
              <a:t> </a:t>
            </a:r>
            <a:r>
              <a:rPr lang="en-IE" dirty="0" err="1"/>
              <a:t>meine</a:t>
            </a:r>
            <a:r>
              <a:rPr lang="en-IE" dirty="0"/>
              <a:t> </a:t>
            </a:r>
            <a:r>
              <a:rPr lang="en-IE" dirty="0" err="1"/>
              <a:t>Kompetenz</a:t>
            </a:r>
            <a:r>
              <a:rPr lang="en-IE" dirty="0"/>
              <a:t> </a:t>
            </a:r>
            <a:r>
              <a:rPr lang="en-IE" dirty="0" err="1"/>
              <a:t>angezweifelt</a:t>
            </a:r>
            <a:r>
              <a:rPr lang="en-IE" dirty="0"/>
              <a:t> </a:t>
            </a:r>
            <a:r>
              <a:rPr lang="en-IE" dirty="0" err="1"/>
              <a:t>haben</a:t>
            </a:r>
            <a:r>
              <a:rPr lang="en-IE" dirty="0"/>
              <a:t>, </a:t>
            </a:r>
            <a:r>
              <a:rPr lang="en-IE" dirty="0" err="1"/>
              <a:t>nur</a:t>
            </a:r>
            <a:r>
              <a:rPr lang="en-IE" dirty="0"/>
              <a:t> </a:t>
            </a:r>
            <a:r>
              <a:rPr lang="en-IE" dirty="0" err="1"/>
              <a:t>weil</a:t>
            </a:r>
            <a:r>
              <a:rPr lang="en-IE" dirty="0"/>
              <a:t> ich </a:t>
            </a:r>
            <a:r>
              <a:rPr lang="en-IE" dirty="0" err="1"/>
              <a:t>eine</a:t>
            </a:r>
            <a:r>
              <a:rPr lang="en-IE" dirty="0"/>
              <a:t> Frau in </a:t>
            </a:r>
            <a:r>
              <a:rPr lang="en-IE" dirty="0" err="1"/>
              <a:t>einem</a:t>
            </a:r>
            <a:r>
              <a:rPr lang="en-IE" dirty="0"/>
              <a:t> </a:t>
            </a:r>
            <a:r>
              <a:rPr lang="en-IE" dirty="0" err="1"/>
              <a:t>traditionell</a:t>
            </a:r>
            <a:r>
              <a:rPr lang="en-IE" dirty="0"/>
              <a:t> </a:t>
            </a:r>
            <a:r>
              <a:rPr lang="en-IE" dirty="0" err="1"/>
              <a:t>männlichen</a:t>
            </a:r>
            <a:r>
              <a:rPr lang="en-IE" dirty="0"/>
              <a:t> </a:t>
            </a:r>
            <a:r>
              <a:rPr lang="en-IE" dirty="0" err="1"/>
              <a:t>Bereich</a:t>
            </a:r>
            <a:r>
              <a:rPr lang="en-IE" dirty="0"/>
              <a:t> bin. Ich </a:t>
            </a:r>
            <a:r>
              <a:rPr lang="en-IE" dirty="0" err="1"/>
              <a:t>musste</a:t>
            </a:r>
            <a:r>
              <a:rPr lang="en-IE" dirty="0"/>
              <a:t> </a:t>
            </a:r>
            <a:r>
              <a:rPr lang="en-IE" dirty="0" err="1"/>
              <a:t>meine</a:t>
            </a:r>
            <a:r>
              <a:rPr lang="en-IE" dirty="0"/>
              <a:t> </a:t>
            </a:r>
            <a:r>
              <a:rPr lang="en-IE" dirty="0" err="1"/>
              <a:t>Fähigkeiten</a:t>
            </a:r>
            <a:r>
              <a:rPr lang="en-IE" dirty="0"/>
              <a:t> und </a:t>
            </a:r>
            <a:r>
              <a:rPr lang="en-IE" dirty="0" err="1"/>
              <a:t>mein</a:t>
            </a:r>
            <a:r>
              <a:rPr lang="en-IE" dirty="0"/>
              <a:t> </a:t>
            </a:r>
            <a:r>
              <a:rPr lang="en-IE" dirty="0" err="1"/>
              <a:t>Fachwissen</a:t>
            </a:r>
            <a:r>
              <a:rPr lang="en-IE" dirty="0"/>
              <a:t> </a:t>
            </a:r>
            <a:r>
              <a:rPr lang="en-IE" dirty="0" err="1"/>
              <a:t>unter</a:t>
            </a:r>
            <a:r>
              <a:rPr lang="en-IE" dirty="0"/>
              <a:t> </a:t>
            </a:r>
            <a:r>
              <a:rPr lang="en-IE" dirty="0" err="1"/>
              <a:t>Beweis</a:t>
            </a:r>
            <a:r>
              <a:rPr lang="en-IE" dirty="0"/>
              <a:t> </a:t>
            </a:r>
            <a:r>
              <a:rPr lang="en-IE" dirty="0" err="1"/>
              <a:t>stellen</a:t>
            </a:r>
            <a:r>
              <a:rPr lang="en-IE" dirty="0"/>
              <a:t>, um </a:t>
            </a:r>
            <a:r>
              <a:rPr lang="en-IE" dirty="0" err="1"/>
              <a:t>ihr</a:t>
            </a:r>
            <a:r>
              <a:rPr lang="en-IE" dirty="0"/>
              <a:t> </a:t>
            </a:r>
            <a:r>
              <a:rPr lang="en-IE" dirty="0" err="1"/>
              <a:t>Vertrauen</a:t>
            </a:r>
            <a:r>
              <a:rPr lang="en-IE" dirty="0"/>
              <a:t> und </a:t>
            </a:r>
            <a:r>
              <a:rPr lang="en-IE" dirty="0" err="1"/>
              <a:t>ihren</a:t>
            </a:r>
            <a:r>
              <a:rPr lang="en-IE" dirty="0"/>
              <a:t> </a:t>
            </a:r>
            <a:r>
              <a:rPr lang="en-IE" dirty="0" err="1"/>
              <a:t>Respekt</a:t>
            </a:r>
            <a:r>
              <a:rPr lang="en-IE" dirty="0"/>
              <a:t> </a:t>
            </a:r>
            <a:r>
              <a:rPr lang="en-IE" dirty="0" err="1"/>
              <a:t>zu</a:t>
            </a:r>
            <a:r>
              <a:rPr lang="en-IE" dirty="0"/>
              <a:t> </a:t>
            </a:r>
            <a:r>
              <a:rPr lang="en-IE" dirty="0" err="1"/>
              <a:t>gewinnen</a:t>
            </a:r>
            <a:r>
              <a:rPr lang="en-LB" dirty="0"/>
              <a:t>. </a:t>
            </a:r>
            <a:endParaRPr lang="en-US" baseline="30000" dirty="0"/>
          </a:p>
        </p:txBody>
      </p:sp>
      <p:sp>
        <p:nvSpPr>
          <p:cNvPr id="19" name="Text Placeholder 6">
            <a:extLst>
              <a:ext uri="{FF2B5EF4-FFF2-40B4-BE49-F238E27FC236}">
                <a16:creationId xmlns:a16="http://schemas.microsoft.com/office/drawing/2014/main" id="{9F3733EE-FF47-5D94-A91F-E6F4B2A96D32}"/>
              </a:ext>
            </a:extLst>
          </p:cNvPr>
          <p:cNvSpPr txBox="1">
            <a:spLocks/>
          </p:cNvSpPr>
          <p:nvPr/>
        </p:nvSpPr>
        <p:spPr>
          <a:xfrm>
            <a:off x="4585509" y="9434960"/>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chemeClr val="bg1"/>
                </a:solidFill>
                <a:cs typeface="Times New Roman" panose="02020603050405020304" pitchFamily="18" charset="0"/>
              </a:rPr>
              <a:t>Klara Larsen, </a:t>
            </a:r>
            <a:r>
              <a:rPr lang="en-IE" sz="900" b="1" i="1" dirty="0" err="1">
                <a:solidFill>
                  <a:schemeClr val="bg1"/>
                </a:solidFill>
                <a:cs typeface="Times New Roman" panose="02020603050405020304" pitchFamily="18" charset="0"/>
              </a:rPr>
              <a:t>Mengenprüferin</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Dänemark</a:t>
            </a:r>
            <a:endParaRPr lang="en-IE" sz="900" b="1" i="1" dirty="0">
              <a:solidFill>
                <a:schemeClr val="bg1"/>
              </a:solidFill>
              <a:cs typeface="Times New Roman" panose="02020603050405020304" pitchFamily="18" charset="0"/>
            </a:endParaRPr>
          </a:p>
        </p:txBody>
      </p:sp>
      <p:sp>
        <p:nvSpPr>
          <p:cNvPr id="20" name="Text Placeholder 4">
            <a:extLst>
              <a:ext uri="{FF2B5EF4-FFF2-40B4-BE49-F238E27FC236}">
                <a16:creationId xmlns:a16="http://schemas.microsoft.com/office/drawing/2014/main" id="{A7135115-FD1F-3786-1CC0-305FD5444AF8}"/>
              </a:ext>
            </a:extLst>
          </p:cNvPr>
          <p:cNvSpPr>
            <a:spLocks noGrp="1"/>
          </p:cNvSpPr>
          <p:nvPr/>
        </p:nvSpPr>
        <p:spPr>
          <a:xfrm>
            <a:off x="618771" y="3397919"/>
            <a:ext cx="3379456" cy="5528443"/>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Die </a:t>
            </a:r>
            <a:r>
              <a:rPr lang="en-IE" dirty="0" err="1"/>
              <a:t>Industrie</a:t>
            </a:r>
            <a:r>
              <a:rPr lang="en-IE" dirty="0"/>
              <a:t> muss </a:t>
            </a:r>
            <a:r>
              <a:rPr lang="en-IE" dirty="0" err="1"/>
              <a:t>daran</a:t>
            </a:r>
            <a:r>
              <a:rPr lang="en-IE" dirty="0"/>
              <a:t> </a:t>
            </a:r>
            <a:r>
              <a:rPr lang="en-IE" dirty="0" err="1"/>
              <a:t>glauben</a:t>
            </a:r>
            <a:r>
              <a:rPr lang="en-IE" dirty="0"/>
              <a:t>, </a:t>
            </a:r>
            <a:r>
              <a:rPr lang="en-IE" dirty="0" err="1"/>
              <a:t>dass</a:t>
            </a:r>
            <a:r>
              <a:rPr lang="en-IE" dirty="0"/>
              <a:t> es </a:t>
            </a:r>
            <a:r>
              <a:rPr lang="en-IE" dirty="0" err="1"/>
              <a:t>sich</a:t>
            </a:r>
            <a:r>
              <a:rPr lang="en-IE" dirty="0"/>
              <a:t> </a:t>
            </a:r>
            <a:r>
              <a:rPr lang="en-IE" dirty="0" err="1"/>
              <a:t>lohnt</a:t>
            </a:r>
            <a:r>
              <a:rPr lang="en-IE" dirty="0"/>
              <a:t>. Solange es </a:t>
            </a:r>
            <a:r>
              <a:rPr lang="en-IE" dirty="0" err="1"/>
              <a:t>aufgezwungen</a:t>
            </a:r>
            <a:r>
              <a:rPr lang="en-IE" dirty="0"/>
              <a:t> </a:t>
            </a:r>
            <a:r>
              <a:rPr lang="en-IE" dirty="0" err="1"/>
              <a:t>wird</a:t>
            </a:r>
            <a:r>
              <a:rPr lang="en-IE" dirty="0"/>
              <a:t> und </a:t>
            </a:r>
            <a:r>
              <a:rPr lang="en-IE" dirty="0" err="1"/>
              <a:t>einem</a:t>
            </a:r>
            <a:r>
              <a:rPr lang="en-IE" dirty="0"/>
              <a:t> Trend </a:t>
            </a:r>
            <a:r>
              <a:rPr lang="en-IE" dirty="0" err="1"/>
              <a:t>folgt</a:t>
            </a:r>
            <a:r>
              <a:rPr lang="en-IE" dirty="0"/>
              <a:t>, </a:t>
            </a:r>
            <a:r>
              <a:rPr lang="en-IE" dirty="0" err="1"/>
              <a:t>wird</a:t>
            </a:r>
            <a:r>
              <a:rPr lang="en-IE" dirty="0"/>
              <a:t> es </a:t>
            </a:r>
            <a:r>
              <a:rPr lang="en-IE" dirty="0" err="1"/>
              <a:t>nicht</a:t>
            </a:r>
            <a:r>
              <a:rPr lang="en-IE" dirty="0"/>
              <a:t> </a:t>
            </a:r>
            <a:r>
              <a:rPr lang="en-IE" dirty="0" err="1"/>
              <a:t>funktionieren</a:t>
            </a:r>
            <a:r>
              <a:rPr lang="en-IE" dirty="0"/>
              <a:t>. Es muss die </a:t>
            </a:r>
            <a:r>
              <a:rPr lang="en-IE" dirty="0" err="1"/>
              <a:t>Überzeugung</a:t>
            </a:r>
            <a:r>
              <a:rPr lang="en-IE" dirty="0"/>
              <a:t> </a:t>
            </a:r>
            <a:r>
              <a:rPr lang="en-IE" dirty="0" err="1"/>
              <a:t>vorhanden</a:t>
            </a:r>
            <a:r>
              <a:rPr lang="en-IE" dirty="0"/>
              <a:t> sein, </a:t>
            </a:r>
            <a:r>
              <a:rPr lang="en-IE" dirty="0" err="1"/>
              <a:t>dass</a:t>
            </a:r>
            <a:r>
              <a:rPr lang="en-IE" dirty="0"/>
              <a:t> es Sinn </a:t>
            </a:r>
            <a:r>
              <a:rPr lang="en-IE" dirty="0" err="1"/>
              <a:t>macht</a:t>
            </a:r>
            <a:r>
              <a:rPr lang="en-IE" dirty="0"/>
              <a:t>, </a:t>
            </a:r>
            <a:r>
              <a:rPr lang="en-IE" dirty="0" err="1"/>
              <a:t>damit</a:t>
            </a:r>
            <a:r>
              <a:rPr lang="en-IE" dirty="0"/>
              <a:t> es in die DNA des </a:t>
            </a:r>
            <a:r>
              <a:rPr lang="en-IE" dirty="0" err="1"/>
              <a:t>Unternehmens</a:t>
            </a:r>
            <a:r>
              <a:rPr lang="en-IE" dirty="0"/>
              <a:t> </a:t>
            </a:r>
            <a:r>
              <a:rPr lang="en-IE" dirty="0" err="1"/>
              <a:t>oder</a:t>
            </a:r>
            <a:r>
              <a:rPr lang="en-IE" dirty="0"/>
              <a:t> der </a:t>
            </a:r>
            <a:r>
              <a:rPr lang="en-IE" dirty="0" err="1"/>
              <a:t>Industrie</a:t>
            </a:r>
            <a:r>
              <a:rPr lang="en-IE" dirty="0"/>
              <a:t> </a:t>
            </a:r>
            <a:r>
              <a:rPr lang="en-IE" dirty="0" err="1"/>
              <a:t>eingehen</a:t>
            </a:r>
            <a:r>
              <a:rPr lang="en-IE" dirty="0"/>
              <a:t> </a:t>
            </a:r>
            <a:r>
              <a:rPr lang="en-IE" dirty="0" err="1"/>
              <a:t>kann</a:t>
            </a:r>
            <a:r>
              <a:rPr lang="en-IE" dirty="0"/>
              <a:t>. Dass es </a:t>
            </a:r>
            <a:r>
              <a:rPr lang="en-IE" dirty="0" err="1"/>
              <a:t>sowohl</a:t>
            </a:r>
            <a:r>
              <a:rPr lang="en-IE" dirty="0"/>
              <a:t> </a:t>
            </a:r>
            <a:r>
              <a:rPr lang="en-IE" dirty="0" err="1"/>
              <a:t>dem</a:t>
            </a:r>
            <a:r>
              <a:rPr lang="en-IE" dirty="0"/>
              <a:t> </a:t>
            </a:r>
            <a:r>
              <a:rPr lang="en-IE" dirty="0" err="1"/>
              <a:t>Unternehmen</a:t>
            </a:r>
            <a:r>
              <a:rPr lang="en-IE" dirty="0"/>
              <a:t> </a:t>
            </a:r>
            <a:r>
              <a:rPr lang="en-IE" dirty="0" err="1"/>
              <a:t>als</a:t>
            </a:r>
            <a:r>
              <a:rPr lang="en-IE" dirty="0"/>
              <a:t> </a:t>
            </a:r>
            <a:r>
              <a:rPr lang="en-IE" dirty="0" err="1"/>
              <a:t>auch</a:t>
            </a:r>
            <a:r>
              <a:rPr lang="en-IE" dirty="0"/>
              <a:t> den </a:t>
            </a:r>
            <a:r>
              <a:rPr lang="en-IE" dirty="0" err="1"/>
              <a:t>MitarbeiterInnenn</a:t>
            </a:r>
            <a:r>
              <a:rPr lang="en-IE" dirty="0"/>
              <a:t> </a:t>
            </a:r>
            <a:r>
              <a:rPr lang="en-IE" dirty="0" err="1"/>
              <a:t>nützt</a:t>
            </a:r>
            <a:r>
              <a:rPr lang="en-IE" dirty="0"/>
              <a:t>. So, </a:t>
            </a:r>
            <a:r>
              <a:rPr lang="en-IE" dirty="0" err="1"/>
              <a:t>dass</a:t>
            </a:r>
            <a:r>
              <a:rPr lang="en-IE" dirty="0"/>
              <a:t> alle das </a:t>
            </a:r>
            <a:r>
              <a:rPr lang="en-IE" dirty="0" err="1"/>
              <a:t>Gefühl</a:t>
            </a:r>
            <a:r>
              <a:rPr lang="en-IE" dirty="0"/>
              <a:t> </a:t>
            </a:r>
            <a:r>
              <a:rPr lang="en-IE" dirty="0" err="1"/>
              <a:t>haben</a:t>
            </a:r>
            <a:r>
              <a:rPr lang="en-IE" dirty="0"/>
              <a:t>, </a:t>
            </a:r>
            <a:r>
              <a:rPr lang="en-IE" dirty="0" err="1"/>
              <a:t>dass</a:t>
            </a:r>
            <a:r>
              <a:rPr lang="en-IE" dirty="0"/>
              <a:t> es </a:t>
            </a:r>
            <a:r>
              <a:rPr lang="en-IE" dirty="0" err="1"/>
              <a:t>gemacht</a:t>
            </a:r>
            <a:r>
              <a:rPr lang="en-IE" dirty="0"/>
              <a:t> </a:t>
            </a:r>
            <a:r>
              <a:rPr lang="en-IE" dirty="0" err="1"/>
              <a:t>wird</a:t>
            </a:r>
            <a:r>
              <a:rPr lang="en-IE" dirty="0"/>
              <a:t>, </a:t>
            </a:r>
            <a:r>
              <a:rPr lang="en-IE" dirty="0" err="1"/>
              <a:t>weil</a:t>
            </a:r>
            <a:r>
              <a:rPr lang="en-IE" dirty="0"/>
              <a:t> es das </a:t>
            </a:r>
            <a:r>
              <a:rPr lang="en-IE" dirty="0" err="1"/>
              <a:t>Richtige</a:t>
            </a:r>
            <a:r>
              <a:rPr lang="en-IE" dirty="0"/>
              <a:t> </a:t>
            </a:r>
            <a:r>
              <a:rPr lang="en-IE" dirty="0" err="1"/>
              <a:t>ist</a:t>
            </a:r>
            <a:r>
              <a:rPr lang="en-IE" dirty="0"/>
              <a:t>, und </a:t>
            </a:r>
            <a:r>
              <a:rPr lang="en-IE" dirty="0" err="1"/>
              <a:t>nicht</a:t>
            </a:r>
            <a:r>
              <a:rPr lang="en-IE" dirty="0"/>
              <a:t>, </a:t>
            </a:r>
            <a:r>
              <a:rPr lang="en-IE" dirty="0" err="1"/>
              <a:t>weil</a:t>
            </a:r>
            <a:r>
              <a:rPr lang="en-IE" dirty="0"/>
              <a:t> die </a:t>
            </a:r>
            <a:r>
              <a:rPr lang="en-IE" dirty="0" err="1"/>
              <a:t>dafür</a:t>
            </a:r>
            <a:r>
              <a:rPr lang="en-IE" dirty="0"/>
              <a:t> </a:t>
            </a:r>
            <a:r>
              <a:rPr lang="en-IE" dirty="0" err="1"/>
              <a:t>bezahlt</a:t>
            </a:r>
            <a:r>
              <a:rPr lang="en-IE" dirty="0"/>
              <a:t> </a:t>
            </a:r>
            <a:r>
              <a:rPr lang="en-IE" dirty="0" err="1"/>
              <a:t>werden</a:t>
            </a:r>
            <a:r>
              <a:rPr lang="en-IE" dirty="0"/>
              <a:t>. Die </a:t>
            </a:r>
            <a:r>
              <a:rPr lang="en-IE" dirty="0" err="1"/>
              <a:t>Industrie</a:t>
            </a:r>
            <a:r>
              <a:rPr lang="en-IE" dirty="0"/>
              <a:t> </a:t>
            </a:r>
            <a:r>
              <a:rPr lang="en-IE" dirty="0" err="1"/>
              <a:t>kann</a:t>
            </a:r>
            <a:r>
              <a:rPr lang="en-IE" dirty="0"/>
              <a:t> </a:t>
            </a:r>
            <a:r>
              <a:rPr lang="en-IE" dirty="0" err="1"/>
              <a:t>nur</a:t>
            </a:r>
            <a:r>
              <a:rPr lang="en-IE" dirty="0"/>
              <a:t> </a:t>
            </a:r>
            <a:r>
              <a:rPr lang="en-IE" dirty="0" err="1"/>
              <a:t>davon</a:t>
            </a:r>
            <a:r>
              <a:rPr lang="en-IE" dirty="0"/>
              <a:t> </a:t>
            </a:r>
            <a:r>
              <a:rPr lang="en-IE" dirty="0" err="1"/>
              <a:t>profitieren</a:t>
            </a:r>
            <a:r>
              <a:rPr lang="en-IE" dirty="0"/>
              <a:t>, </a:t>
            </a:r>
            <a:r>
              <a:rPr lang="en-IE" dirty="0" err="1"/>
              <a:t>wenn</a:t>
            </a:r>
            <a:r>
              <a:rPr lang="en-IE" dirty="0"/>
              <a:t> </a:t>
            </a:r>
            <a:r>
              <a:rPr lang="en-IE" dirty="0" err="1"/>
              <a:t>verschiedene</a:t>
            </a:r>
            <a:r>
              <a:rPr lang="en-IE" dirty="0"/>
              <a:t> </a:t>
            </a:r>
            <a:r>
              <a:rPr lang="en-IE" dirty="0" err="1"/>
              <a:t>Sensibilitäten</a:t>
            </a:r>
            <a:r>
              <a:rPr lang="en-IE" dirty="0"/>
              <a:t> und </a:t>
            </a:r>
            <a:r>
              <a:rPr lang="en-IE" dirty="0" err="1"/>
              <a:t>Kompetenzen</a:t>
            </a:r>
            <a:r>
              <a:rPr lang="en-IE" dirty="0"/>
              <a:t> </a:t>
            </a:r>
            <a:r>
              <a:rPr lang="en-IE" dirty="0" err="1"/>
              <a:t>zusammengebracht</a:t>
            </a:r>
            <a:r>
              <a:rPr lang="en-IE" dirty="0"/>
              <a:t> </a:t>
            </a:r>
            <a:r>
              <a:rPr lang="en-IE" dirty="0" err="1"/>
              <a:t>werden</a:t>
            </a:r>
            <a:r>
              <a:rPr lang="en-IE" dirty="0"/>
              <a:t>, </a:t>
            </a:r>
            <a:r>
              <a:rPr lang="en-IE" dirty="0" err="1"/>
              <a:t>denn</a:t>
            </a:r>
            <a:r>
              <a:rPr lang="en-IE" dirty="0"/>
              <a:t> </a:t>
            </a:r>
            <a:r>
              <a:rPr lang="en-IE" dirty="0" err="1"/>
              <a:t>sobald</a:t>
            </a:r>
            <a:r>
              <a:rPr lang="en-IE" dirty="0"/>
              <a:t> die Frauen </a:t>
            </a:r>
            <a:r>
              <a:rPr lang="en-IE" dirty="0" err="1"/>
              <a:t>eine</a:t>
            </a:r>
            <a:r>
              <a:rPr lang="en-IE" dirty="0"/>
              <a:t> </a:t>
            </a:r>
            <a:r>
              <a:rPr lang="en-IE" dirty="0" err="1"/>
              <a:t>kritische</a:t>
            </a:r>
            <a:r>
              <a:rPr lang="en-IE" dirty="0"/>
              <a:t> Masse in der Organisation </a:t>
            </a:r>
            <a:r>
              <a:rPr lang="en-IE" dirty="0" err="1"/>
              <a:t>erreicht</a:t>
            </a:r>
            <a:r>
              <a:rPr lang="en-IE" dirty="0"/>
              <a:t> </a:t>
            </a:r>
            <a:r>
              <a:rPr lang="en-IE" dirty="0" err="1"/>
              <a:t>haben</a:t>
            </a:r>
            <a:r>
              <a:rPr lang="en-IE" dirty="0"/>
              <a:t>, </a:t>
            </a:r>
            <a:r>
              <a:rPr lang="en-IE" dirty="0" err="1"/>
              <a:t>können</a:t>
            </a:r>
            <a:r>
              <a:rPr lang="en-IE" dirty="0"/>
              <a:t> </a:t>
            </a:r>
            <a:r>
              <a:rPr lang="en-IE" dirty="0" err="1"/>
              <a:t>sie</a:t>
            </a:r>
            <a:r>
              <a:rPr lang="en-IE" dirty="0"/>
              <a:t> </a:t>
            </a:r>
            <a:r>
              <a:rPr lang="en-IE" dirty="0" err="1"/>
              <a:t>sich</a:t>
            </a:r>
            <a:r>
              <a:rPr lang="en-IE" dirty="0"/>
              <a:t> für </a:t>
            </a:r>
            <a:r>
              <a:rPr lang="en-IE" dirty="0" err="1"/>
              <a:t>Handlungen</a:t>
            </a:r>
            <a:r>
              <a:rPr lang="en-IE" dirty="0"/>
              <a:t> </a:t>
            </a:r>
            <a:r>
              <a:rPr lang="en-IE" dirty="0" err="1"/>
              <a:t>öffnen</a:t>
            </a:r>
            <a:r>
              <a:rPr lang="en-IE" dirty="0"/>
              <a:t>"</a:t>
            </a:r>
            <a:r>
              <a:rPr lang="en-LB" dirty="0"/>
              <a:t>. </a:t>
            </a:r>
            <a:endParaRPr lang="en-US" baseline="30000" dirty="0"/>
          </a:p>
        </p:txBody>
      </p:sp>
      <p:sp>
        <p:nvSpPr>
          <p:cNvPr id="21" name="Text Placeholder 6">
            <a:extLst>
              <a:ext uri="{FF2B5EF4-FFF2-40B4-BE49-F238E27FC236}">
                <a16:creationId xmlns:a16="http://schemas.microsoft.com/office/drawing/2014/main" id="{636CC064-93FF-3AE8-9C8D-57F6290A5B5E}"/>
              </a:ext>
            </a:extLst>
          </p:cNvPr>
          <p:cNvSpPr txBox="1">
            <a:spLocks/>
          </p:cNvSpPr>
          <p:nvPr/>
        </p:nvSpPr>
        <p:spPr>
          <a:xfrm>
            <a:off x="572346" y="9287339"/>
            <a:ext cx="3379456"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err="1">
                <a:solidFill>
                  <a:schemeClr val="bg1"/>
                </a:solidFill>
                <a:cs typeface="Times New Roman" panose="02020603050405020304" pitchFamily="18" charset="0"/>
              </a:rPr>
              <a:t>Małgorzata</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Kopka-Piątek</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Direktorin</a:t>
            </a:r>
            <a:r>
              <a:rPr lang="en-IE" sz="900" b="1" i="1" dirty="0">
                <a:solidFill>
                  <a:schemeClr val="bg1"/>
                </a:solidFill>
                <a:cs typeface="Times New Roman" panose="02020603050405020304" pitchFamily="18" charset="0"/>
              </a:rPr>
              <a:t> des </a:t>
            </a:r>
            <a:r>
              <a:rPr lang="en-IE" sz="900" b="1" i="1" dirty="0" err="1">
                <a:solidFill>
                  <a:schemeClr val="bg1"/>
                </a:solidFill>
                <a:cs typeface="Times New Roman" panose="02020603050405020304" pitchFamily="18" charset="0"/>
              </a:rPr>
              <a:t>Programms</a:t>
            </a:r>
            <a:r>
              <a:rPr lang="en-IE" sz="900" b="1" i="1" dirty="0">
                <a:solidFill>
                  <a:schemeClr val="bg1"/>
                </a:solidFill>
                <a:cs typeface="Times New Roman" panose="02020603050405020304" pitchFamily="18" charset="0"/>
              </a:rPr>
              <a:t> für Europa- und </a:t>
            </a:r>
            <a:r>
              <a:rPr lang="en-IE" sz="900" b="1" i="1" dirty="0" err="1">
                <a:solidFill>
                  <a:schemeClr val="bg1"/>
                </a:solidFill>
                <a:cs typeface="Times New Roman" panose="02020603050405020304" pitchFamily="18" charset="0"/>
              </a:rPr>
              <a:t>Migrationspolitik</a:t>
            </a:r>
            <a:r>
              <a:rPr lang="en-IE" sz="900" b="1" i="1" dirty="0">
                <a:solidFill>
                  <a:schemeClr val="bg1"/>
                </a:solidFill>
                <a:cs typeface="Times New Roman" panose="02020603050405020304" pitchFamily="18" charset="0"/>
              </a:rPr>
              <a:t> am </a:t>
            </a:r>
            <a:r>
              <a:rPr lang="en-IE" sz="900" b="1" i="1" dirty="0" err="1">
                <a:solidFill>
                  <a:schemeClr val="bg1"/>
                </a:solidFill>
                <a:cs typeface="Times New Roman" panose="02020603050405020304" pitchFamily="18" charset="0"/>
              </a:rPr>
              <a:t>Institut</a:t>
            </a:r>
            <a:r>
              <a:rPr lang="en-IE" sz="900" b="1" i="1" dirty="0">
                <a:solidFill>
                  <a:schemeClr val="bg1"/>
                </a:solidFill>
                <a:cs typeface="Times New Roman" panose="02020603050405020304" pitchFamily="18" charset="0"/>
              </a:rPr>
              <a:t> für </a:t>
            </a:r>
            <a:r>
              <a:rPr lang="en-IE" sz="900" b="1" i="1" dirty="0" err="1">
                <a:solidFill>
                  <a:schemeClr val="bg1"/>
                </a:solidFill>
                <a:cs typeface="Times New Roman" panose="02020603050405020304" pitchFamily="18" charset="0"/>
              </a:rPr>
              <a:t>öffentliche</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Angelegenheiten</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Polen</a:t>
            </a:r>
            <a:endParaRPr lang="en-IE" sz="900" b="1"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87883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8416D38-D354-3CB8-6248-2ED0EE263246}"/>
              </a:ext>
            </a:extLst>
          </p:cNvPr>
          <p:cNvSpPr/>
          <p:nvPr/>
        </p:nvSpPr>
        <p:spPr>
          <a:xfrm>
            <a:off x="0" y="2590800"/>
            <a:ext cx="7559675"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a:xfrm>
            <a:off x="662170" y="1402340"/>
            <a:ext cx="6403112" cy="868724"/>
          </a:xfrm>
        </p:spPr>
        <p:txBody>
          <a:bodyPr anchor="t">
            <a:normAutofit/>
          </a:bodyPr>
          <a:lstStyle/>
          <a:p>
            <a:pPr algn="just">
              <a:spcBef>
                <a:spcPts val="195"/>
              </a:spcBef>
              <a:tabLst>
                <a:tab pos="450215" algn="l"/>
              </a:tabLst>
            </a:pPr>
            <a:r>
              <a:rPr lang="en-IE" sz="1100" dirty="0">
                <a:effectLst/>
                <a:ea typeface="Calibri" panose="020F0502020204030204" pitchFamily="34" charset="0"/>
              </a:rPr>
              <a:t>Ein </a:t>
            </a:r>
            <a:r>
              <a:rPr lang="en-IE" sz="1100" dirty="0" err="1">
                <a:effectLst/>
                <a:ea typeface="Calibri" panose="020F0502020204030204" pitchFamily="34" charset="0"/>
              </a:rPr>
              <a:t>großes</a:t>
            </a:r>
            <a:r>
              <a:rPr lang="en-IE" sz="1100" dirty="0">
                <a:effectLst/>
                <a:ea typeface="Calibri" panose="020F0502020204030204" pitchFamily="34" charset="0"/>
              </a:rPr>
              <a:t> Problem </a:t>
            </a:r>
            <a:r>
              <a:rPr lang="en-IE" sz="1100" dirty="0" err="1">
                <a:effectLst/>
                <a:ea typeface="Calibri" panose="020F0502020204030204" pitchFamily="34" charset="0"/>
              </a:rPr>
              <a:t>ist</a:t>
            </a:r>
            <a:r>
              <a:rPr lang="en-IE" sz="1100" dirty="0">
                <a:effectLst/>
                <a:ea typeface="Calibri" panose="020F0502020204030204" pitchFamily="34" charset="0"/>
              </a:rPr>
              <a:t> der </a:t>
            </a:r>
            <a:r>
              <a:rPr lang="en-IE" sz="1100" dirty="0" err="1">
                <a:effectLst/>
                <a:ea typeface="Calibri" panose="020F0502020204030204" pitchFamily="34" charset="0"/>
              </a:rPr>
              <a:t>Mangel</a:t>
            </a:r>
            <a:r>
              <a:rPr lang="en-IE" sz="1100" dirty="0">
                <a:effectLst/>
                <a:ea typeface="Calibri" panose="020F0502020204030204" pitchFamily="34" charset="0"/>
              </a:rPr>
              <a:t> an </a:t>
            </a:r>
            <a:r>
              <a:rPr lang="en-IE" sz="1100" dirty="0" err="1">
                <a:effectLst/>
                <a:ea typeface="Calibri" panose="020F0502020204030204" pitchFamily="34" charset="0"/>
              </a:rPr>
              <a:t>Allgemeinwissen</a:t>
            </a:r>
            <a:r>
              <a:rPr lang="en-IE" sz="1100" dirty="0">
                <a:effectLst/>
                <a:ea typeface="Calibri" panose="020F0502020204030204" pitchFamily="34" charset="0"/>
              </a:rPr>
              <a:t> und </a:t>
            </a:r>
            <a:r>
              <a:rPr lang="en-IE" sz="1100" dirty="0" err="1">
                <a:effectLst/>
                <a:ea typeface="Calibri" panose="020F0502020204030204" pitchFamily="34" charset="0"/>
              </a:rPr>
              <a:t>Informationen</a:t>
            </a:r>
            <a:r>
              <a:rPr lang="en-IE" sz="1100" dirty="0">
                <a:effectLst/>
                <a:ea typeface="Calibri" panose="020F0502020204030204" pitchFamily="34" charset="0"/>
              </a:rPr>
              <a:t> </a:t>
            </a:r>
            <a:r>
              <a:rPr lang="en-IE" sz="1100" dirty="0" err="1">
                <a:effectLst/>
                <a:ea typeface="Calibri" panose="020F0502020204030204" pitchFamily="34" charset="0"/>
              </a:rPr>
              <a:t>über</a:t>
            </a:r>
            <a:r>
              <a:rPr lang="en-IE" sz="1100" dirty="0">
                <a:effectLst/>
                <a:ea typeface="Calibri" panose="020F0502020204030204" pitchFamily="34" charset="0"/>
              </a:rPr>
              <a:t> die Branche, die </a:t>
            </a:r>
            <a:r>
              <a:rPr lang="en-IE" sz="1100" dirty="0" err="1">
                <a:effectLst/>
                <a:ea typeface="Calibri" panose="020F0502020204030204" pitchFamily="34" charset="0"/>
              </a:rPr>
              <a:t>Karrieremöglichkeiten</a:t>
            </a:r>
            <a:r>
              <a:rPr lang="en-IE" sz="1100" dirty="0">
                <a:effectLst/>
                <a:ea typeface="Calibri" panose="020F0502020204030204" pitchFamily="34" charset="0"/>
              </a:rPr>
              <a:t> und die </a:t>
            </a:r>
            <a:r>
              <a:rPr lang="en-IE" sz="1100" dirty="0" err="1">
                <a:effectLst/>
                <a:ea typeface="Calibri" panose="020F0502020204030204" pitchFamily="34" charset="0"/>
              </a:rPr>
              <a:t>erforderlichen</a:t>
            </a:r>
            <a:r>
              <a:rPr lang="en-IE" sz="1100" dirty="0">
                <a:effectLst/>
                <a:ea typeface="Calibri" panose="020F0502020204030204" pitchFamily="34" charset="0"/>
              </a:rPr>
              <a:t> </a:t>
            </a:r>
            <a:r>
              <a:rPr lang="en-IE" sz="1100" dirty="0" err="1">
                <a:effectLst/>
                <a:ea typeface="Calibri" panose="020F0502020204030204" pitchFamily="34" charset="0"/>
              </a:rPr>
              <a:t>Qualifikationen</a:t>
            </a:r>
            <a:r>
              <a:rPr lang="en-IE" sz="1100" dirty="0">
                <a:effectLst/>
                <a:ea typeface="Calibri" panose="020F0502020204030204" pitchFamily="34" charset="0"/>
              </a:rPr>
              <a:t>.    Lehrer und </a:t>
            </a:r>
            <a:r>
              <a:rPr lang="en-IE" sz="1100" dirty="0" err="1">
                <a:effectLst/>
                <a:ea typeface="Calibri" panose="020F0502020204030204" pitchFamily="34" charset="0"/>
              </a:rPr>
              <a:t>Eltern</a:t>
            </a:r>
            <a:r>
              <a:rPr lang="en-IE" sz="1100" dirty="0">
                <a:effectLst/>
                <a:ea typeface="Calibri" panose="020F0502020204030204" pitchFamily="34" charset="0"/>
              </a:rPr>
              <a:t> </a:t>
            </a:r>
            <a:r>
              <a:rPr lang="en-IE" sz="1100" dirty="0" err="1">
                <a:effectLst/>
                <a:ea typeface="Calibri" panose="020F0502020204030204" pitchFamily="34" charset="0"/>
              </a:rPr>
              <a:t>scheinen</a:t>
            </a:r>
            <a:r>
              <a:rPr lang="en-IE" sz="1100" dirty="0">
                <a:effectLst/>
                <a:ea typeface="Calibri" panose="020F0502020204030204" pitchFamily="34" charset="0"/>
              </a:rPr>
              <a:t> </a:t>
            </a:r>
            <a:r>
              <a:rPr lang="en-IE" sz="1100" dirty="0" err="1">
                <a:effectLst/>
                <a:ea typeface="Calibri" panose="020F0502020204030204" pitchFamily="34" charset="0"/>
              </a:rPr>
              <a:t>nur</a:t>
            </a:r>
            <a:r>
              <a:rPr lang="en-IE" sz="1100" dirty="0">
                <a:effectLst/>
                <a:ea typeface="Calibri" panose="020F0502020204030204" pitchFamily="34" charset="0"/>
              </a:rPr>
              <a:t> </a:t>
            </a:r>
            <a:r>
              <a:rPr lang="en-IE" sz="1100" dirty="0" err="1">
                <a:effectLst/>
                <a:ea typeface="Calibri" panose="020F0502020204030204" pitchFamily="34" charset="0"/>
              </a:rPr>
              <a:t>ein</a:t>
            </a:r>
            <a:r>
              <a:rPr lang="en-IE" sz="1100" dirty="0">
                <a:effectLst/>
                <a:ea typeface="Calibri" panose="020F0502020204030204" pitchFamily="34" charset="0"/>
              </a:rPr>
              <a:t> </a:t>
            </a:r>
            <a:r>
              <a:rPr lang="en-IE" sz="1100" dirty="0" err="1">
                <a:effectLst/>
                <a:ea typeface="Calibri" panose="020F0502020204030204" pitchFamily="34" charset="0"/>
              </a:rPr>
              <a:t>begrenztes</a:t>
            </a:r>
            <a:r>
              <a:rPr lang="en-IE" sz="1100" dirty="0">
                <a:effectLst/>
                <a:ea typeface="Calibri" panose="020F0502020204030204" pitchFamily="34" charset="0"/>
              </a:rPr>
              <a:t> </a:t>
            </a:r>
            <a:r>
              <a:rPr lang="en-IE" sz="1100" dirty="0" err="1">
                <a:effectLst/>
                <a:ea typeface="Calibri" panose="020F0502020204030204" pitchFamily="34" charset="0"/>
              </a:rPr>
              <a:t>Verständnis</a:t>
            </a:r>
            <a:r>
              <a:rPr lang="en-IE" sz="1100" dirty="0">
                <a:effectLst/>
                <a:ea typeface="Calibri" panose="020F0502020204030204" pitchFamily="34" charset="0"/>
              </a:rPr>
              <a:t> für das </a:t>
            </a:r>
            <a:r>
              <a:rPr lang="en-IE" sz="1100" dirty="0" err="1">
                <a:effectLst/>
                <a:ea typeface="Calibri" panose="020F0502020204030204" pitchFamily="34" charset="0"/>
              </a:rPr>
              <a:t>Angebot</a:t>
            </a:r>
            <a:r>
              <a:rPr lang="en-IE" sz="1100" dirty="0">
                <a:effectLst/>
                <a:ea typeface="Calibri" panose="020F0502020204030204" pitchFamily="34" charset="0"/>
              </a:rPr>
              <a:t> </a:t>
            </a:r>
            <a:r>
              <a:rPr lang="en-IE" sz="1100" dirty="0" err="1">
                <a:effectLst/>
                <a:ea typeface="Calibri" panose="020F0502020204030204" pitchFamily="34" charset="0"/>
              </a:rPr>
              <a:t>zu</a:t>
            </a:r>
            <a:r>
              <a:rPr lang="en-IE" sz="1100" dirty="0">
                <a:effectLst/>
                <a:ea typeface="Calibri" panose="020F0502020204030204" pitchFamily="34" charset="0"/>
              </a:rPr>
              <a:t> </a:t>
            </a:r>
            <a:r>
              <a:rPr lang="en-IE" sz="1100" dirty="0" err="1">
                <a:effectLst/>
                <a:ea typeface="Calibri" panose="020F0502020204030204" pitchFamily="34" charset="0"/>
              </a:rPr>
              <a:t>haben</a:t>
            </a:r>
            <a:r>
              <a:rPr lang="en-IE" sz="1100" dirty="0">
                <a:effectLst/>
                <a:ea typeface="Calibri" panose="020F0502020204030204" pitchFamily="34" charset="0"/>
              </a:rPr>
              <a:t>. Dies </a:t>
            </a:r>
            <a:r>
              <a:rPr lang="en-IE" sz="1100" dirty="0" err="1">
                <a:effectLst/>
                <a:ea typeface="Calibri" panose="020F0502020204030204" pitchFamily="34" charset="0"/>
              </a:rPr>
              <a:t>wirkt</a:t>
            </a:r>
            <a:r>
              <a:rPr lang="en-IE" sz="1100" dirty="0">
                <a:effectLst/>
                <a:ea typeface="Calibri" panose="020F0502020204030204" pitchFamily="34" charset="0"/>
              </a:rPr>
              <a:t> </a:t>
            </a:r>
            <a:r>
              <a:rPr lang="en-IE" sz="1100" dirty="0" err="1">
                <a:effectLst/>
                <a:ea typeface="Calibri" panose="020F0502020204030204" pitchFamily="34" charset="0"/>
              </a:rPr>
              <a:t>sich</a:t>
            </a:r>
            <a:r>
              <a:rPr lang="en-IE" sz="1100" dirty="0">
                <a:effectLst/>
                <a:ea typeface="Calibri" panose="020F0502020204030204" pitchFamily="34" charset="0"/>
              </a:rPr>
              <a:t> </a:t>
            </a:r>
            <a:r>
              <a:rPr lang="en-IE" sz="1100" dirty="0" err="1">
                <a:effectLst/>
                <a:ea typeface="Calibri" panose="020F0502020204030204" pitchFamily="34" charset="0"/>
              </a:rPr>
              <a:t>direkt</a:t>
            </a:r>
            <a:r>
              <a:rPr lang="en-IE" sz="1100" dirty="0">
                <a:effectLst/>
                <a:ea typeface="Calibri" panose="020F0502020204030204" pitchFamily="34" charset="0"/>
              </a:rPr>
              <a:t> auf die </a:t>
            </a:r>
            <a:r>
              <a:rPr lang="en-IE" sz="1100" dirty="0" err="1">
                <a:effectLst/>
                <a:ea typeface="Calibri" panose="020F0502020204030204" pitchFamily="34" charset="0"/>
              </a:rPr>
              <a:t>Berufswahl</a:t>
            </a:r>
            <a:r>
              <a:rPr lang="en-IE" sz="1100" dirty="0">
                <a:effectLst/>
                <a:ea typeface="Calibri" panose="020F0502020204030204" pitchFamily="34" charset="0"/>
              </a:rPr>
              <a:t> der </a:t>
            </a:r>
            <a:r>
              <a:rPr lang="en-IE" sz="1100" dirty="0" err="1">
                <a:effectLst/>
                <a:ea typeface="Calibri" panose="020F0502020204030204" pitchFamily="34" charset="0"/>
              </a:rPr>
              <a:t>Mädchen</a:t>
            </a:r>
            <a:r>
              <a:rPr lang="en-IE" sz="1100" dirty="0">
                <a:effectLst/>
                <a:ea typeface="Calibri" panose="020F0502020204030204" pitchFamily="34" charset="0"/>
              </a:rPr>
              <a:t> </a:t>
            </a:r>
            <a:r>
              <a:rPr lang="en-IE" sz="1100" dirty="0" err="1">
                <a:effectLst/>
                <a:ea typeface="Calibri" panose="020F0502020204030204" pitchFamily="34" charset="0"/>
              </a:rPr>
              <a:t>aus.</a:t>
            </a:r>
            <a:endParaRPr lang="en-LB" sz="1100">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39</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538294" y="3759200"/>
            <a:ext cx="6526988" cy="4990192"/>
          </a:xfrm>
          <a:prstGeom prst="rect">
            <a:avLst/>
          </a:prstGeom>
        </p:spPr>
        <p:txBody>
          <a:bodyPr/>
          <a:lstStyle/>
          <a:p>
            <a:pPr algn="just">
              <a:spcBef>
                <a:spcPts val="195"/>
              </a:spcBef>
              <a:tabLst>
                <a:tab pos="450215" algn="l"/>
              </a:tabLst>
            </a:pPr>
            <a:r>
              <a:rPr lang="en-IE" dirty="0">
                <a:effectLst/>
                <a:ea typeface="Calibri" panose="020F0502020204030204" pitchFamily="34" charset="0"/>
              </a:rPr>
              <a:t>Die </a:t>
            </a:r>
            <a:r>
              <a:rPr lang="en-IE" dirty="0" err="1">
                <a:effectLst/>
                <a:ea typeface="Calibri" panose="020F0502020204030204" pitchFamily="34" charset="0"/>
              </a:rPr>
              <a:t>Bauindustrie</a:t>
            </a:r>
            <a:r>
              <a:rPr lang="en-IE" dirty="0">
                <a:effectLst/>
                <a:ea typeface="Calibri" panose="020F0502020204030204" pitchFamily="34" charset="0"/>
              </a:rPr>
              <a:t> muss </a:t>
            </a:r>
            <a:r>
              <a:rPr lang="en-IE" dirty="0" err="1">
                <a:effectLst/>
                <a:ea typeface="Calibri" panose="020F0502020204030204" pitchFamily="34" charset="0"/>
              </a:rPr>
              <a:t>ihre</a:t>
            </a:r>
            <a:r>
              <a:rPr lang="en-IE" dirty="0">
                <a:effectLst/>
                <a:ea typeface="Calibri" panose="020F0502020204030204" pitchFamily="34" charset="0"/>
              </a:rPr>
              <a:t> </a:t>
            </a:r>
            <a:r>
              <a:rPr lang="en-IE" dirty="0" err="1">
                <a:effectLst/>
                <a:ea typeface="Calibri" panose="020F0502020204030204" pitchFamily="34" charset="0"/>
              </a:rPr>
              <a:t>Politik</a:t>
            </a:r>
            <a:r>
              <a:rPr lang="en-IE" dirty="0">
                <a:effectLst/>
                <a:ea typeface="Calibri" panose="020F0502020204030204" pitchFamily="34" charset="0"/>
              </a:rPr>
              <a:t> und </a:t>
            </a:r>
            <a:r>
              <a:rPr lang="en-IE" dirty="0" err="1">
                <a:effectLst/>
                <a:ea typeface="Calibri" panose="020F0502020204030204" pitchFamily="34" charset="0"/>
              </a:rPr>
              <a:t>ihre</a:t>
            </a:r>
            <a:r>
              <a:rPr lang="en-IE" dirty="0">
                <a:effectLst/>
                <a:ea typeface="Calibri" panose="020F0502020204030204" pitchFamily="34" charset="0"/>
              </a:rPr>
              <a:t> </a:t>
            </a:r>
            <a:r>
              <a:rPr lang="en-IE" dirty="0" err="1">
                <a:effectLst/>
                <a:ea typeface="Calibri" panose="020F0502020204030204" pitchFamily="34" charset="0"/>
              </a:rPr>
              <a:t>Verfahren</a:t>
            </a:r>
            <a:r>
              <a:rPr lang="en-IE" dirty="0">
                <a:effectLst/>
                <a:ea typeface="Calibri" panose="020F0502020204030204" pitchFamily="34" charset="0"/>
              </a:rPr>
              <a:t> </a:t>
            </a:r>
            <a:r>
              <a:rPr lang="de-DE" dirty="0">
                <a:effectLst/>
                <a:ea typeface="Calibri" panose="020F0502020204030204" pitchFamily="34" charset="0"/>
              </a:rPr>
              <a:t>aus einer geschlechtsspezifischen Sichtweise betrachten</a:t>
            </a:r>
            <a:r>
              <a:rPr lang="en-IE" dirty="0">
                <a:effectLst/>
                <a:ea typeface="Calibri" panose="020F0502020204030204" pitchFamily="34" charset="0"/>
              </a:rPr>
              <a:t>. </a:t>
            </a:r>
            <a:r>
              <a:rPr lang="en-IE" dirty="0" err="1">
                <a:effectLst/>
                <a:ea typeface="Calibri" panose="020F0502020204030204" pitchFamily="34" charset="0"/>
              </a:rPr>
              <a:t>Einige</a:t>
            </a:r>
            <a:r>
              <a:rPr lang="en-IE" dirty="0">
                <a:effectLst/>
                <a:ea typeface="Calibri" panose="020F0502020204030204" pitchFamily="34" charset="0"/>
              </a:rPr>
              <a:t> </a:t>
            </a:r>
            <a:r>
              <a:rPr lang="en-IE" dirty="0" err="1">
                <a:effectLst/>
                <a:ea typeface="Calibri" panose="020F0502020204030204" pitchFamily="34" charset="0"/>
              </a:rPr>
              <a:t>ernsthafte</a:t>
            </a:r>
            <a:r>
              <a:rPr lang="en-IE" dirty="0">
                <a:effectLst/>
                <a:ea typeface="Calibri" panose="020F0502020204030204" pitchFamily="34" charset="0"/>
              </a:rPr>
              <a:t> </a:t>
            </a:r>
            <a:r>
              <a:rPr lang="en-IE" dirty="0" err="1">
                <a:effectLst/>
                <a:ea typeface="Calibri" panose="020F0502020204030204" pitchFamily="34" charset="0"/>
              </a:rPr>
              <a:t>Fragen</a:t>
            </a:r>
            <a:r>
              <a:rPr lang="en-IE" dirty="0">
                <a:effectLst/>
                <a:ea typeface="Calibri" panose="020F0502020204030204" pitchFamily="34" charset="0"/>
              </a:rPr>
              <a:t>, die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bedenken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p>
          <a:p>
            <a:pPr algn="just">
              <a:spcBef>
                <a:spcPts val="195"/>
              </a:spcBef>
              <a:tabLst>
                <a:tab pos="450215" algn="l"/>
              </a:tabLst>
            </a:pP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err="1">
                <a:effectLst/>
                <a:ea typeface="Calibri" panose="020F0502020204030204" pitchFamily="34" charset="0"/>
              </a:rPr>
              <a:t>Ist</a:t>
            </a:r>
            <a:r>
              <a:rPr lang="en-IE" dirty="0">
                <a:effectLst/>
                <a:ea typeface="Calibri" panose="020F0502020204030204" pitchFamily="34" charset="0"/>
              </a:rPr>
              <a:t> die in </a:t>
            </a:r>
            <a:r>
              <a:rPr lang="en-IE" dirty="0" err="1">
                <a:effectLst/>
                <a:ea typeface="Calibri" panose="020F0502020204030204" pitchFamily="34" charset="0"/>
              </a:rPr>
              <a:t>Stellenbeschreibungen</a:t>
            </a:r>
            <a:r>
              <a:rPr lang="en-IE" dirty="0">
                <a:effectLst/>
                <a:ea typeface="Calibri" panose="020F0502020204030204" pitchFamily="34" charset="0"/>
              </a:rPr>
              <a:t>, </a:t>
            </a:r>
            <a:r>
              <a:rPr lang="en-IE" dirty="0" err="1">
                <a:effectLst/>
                <a:ea typeface="Calibri" panose="020F0502020204030204" pitchFamily="34" charset="0"/>
              </a:rPr>
              <a:t>Anforderungsprofilen</a:t>
            </a:r>
            <a:r>
              <a:rPr lang="en-IE" dirty="0">
                <a:effectLst/>
                <a:ea typeface="Calibri" panose="020F0502020204030204" pitchFamily="34" charset="0"/>
              </a:rPr>
              <a:t> und </a:t>
            </a:r>
            <a:r>
              <a:rPr lang="en-IE" dirty="0" err="1">
                <a:effectLst/>
                <a:ea typeface="Calibri" panose="020F0502020204030204" pitchFamily="34" charset="0"/>
              </a:rPr>
              <a:t>Anzeigen</a:t>
            </a:r>
            <a:r>
              <a:rPr lang="en-IE" dirty="0">
                <a:effectLst/>
                <a:ea typeface="Calibri" panose="020F0502020204030204" pitchFamily="34" charset="0"/>
              </a:rPr>
              <a:t> </a:t>
            </a:r>
            <a:r>
              <a:rPr lang="en-IE" dirty="0" err="1">
                <a:effectLst/>
                <a:ea typeface="Calibri" panose="020F0502020204030204" pitchFamily="34" charset="0"/>
              </a:rPr>
              <a:t>verwendete</a:t>
            </a:r>
            <a:r>
              <a:rPr lang="en-IE" dirty="0">
                <a:effectLst/>
                <a:ea typeface="Calibri" panose="020F0502020204030204" pitchFamily="34" charset="0"/>
              </a:rPr>
              <a:t> </a:t>
            </a:r>
            <a:r>
              <a:rPr lang="en-IE" dirty="0" err="1">
                <a:effectLst/>
                <a:ea typeface="Calibri" panose="020F0502020204030204" pitchFamily="34" charset="0"/>
              </a:rPr>
              <a:t>Sprache</a:t>
            </a:r>
            <a:r>
              <a:rPr lang="en-IE" dirty="0">
                <a:effectLst/>
                <a:ea typeface="Calibri" panose="020F0502020204030204" pitchFamily="34" charset="0"/>
              </a:rPr>
              <a:t> </a:t>
            </a:r>
            <a:r>
              <a:rPr lang="en-IE" dirty="0" err="1">
                <a:effectLst/>
                <a:ea typeface="Calibri" panose="020F0502020204030204" pitchFamily="34" charset="0"/>
              </a:rPr>
              <a:t>ausgrenzend</a:t>
            </a:r>
            <a:r>
              <a:rPr lang="en-IE" dirty="0">
                <a:effectLst/>
                <a:ea typeface="Calibri" panose="020F0502020204030204" pitchFamily="34" charset="0"/>
              </a:rPr>
              <a:t>?</a:t>
            </a: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err="1">
                <a:effectLst/>
                <a:ea typeface="Calibri" panose="020F0502020204030204" pitchFamily="34" charset="0"/>
              </a:rPr>
              <a:t>Bieten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a:t>
            </a:r>
            <a:r>
              <a:rPr lang="en-IE" dirty="0" err="1">
                <a:effectLst/>
                <a:ea typeface="Calibri" panose="020F0502020204030204" pitchFamily="34" charset="0"/>
              </a:rPr>
              <a:t>Toiletten</a:t>
            </a:r>
            <a:r>
              <a:rPr lang="en-IE" dirty="0">
                <a:effectLst/>
                <a:ea typeface="Calibri" panose="020F0502020204030204" pitchFamily="34" charset="0"/>
              </a:rPr>
              <a:t> für Frauen und </a:t>
            </a:r>
            <a:r>
              <a:rPr lang="en-IE" dirty="0" err="1">
                <a:effectLst/>
                <a:ea typeface="Calibri" panose="020F0502020204030204" pitchFamily="34" charset="0"/>
              </a:rPr>
              <a:t>Männer</a:t>
            </a:r>
            <a:r>
              <a:rPr lang="en-IE" dirty="0">
                <a:effectLst/>
                <a:ea typeface="Calibri" panose="020F0502020204030204" pitchFamily="34" charset="0"/>
              </a:rPr>
              <a:t> an?</a:t>
            </a: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err="1">
                <a:effectLst/>
                <a:ea typeface="Calibri" panose="020F0502020204030204" pitchFamily="34" charset="0"/>
              </a:rPr>
              <a:t>Bieten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sicheres</a:t>
            </a:r>
            <a:r>
              <a:rPr lang="en-IE" dirty="0">
                <a:effectLst/>
                <a:ea typeface="Calibri" panose="020F0502020204030204" pitchFamily="34" charset="0"/>
              </a:rPr>
              <a:t> </a:t>
            </a:r>
            <a:r>
              <a:rPr lang="en-IE" dirty="0" err="1">
                <a:effectLst/>
                <a:ea typeface="Calibri" panose="020F0502020204030204" pitchFamily="34" charset="0"/>
              </a:rPr>
              <a:t>Arbeitsumfeld</a:t>
            </a:r>
            <a:r>
              <a:rPr lang="en-IE" dirty="0">
                <a:effectLst/>
                <a:ea typeface="Calibri" panose="020F0502020204030204" pitchFamily="34" charset="0"/>
              </a:rPr>
              <a:t>, das </a:t>
            </a:r>
            <a:r>
              <a:rPr lang="en-IE" dirty="0" err="1">
                <a:effectLst/>
                <a:ea typeface="Calibri" panose="020F0502020204030204" pitchFamily="34" charset="0"/>
              </a:rPr>
              <a:t>frei</a:t>
            </a:r>
            <a:r>
              <a:rPr lang="en-IE" dirty="0">
                <a:effectLst/>
                <a:ea typeface="Calibri" panose="020F0502020204030204" pitchFamily="34" charset="0"/>
              </a:rPr>
              <a:t> von Mobbing, </a:t>
            </a:r>
            <a:r>
              <a:rPr lang="en-IE" dirty="0" err="1">
                <a:effectLst/>
                <a:ea typeface="Calibri" panose="020F0502020204030204" pitchFamily="34" charset="0"/>
              </a:rPr>
              <a:t>Belästigung</a:t>
            </a:r>
            <a:r>
              <a:rPr lang="en-IE" dirty="0">
                <a:effectLst/>
                <a:ea typeface="Calibri" panose="020F0502020204030204" pitchFamily="34" charset="0"/>
              </a:rPr>
              <a:t> und </a:t>
            </a:r>
            <a:r>
              <a:rPr lang="en-IE" dirty="0" err="1">
                <a:effectLst/>
                <a:ea typeface="Calibri" panose="020F0502020204030204" pitchFamily="34" charset="0"/>
              </a:rPr>
              <a:t>offener</a:t>
            </a:r>
            <a:r>
              <a:rPr lang="en-IE" dirty="0">
                <a:effectLst/>
                <a:ea typeface="Calibri" panose="020F0502020204030204" pitchFamily="34" charset="0"/>
              </a:rPr>
              <a:t> </a:t>
            </a:r>
            <a:r>
              <a:rPr lang="en-IE" dirty="0" err="1">
                <a:effectLst/>
                <a:ea typeface="Calibri" panose="020F0502020204030204" pitchFamily="34" charset="0"/>
              </a:rPr>
              <a:t>Diskriminierung</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a:t>
            </a: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err="1">
                <a:effectLst/>
                <a:ea typeface="Calibri" panose="020F0502020204030204" pitchFamily="34" charset="0"/>
              </a:rPr>
              <a:t>Bieten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flexible </a:t>
            </a:r>
            <a:r>
              <a:rPr lang="en-IE" dirty="0" err="1">
                <a:effectLst/>
                <a:ea typeface="Calibri" panose="020F0502020204030204" pitchFamily="34" charset="0"/>
              </a:rPr>
              <a:t>Arbeitsbedingungen</a:t>
            </a:r>
            <a:r>
              <a:rPr lang="en-IE" dirty="0">
                <a:effectLst/>
                <a:ea typeface="Calibri" panose="020F0502020204030204" pitchFamily="34" charset="0"/>
              </a:rPr>
              <a:t>, um </a:t>
            </a:r>
            <a:r>
              <a:rPr lang="en-IE" dirty="0" err="1">
                <a:effectLst/>
                <a:ea typeface="Calibri" panose="020F0502020204030204" pitchFamily="34" charset="0"/>
              </a:rPr>
              <a:t>eine</a:t>
            </a:r>
            <a:r>
              <a:rPr lang="en-IE" dirty="0">
                <a:effectLst/>
                <a:ea typeface="Calibri" panose="020F0502020204030204" pitchFamily="34" charset="0"/>
              </a:rPr>
              <a:t> </a:t>
            </a:r>
            <a:r>
              <a:rPr lang="en-IE" dirty="0" err="1">
                <a:effectLst/>
                <a:ea typeface="Calibri" panose="020F0502020204030204" pitchFamily="34" charset="0"/>
              </a:rPr>
              <a:t>gesunde</a:t>
            </a:r>
            <a:r>
              <a:rPr lang="en-IE" dirty="0">
                <a:effectLst/>
                <a:ea typeface="Calibri" panose="020F0502020204030204" pitchFamily="34" charset="0"/>
              </a:rPr>
              <a:t> Work-Life-Balance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ermöglichen</a:t>
            </a:r>
            <a:r>
              <a:rPr lang="en-IE" dirty="0">
                <a:effectLst/>
                <a:ea typeface="Calibri" panose="020F0502020204030204" pitchFamily="34" charset="0"/>
              </a:rPr>
              <a:t>?</a:t>
            </a: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err="1">
                <a:effectLst/>
                <a:ea typeface="Calibri" panose="020F0502020204030204" pitchFamily="34" charset="0"/>
              </a:rPr>
              <a:t>Verfügen</a:t>
            </a:r>
            <a:r>
              <a:rPr lang="en-IE" dirty="0">
                <a:effectLst/>
                <a:ea typeface="Calibri" panose="020F0502020204030204" pitchFamily="34" charset="0"/>
              </a:rPr>
              <a:t> </a:t>
            </a:r>
            <a:r>
              <a:rPr lang="en-IE" dirty="0" err="1">
                <a:effectLst/>
                <a:ea typeface="Calibri" panose="020F0502020204030204" pitchFamily="34" charset="0"/>
              </a:rPr>
              <a:t>wir</a:t>
            </a:r>
            <a:r>
              <a:rPr lang="en-IE" dirty="0">
                <a:effectLst/>
                <a:ea typeface="Calibri" panose="020F0502020204030204" pitchFamily="34" charset="0"/>
              </a:rPr>
              <a:t> </a:t>
            </a:r>
            <a:r>
              <a:rPr lang="en-IE" dirty="0" err="1">
                <a:effectLst/>
                <a:ea typeface="Calibri" panose="020F0502020204030204" pitchFamily="34" charset="0"/>
              </a:rPr>
              <a:t>über</a:t>
            </a:r>
            <a:r>
              <a:rPr lang="en-IE" dirty="0">
                <a:effectLst/>
                <a:ea typeface="Calibri" panose="020F0502020204030204" pitchFamily="34" charset="0"/>
              </a:rPr>
              <a:t> </a:t>
            </a:r>
            <a:r>
              <a:rPr lang="en-IE" dirty="0" err="1">
                <a:effectLst/>
                <a:ea typeface="Calibri" panose="020F0502020204030204" pitchFamily="34" charset="0"/>
              </a:rPr>
              <a:t>Mentoren</a:t>
            </a:r>
            <a:r>
              <a:rPr lang="en-IE" dirty="0">
                <a:effectLst/>
                <a:ea typeface="Calibri" panose="020F0502020204030204" pitchFamily="34" charset="0"/>
              </a:rPr>
              <a:t>?</a:t>
            </a:r>
            <a:endParaRPr lang="en-LB" dirty="0">
              <a:effectLst/>
              <a:ea typeface="Calibri" panose="020F0502020204030204" pitchFamily="34" charset="0"/>
            </a:endParaRPr>
          </a:p>
          <a:p>
            <a:pPr marL="171450" indent="-171450" algn="just">
              <a:spcBef>
                <a:spcPts val="195"/>
              </a:spcBef>
              <a:buClr>
                <a:srgbClr val="EF8D5B"/>
              </a:buClr>
              <a:buFont typeface="Arial" panose="020B0604020202020204" pitchFamily="34" charset="0"/>
              <a:buChar char="•"/>
              <a:tabLst>
                <a:tab pos="450215" algn="l"/>
              </a:tabLst>
            </a:pPr>
            <a:r>
              <a:rPr lang="en-IE" dirty="0">
                <a:effectLst/>
                <a:ea typeface="Calibri" panose="020F0502020204030204" pitchFamily="34" charset="0"/>
              </a:rPr>
              <a:t>Sind die </a:t>
            </a:r>
            <a:r>
              <a:rPr lang="en-IE" dirty="0" err="1">
                <a:effectLst/>
                <a:ea typeface="Calibri" panose="020F0502020204030204" pitchFamily="34" charset="0"/>
              </a:rPr>
              <a:t>Führungskräfte</a:t>
            </a:r>
            <a:r>
              <a:rPr lang="en-IE" dirty="0">
                <a:effectLst/>
                <a:ea typeface="Calibri" panose="020F0502020204030204" pitchFamily="34" charset="0"/>
              </a:rPr>
              <a:t> </a:t>
            </a:r>
            <a:r>
              <a:rPr lang="en-IE" dirty="0" err="1">
                <a:effectLst/>
                <a:ea typeface="Calibri" panose="020F0502020204030204" pitchFamily="34" charset="0"/>
              </a:rPr>
              <a:t>bereit</a:t>
            </a:r>
            <a:r>
              <a:rPr lang="en-IE" dirty="0">
                <a:effectLst/>
                <a:ea typeface="Calibri" panose="020F0502020204030204" pitchFamily="34" charset="0"/>
              </a:rPr>
              <a:t>, </a:t>
            </a:r>
            <a:r>
              <a:rPr lang="en-IE" dirty="0" err="1">
                <a:effectLst/>
                <a:ea typeface="Calibri" panose="020F0502020204030204" pitchFamily="34" charset="0"/>
              </a:rPr>
              <a:t>dafür</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sorgen</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Frauen </a:t>
            </a:r>
            <a:r>
              <a:rPr lang="en-IE" dirty="0" err="1">
                <a:effectLst/>
                <a:ea typeface="Calibri" panose="020F0502020204030204" pitchFamily="34" charset="0"/>
              </a:rPr>
              <a:t>ihr</a:t>
            </a:r>
            <a:r>
              <a:rPr lang="en-IE" dirty="0">
                <a:effectLst/>
                <a:ea typeface="Calibri" panose="020F0502020204030204" pitchFamily="34" charset="0"/>
              </a:rPr>
              <a:t> </a:t>
            </a:r>
            <a:r>
              <a:rPr lang="en-IE" dirty="0" err="1">
                <a:effectLst/>
                <a:ea typeface="Calibri" panose="020F0502020204030204" pitchFamily="34" charset="0"/>
              </a:rPr>
              <a:t>volles</a:t>
            </a:r>
            <a:r>
              <a:rPr lang="en-IE" dirty="0">
                <a:effectLst/>
                <a:ea typeface="Calibri" panose="020F0502020204030204" pitchFamily="34" charset="0"/>
              </a:rPr>
              <a:t> </a:t>
            </a:r>
            <a:r>
              <a:rPr lang="en-IE" dirty="0" err="1">
                <a:effectLst/>
                <a:ea typeface="Calibri" panose="020F0502020204030204" pitchFamily="34" charset="0"/>
              </a:rPr>
              <a:t>Potenzial</a:t>
            </a:r>
            <a:r>
              <a:rPr lang="en-IE" dirty="0">
                <a:effectLst/>
                <a:ea typeface="Calibri" panose="020F0502020204030204" pitchFamily="34" charset="0"/>
              </a:rPr>
              <a:t> am </a:t>
            </a:r>
            <a:r>
              <a:rPr lang="en-IE" dirty="0" err="1">
                <a:effectLst/>
                <a:ea typeface="Calibri" panose="020F0502020204030204" pitchFamily="34" charset="0"/>
              </a:rPr>
              <a:t>Arbeitsplatz</a:t>
            </a:r>
            <a:r>
              <a:rPr lang="en-IE" dirty="0">
                <a:effectLst/>
                <a:ea typeface="Calibri" panose="020F0502020204030204" pitchFamily="34" charset="0"/>
              </a:rPr>
              <a:t> </a:t>
            </a:r>
            <a:r>
              <a:rPr lang="en-IE" dirty="0" err="1">
                <a:effectLst/>
                <a:ea typeface="Calibri" panose="020F0502020204030204" pitchFamily="34" charset="0"/>
              </a:rPr>
              <a:t>entfalten</a:t>
            </a:r>
            <a:r>
              <a:rPr lang="en-IE" dirty="0">
                <a:effectLst/>
                <a:ea typeface="Calibri" panose="020F0502020204030204" pitchFamily="34" charset="0"/>
              </a:rPr>
              <a:t> </a:t>
            </a:r>
            <a:r>
              <a:rPr lang="en-IE" dirty="0" err="1">
                <a:effectLst/>
                <a:ea typeface="Calibri" panose="020F0502020204030204" pitchFamily="34" charset="0"/>
              </a:rPr>
              <a:t>können</a:t>
            </a:r>
            <a:r>
              <a:rPr lang="en-IE" dirty="0">
                <a:effectLst/>
                <a:ea typeface="Calibri" panose="020F0502020204030204" pitchFamily="34" charset="0"/>
              </a:rPr>
              <a:t>?</a:t>
            </a:r>
            <a:endParaRPr lang="en-LB" dirty="0">
              <a:effectLst/>
              <a:ea typeface="Calibri" panose="020F0502020204030204" pitchFamily="34" charset="0"/>
            </a:endParaRPr>
          </a:p>
          <a:p>
            <a:pPr algn="just">
              <a:tabLst>
                <a:tab pos="450215" algn="l"/>
              </a:tabLst>
            </a:pPr>
            <a:endParaRPr lang="en-LB" dirty="0">
              <a:effectLst/>
              <a:ea typeface="Calibri" panose="020F0502020204030204" pitchFamily="34" charset="0"/>
            </a:endParaRPr>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2038306"/>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 Placeholder 7">
            <a:extLst>
              <a:ext uri="{FF2B5EF4-FFF2-40B4-BE49-F238E27FC236}">
                <a16:creationId xmlns:a16="http://schemas.microsoft.com/office/drawing/2014/main" id="{1CB93B43-FE4E-7A48-9B95-F14A5136BC41}"/>
              </a:ext>
            </a:extLst>
          </p:cNvPr>
          <p:cNvSpPr>
            <a:spLocks noGrp="1"/>
          </p:cNvSpPr>
          <p:nvPr/>
        </p:nvSpPr>
        <p:spPr>
          <a:xfrm>
            <a:off x="782170" y="2934204"/>
            <a:ext cx="3267316"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a:t>2.1.9 Politiken </a:t>
            </a:r>
            <a:endParaRPr lang="en-LB"/>
          </a:p>
        </p:txBody>
      </p:sp>
      <p:sp>
        <p:nvSpPr>
          <p:cNvPr id="12" name="Text Placeholder 4">
            <a:extLst>
              <a:ext uri="{FF2B5EF4-FFF2-40B4-BE49-F238E27FC236}">
                <a16:creationId xmlns:a16="http://schemas.microsoft.com/office/drawing/2014/main" id="{DF24D42B-60F1-C1CA-5065-32C3942836AD}"/>
              </a:ext>
            </a:extLst>
          </p:cNvPr>
          <p:cNvSpPr>
            <a:spLocks noGrp="1"/>
          </p:cNvSpPr>
          <p:nvPr/>
        </p:nvSpPr>
        <p:spPr>
          <a:xfrm>
            <a:off x="3799431" y="4202567"/>
            <a:ext cx="3431800" cy="157958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 muss an allen Eintrittspunkten in die </a:t>
            </a:r>
            <a:r>
              <a:rPr lang="en-US" dirty="0" err="1"/>
              <a:t>Industrie</a:t>
            </a:r>
            <a:r>
              <a:rPr lang="en-US" dirty="0"/>
              <a:t> und vor dem Eintritt in die Branche systematisch geprüft werden, welche Faktoren Frauen dazu bewegen, den </a:t>
            </a:r>
            <a:r>
              <a:rPr lang="en-US" dirty="0" err="1"/>
              <a:t>Bau</a:t>
            </a:r>
            <a:r>
              <a:rPr lang="en-US" dirty="0"/>
              <a:t> in Betracht zu ziehen."</a:t>
            </a:r>
          </a:p>
        </p:txBody>
      </p:sp>
      <p:sp>
        <p:nvSpPr>
          <p:cNvPr id="13" name="Text Placeholder 6">
            <a:extLst>
              <a:ext uri="{FF2B5EF4-FFF2-40B4-BE49-F238E27FC236}">
                <a16:creationId xmlns:a16="http://schemas.microsoft.com/office/drawing/2014/main" id="{300360E4-3962-470B-B178-3519584A54FC}"/>
              </a:ext>
            </a:extLst>
          </p:cNvPr>
          <p:cNvSpPr txBox="1">
            <a:spLocks/>
          </p:cNvSpPr>
          <p:nvPr/>
        </p:nvSpPr>
        <p:spPr>
          <a:xfrm>
            <a:off x="3844403" y="5861863"/>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Sarah Jane Pisciotti, Sisk, Irland</a:t>
            </a:r>
          </a:p>
        </p:txBody>
      </p:sp>
      <p:sp>
        <p:nvSpPr>
          <p:cNvPr id="2" name="Text Placeholder 6">
            <a:extLst>
              <a:ext uri="{FF2B5EF4-FFF2-40B4-BE49-F238E27FC236}">
                <a16:creationId xmlns:a16="http://schemas.microsoft.com/office/drawing/2014/main" id="{74611ED0-4195-28B2-E78A-A66128FE1F37}"/>
              </a:ext>
            </a:extLst>
          </p:cNvPr>
          <p:cNvSpPr txBox="1">
            <a:spLocks/>
          </p:cNvSpPr>
          <p:nvPr/>
        </p:nvSpPr>
        <p:spPr>
          <a:xfrm>
            <a:off x="1015999" y="866182"/>
            <a:ext cx="2763838" cy="44026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800" b="1">
                <a:solidFill>
                  <a:schemeClr val="bg1"/>
                </a:solidFill>
              </a:rPr>
              <a:t>Berufliche Hindernisse</a:t>
            </a:r>
            <a:endParaRPr lang="en-LB" sz="1800" b="1">
              <a:solidFill>
                <a:schemeClr val="bg1"/>
              </a:solidFill>
            </a:endParaRPr>
          </a:p>
          <a:p>
            <a:endParaRPr lang="en-US" b="1" dirty="0"/>
          </a:p>
        </p:txBody>
      </p:sp>
      <p:sp>
        <p:nvSpPr>
          <p:cNvPr id="16" name="Text Placeholder 9">
            <a:extLst>
              <a:ext uri="{FF2B5EF4-FFF2-40B4-BE49-F238E27FC236}">
                <a16:creationId xmlns:a16="http://schemas.microsoft.com/office/drawing/2014/main" id="{753848D7-5F43-5750-AD92-92F27717AA7D}"/>
              </a:ext>
            </a:extLst>
          </p:cNvPr>
          <p:cNvSpPr txBox="1">
            <a:spLocks/>
          </p:cNvSpPr>
          <p:nvPr/>
        </p:nvSpPr>
        <p:spPr>
          <a:xfrm>
            <a:off x="521361" y="7594600"/>
            <a:ext cx="6526988" cy="247508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IE" dirty="0">
                <a:ea typeface="Calibri" panose="020F0502020204030204" pitchFamily="34" charset="0"/>
              </a:rPr>
              <a:t>Das Tempo des </a:t>
            </a:r>
            <a:r>
              <a:rPr lang="en-IE" dirty="0" err="1">
                <a:ea typeface="Calibri" panose="020F0502020204030204" pitchFamily="34" charset="0"/>
              </a:rPr>
              <a:t>Wandels</a:t>
            </a:r>
            <a:r>
              <a:rPr lang="en-IE" dirty="0">
                <a:ea typeface="Calibri" panose="020F0502020204030204" pitchFamily="34" charset="0"/>
              </a:rPr>
              <a:t> </a:t>
            </a:r>
            <a:r>
              <a:rPr lang="en-IE" dirty="0" err="1">
                <a:ea typeface="Calibri" panose="020F0502020204030204" pitchFamily="34" charset="0"/>
              </a:rPr>
              <a:t>im</a:t>
            </a:r>
            <a:r>
              <a:rPr lang="en-IE" dirty="0">
                <a:ea typeface="Calibri" panose="020F0502020204030204" pitchFamily="34" charset="0"/>
              </a:rPr>
              <a:t> </a:t>
            </a:r>
            <a:r>
              <a:rPr lang="en-IE" dirty="0" err="1">
                <a:ea typeface="Calibri" panose="020F0502020204030204" pitchFamily="34" charset="0"/>
              </a:rPr>
              <a:t>Bausektor</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gut </a:t>
            </a:r>
            <a:r>
              <a:rPr lang="en-IE" dirty="0" err="1">
                <a:ea typeface="Calibri" panose="020F0502020204030204" pitchFamily="34" charset="0"/>
              </a:rPr>
              <a:t>dokumentiert</a:t>
            </a:r>
            <a:r>
              <a:rPr lang="en-IE" dirty="0">
                <a:ea typeface="Calibri" panose="020F0502020204030204" pitchFamily="34" charset="0"/>
              </a:rPr>
              <a:t>.  </a:t>
            </a:r>
            <a:r>
              <a:rPr lang="en-IE" dirty="0" err="1">
                <a:ea typeface="Calibri" panose="020F0502020204030204" pitchFamily="34" charset="0"/>
              </a:rPr>
              <a:t>Mit</a:t>
            </a:r>
            <a:r>
              <a:rPr lang="en-IE" dirty="0">
                <a:ea typeface="Calibri" panose="020F0502020204030204" pitchFamily="34" charset="0"/>
              </a:rPr>
              <a:t> </a:t>
            </a:r>
            <a:r>
              <a:rPr lang="en-IE" dirty="0" err="1">
                <a:ea typeface="Calibri" panose="020F0502020204030204" pitchFamily="34" charset="0"/>
              </a:rPr>
              <a:t>neuen</a:t>
            </a:r>
            <a:r>
              <a:rPr lang="en-IE" dirty="0">
                <a:ea typeface="Calibri" panose="020F0502020204030204" pitchFamily="34" charset="0"/>
              </a:rPr>
              <a:t> </a:t>
            </a:r>
            <a:r>
              <a:rPr lang="en-IE" dirty="0" err="1">
                <a:ea typeface="Calibri" panose="020F0502020204030204" pitchFamily="34" charset="0"/>
              </a:rPr>
              <a:t>Berufen</a:t>
            </a:r>
            <a:r>
              <a:rPr lang="en-IE" dirty="0">
                <a:ea typeface="Calibri" panose="020F0502020204030204" pitchFamily="34" charset="0"/>
              </a:rPr>
              <a:t> </a:t>
            </a:r>
            <a:r>
              <a:rPr lang="en-IE" dirty="0" err="1">
                <a:ea typeface="Calibri" panose="020F0502020204030204" pitchFamily="34" charset="0"/>
              </a:rPr>
              <a:t>wie</a:t>
            </a:r>
            <a:r>
              <a:rPr lang="en-IE" dirty="0">
                <a:ea typeface="Calibri" panose="020F0502020204030204" pitchFamily="34" charset="0"/>
              </a:rPr>
              <a:t> BIM-</a:t>
            </a:r>
            <a:r>
              <a:rPr lang="en-IE" dirty="0" err="1">
                <a:ea typeface="Calibri" panose="020F0502020204030204" pitchFamily="34" charset="0"/>
              </a:rPr>
              <a:t>Managern</a:t>
            </a:r>
            <a:r>
              <a:rPr lang="en-IE" dirty="0">
                <a:ea typeface="Calibri" panose="020F0502020204030204" pitchFamily="34" charset="0"/>
              </a:rPr>
              <a:t>, BIM-</a:t>
            </a:r>
            <a:r>
              <a:rPr lang="en-IE" dirty="0" err="1">
                <a:ea typeface="Calibri" panose="020F0502020204030204" pitchFamily="34" charset="0"/>
              </a:rPr>
              <a:t>Koordinatoren</a:t>
            </a:r>
            <a:r>
              <a:rPr lang="en-IE" dirty="0">
                <a:ea typeface="Calibri" panose="020F0502020204030204" pitchFamily="34" charset="0"/>
              </a:rPr>
              <a:t> und BIM-</a:t>
            </a:r>
            <a:r>
              <a:rPr lang="en-IE" dirty="0" err="1">
                <a:ea typeface="Calibri" panose="020F0502020204030204" pitchFamily="34" charset="0"/>
              </a:rPr>
              <a:t>Technikern</a:t>
            </a:r>
            <a:r>
              <a:rPr lang="en-IE" dirty="0">
                <a:ea typeface="Calibri" panose="020F0502020204030204" pitchFamily="34" charset="0"/>
              </a:rPr>
              <a:t>, 3D-Konstruktionstechnikern, Chief People Officers und Chief Technology Officers </a:t>
            </a:r>
            <a:r>
              <a:rPr lang="en-IE" dirty="0" err="1">
                <a:ea typeface="Calibri" panose="020F0502020204030204" pitchFamily="34" charset="0"/>
              </a:rPr>
              <a:t>sieht</a:t>
            </a:r>
            <a:r>
              <a:rPr lang="en-IE" dirty="0">
                <a:ea typeface="Calibri" panose="020F0502020204030204" pitchFamily="34" charset="0"/>
              </a:rPr>
              <a:t> die </a:t>
            </a:r>
            <a:r>
              <a:rPr lang="en-IE" dirty="0" err="1">
                <a:ea typeface="Calibri" panose="020F0502020204030204" pitchFamily="34" charset="0"/>
              </a:rPr>
              <a:t>Landschaft</a:t>
            </a:r>
            <a:r>
              <a:rPr lang="en-IE" dirty="0">
                <a:ea typeface="Calibri" panose="020F0502020204030204" pitchFamily="34" charset="0"/>
              </a:rPr>
              <a:t> </a:t>
            </a:r>
            <a:r>
              <a:rPr lang="en-IE" dirty="0" err="1">
                <a:ea typeface="Calibri" panose="020F0502020204030204" pitchFamily="34" charset="0"/>
              </a:rPr>
              <a:t>ganz</a:t>
            </a:r>
            <a:r>
              <a:rPr lang="en-IE" dirty="0">
                <a:ea typeface="Calibri" panose="020F0502020204030204" pitchFamily="34" charset="0"/>
              </a:rPr>
              <a:t> </a:t>
            </a:r>
            <a:r>
              <a:rPr lang="en-IE" dirty="0" err="1">
                <a:ea typeface="Calibri" panose="020F0502020204030204" pitchFamily="34" charset="0"/>
              </a:rPr>
              <a:t>anders</a:t>
            </a:r>
            <a:r>
              <a:rPr lang="en-IE" dirty="0">
                <a:ea typeface="Calibri" panose="020F0502020204030204" pitchFamily="34" charset="0"/>
              </a:rPr>
              <a:t> </a:t>
            </a:r>
            <a:r>
              <a:rPr lang="en-IE" dirty="0" err="1">
                <a:ea typeface="Calibri" panose="020F0502020204030204" pitchFamily="34" charset="0"/>
              </a:rPr>
              <a:t>aus</a:t>
            </a:r>
            <a:r>
              <a:rPr lang="en-IE" dirty="0">
                <a:ea typeface="Calibri" panose="020F0502020204030204" pitchFamily="34" charset="0"/>
              </a:rPr>
              <a:t> </a:t>
            </a:r>
            <a:r>
              <a:rPr lang="en-IE" dirty="0" err="1">
                <a:ea typeface="Calibri" panose="020F0502020204030204" pitchFamily="34" charset="0"/>
              </a:rPr>
              <a:t>als</a:t>
            </a:r>
            <a:r>
              <a:rPr lang="en-IE" dirty="0">
                <a:ea typeface="Calibri" panose="020F0502020204030204" pitchFamily="34" charset="0"/>
              </a:rPr>
              <a:t> </a:t>
            </a:r>
            <a:r>
              <a:rPr lang="en-IE" dirty="0" err="1">
                <a:ea typeface="Calibri" panose="020F0502020204030204" pitchFamily="34" charset="0"/>
              </a:rPr>
              <a:t>noch</a:t>
            </a:r>
            <a:r>
              <a:rPr lang="en-IE" dirty="0">
                <a:ea typeface="Calibri" panose="020F0502020204030204" pitchFamily="34" charset="0"/>
              </a:rPr>
              <a:t> </a:t>
            </a:r>
            <a:r>
              <a:rPr lang="en-IE" dirty="0" err="1">
                <a:ea typeface="Calibri" panose="020F0502020204030204" pitchFamily="34" charset="0"/>
              </a:rPr>
              <a:t>vor</a:t>
            </a:r>
            <a:r>
              <a:rPr lang="en-IE" dirty="0">
                <a:ea typeface="Calibri" panose="020F0502020204030204" pitchFamily="34" charset="0"/>
              </a:rPr>
              <a:t> 10 Jahren.   </a:t>
            </a:r>
            <a:r>
              <a:rPr lang="en-IE" dirty="0" err="1">
                <a:ea typeface="Calibri" panose="020F0502020204030204" pitchFamily="34" charset="0"/>
              </a:rPr>
              <a:t>Dennoch</a:t>
            </a:r>
            <a:r>
              <a:rPr lang="en-IE" dirty="0">
                <a:ea typeface="Calibri" panose="020F0502020204030204" pitchFamily="34" charset="0"/>
              </a:rPr>
              <a:t> </a:t>
            </a:r>
            <a:r>
              <a:rPr lang="en-IE" dirty="0" err="1">
                <a:ea typeface="Calibri" panose="020F0502020204030204" pitchFamily="34" charset="0"/>
              </a:rPr>
              <a:t>gibt</a:t>
            </a:r>
            <a:r>
              <a:rPr lang="en-IE" dirty="0">
                <a:ea typeface="Calibri" panose="020F0502020204030204" pitchFamily="34" charset="0"/>
              </a:rPr>
              <a:t> die </a:t>
            </a:r>
            <a:r>
              <a:rPr lang="en-IE" dirty="0" err="1">
                <a:ea typeface="Calibri" panose="020F0502020204030204" pitchFamily="34" charset="0"/>
              </a:rPr>
              <a:t>Qualifikationslücke</a:t>
            </a:r>
            <a:r>
              <a:rPr lang="en-IE" dirty="0">
                <a:ea typeface="Calibri" panose="020F0502020204030204" pitchFamily="34" charset="0"/>
              </a:rPr>
              <a:t> in der </a:t>
            </a:r>
            <a:r>
              <a:rPr lang="en-IE" dirty="0" err="1">
                <a:ea typeface="Calibri" panose="020F0502020204030204" pitchFamily="34" charset="0"/>
              </a:rPr>
              <a:t>Bauindustrie</a:t>
            </a:r>
            <a:r>
              <a:rPr lang="en-IE" dirty="0">
                <a:ea typeface="Calibri" panose="020F0502020204030204" pitchFamily="34" charset="0"/>
              </a:rPr>
              <a:t> </a:t>
            </a:r>
            <a:r>
              <a:rPr lang="en-IE" dirty="0" err="1">
                <a:ea typeface="Calibri" panose="020F0502020204030204" pitchFamily="34" charset="0"/>
              </a:rPr>
              <a:t>Anlass</a:t>
            </a:r>
            <a:r>
              <a:rPr lang="en-IE" dirty="0">
                <a:ea typeface="Calibri" panose="020F0502020204030204" pitchFamily="34" charset="0"/>
              </a:rPr>
              <a:t> </a:t>
            </a:r>
            <a:r>
              <a:rPr lang="en-IE" dirty="0" err="1">
                <a:ea typeface="Calibri" panose="020F0502020204030204" pitchFamily="34" charset="0"/>
              </a:rPr>
              <a:t>zu</a:t>
            </a:r>
            <a:r>
              <a:rPr lang="en-IE" dirty="0">
                <a:ea typeface="Calibri" panose="020F0502020204030204" pitchFamily="34" charset="0"/>
              </a:rPr>
              <a:t> </a:t>
            </a:r>
            <a:r>
              <a:rPr lang="en-IE" dirty="0" err="1">
                <a:ea typeface="Calibri" panose="020F0502020204030204" pitchFamily="34" charset="0"/>
              </a:rPr>
              <a:t>großer</a:t>
            </a:r>
            <a:r>
              <a:rPr lang="en-IE" dirty="0">
                <a:ea typeface="Calibri" panose="020F0502020204030204" pitchFamily="34" charset="0"/>
              </a:rPr>
              <a:t> Sorge.</a:t>
            </a:r>
          </a:p>
          <a:p>
            <a:pPr>
              <a:spcBef>
                <a:spcPts val="195"/>
              </a:spcBef>
              <a:tabLst>
                <a:tab pos="450215" algn="l"/>
              </a:tabLst>
            </a:pPr>
            <a:endParaRPr lang="en-IE" dirty="0">
              <a:ea typeface="Calibri" panose="020F0502020204030204" pitchFamily="34" charset="0"/>
            </a:endParaRPr>
          </a:p>
          <a:p>
            <a:pPr>
              <a:spcBef>
                <a:spcPts val="195"/>
              </a:spcBef>
              <a:tabLst>
                <a:tab pos="450215" algn="l"/>
              </a:tabLst>
            </a:pPr>
            <a:r>
              <a:rPr lang="en-IE" dirty="0" err="1">
                <a:ea typeface="Calibri" panose="020F0502020204030204" pitchFamily="34" charset="0"/>
              </a:rPr>
              <a:t>Wenn</a:t>
            </a:r>
            <a:r>
              <a:rPr lang="en-IE" dirty="0">
                <a:ea typeface="Calibri" panose="020F0502020204030204" pitchFamily="34" charset="0"/>
              </a:rPr>
              <a:t> die </a:t>
            </a:r>
            <a:r>
              <a:rPr lang="en-IE" dirty="0" err="1">
                <a:ea typeface="Calibri" panose="020F0502020204030204" pitchFamily="34" charset="0"/>
              </a:rPr>
              <a:t>Bauindustrie</a:t>
            </a:r>
            <a:r>
              <a:rPr lang="en-IE" dirty="0">
                <a:ea typeface="Calibri" panose="020F0502020204030204" pitchFamily="34" charset="0"/>
              </a:rPr>
              <a:t> </a:t>
            </a:r>
            <a:r>
              <a:rPr lang="en-IE" dirty="0" err="1">
                <a:ea typeface="Calibri" panose="020F0502020204030204" pitchFamily="34" charset="0"/>
              </a:rPr>
              <a:t>weiterhin</a:t>
            </a:r>
            <a:r>
              <a:rPr lang="en-IE" dirty="0">
                <a:ea typeface="Calibri" panose="020F0502020204030204" pitchFamily="34" charset="0"/>
              </a:rPr>
              <a:t> </a:t>
            </a:r>
            <a:r>
              <a:rPr lang="en-IE" dirty="0" err="1">
                <a:ea typeface="Calibri" panose="020F0502020204030204" pitchFamily="34" charset="0"/>
              </a:rPr>
              <a:t>innovativ</a:t>
            </a:r>
            <a:r>
              <a:rPr lang="en-IE" dirty="0">
                <a:ea typeface="Calibri" panose="020F0502020204030204" pitchFamily="34" charset="0"/>
              </a:rPr>
              <a:t> und </a:t>
            </a:r>
            <a:r>
              <a:rPr lang="en-IE" dirty="0" err="1">
                <a:ea typeface="Calibri" panose="020F0502020204030204" pitchFamily="34" charset="0"/>
              </a:rPr>
              <a:t>effizient</a:t>
            </a:r>
            <a:r>
              <a:rPr lang="en-IE" dirty="0">
                <a:ea typeface="Calibri" panose="020F0502020204030204" pitchFamily="34" charset="0"/>
              </a:rPr>
              <a:t> sein </a:t>
            </a:r>
            <a:r>
              <a:rPr lang="en-IE" dirty="0" err="1">
                <a:ea typeface="Calibri" panose="020F0502020204030204" pitchFamily="34" charset="0"/>
              </a:rPr>
              <a:t>soll</a:t>
            </a:r>
            <a:r>
              <a:rPr lang="en-IE" dirty="0">
                <a:ea typeface="Calibri" panose="020F0502020204030204" pitchFamily="34" charset="0"/>
              </a:rPr>
              <a:t>, muss </a:t>
            </a:r>
            <a:r>
              <a:rPr lang="en-IE" dirty="0" err="1">
                <a:ea typeface="Calibri" panose="020F0502020204030204" pitchFamily="34" charset="0"/>
              </a:rPr>
              <a:t>sie</a:t>
            </a:r>
            <a:r>
              <a:rPr lang="en-IE" dirty="0">
                <a:ea typeface="Calibri" panose="020F0502020204030204" pitchFamily="34" charset="0"/>
              </a:rPr>
              <a:t> </a:t>
            </a:r>
            <a:r>
              <a:rPr lang="en-IE" dirty="0" err="1">
                <a:ea typeface="Calibri" panose="020F0502020204030204" pitchFamily="34" charset="0"/>
              </a:rPr>
              <a:t>vielfältiger</a:t>
            </a:r>
            <a:r>
              <a:rPr lang="en-IE" dirty="0">
                <a:ea typeface="Calibri" panose="020F0502020204030204" pitchFamily="34" charset="0"/>
              </a:rPr>
              <a:t> </a:t>
            </a:r>
            <a:r>
              <a:rPr lang="en-IE" dirty="0" err="1">
                <a:ea typeface="Calibri" panose="020F0502020204030204" pitchFamily="34" charset="0"/>
              </a:rPr>
              <a:t>werden</a:t>
            </a:r>
            <a:r>
              <a:rPr lang="en-IE" dirty="0">
                <a:ea typeface="Calibri" panose="020F0502020204030204" pitchFamily="34" charset="0"/>
              </a:rPr>
              <a:t>. </a:t>
            </a:r>
          </a:p>
          <a:p>
            <a:pPr>
              <a:spcBef>
                <a:spcPts val="195"/>
              </a:spcBef>
              <a:tabLst>
                <a:tab pos="450215" algn="l"/>
              </a:tabLst>
            </a:pPr>
            <a:endParaRPr lang="en-IE" dirty="0">
              <a:ea typeface="Calibri" panose="020F0502020204030204" pitchFamily="34" charset="0"/>
            </a:endParaRPr>
          </a:p>
          <a:p>
            <a:pPr>
              <a:spcBef>
                <a:spcPts val="195"/>
              </a:spcBef>
              <a:tabLst>
                <a:tab pos="450215" algn="l"/>
              </a:tabLst>
            </a:pPr>
            <a:r>
              <a:rPr lang="en-IE" dirty="0" err="1">
                <a:ea typeface="Calibri" panose="020F0502020204030204" pitchFamily="34" charset="0"/>
              </a:rPr>
              <a:t>Laut</a:t>
            </a:r>
            <a:r>
              <a:rPr lang="en-IE" dirty="0">
                <a:ea typeface="Calibri" panose="020F0502020204030204" pitchFamily="34" charset="0"/>
              </a:rPr>
              <a:t> </a:t>
            </a:r>
            <a:r>
              <a:rPr lang="en-IE" dirty="0" err="1">
                <a:ea typeface="Calibri" panose="020F0502020204030204" pitchFamily="34" charset="0"/>
              </a:rPr>
              <a:t>dem</a:t>
            </a:r>
            <a:r>
              <a:rPr lang="en-IE" dirty="0">
                <a:ea typeface="Calibri" panose="020F0502020204030204" pitchFamily="34" charset="0"/>
              </a:rPr>
              <a:t> McKinsey-</a:t>
            </a:r>
            <a:r>
              <a:rPr lang="en-IE" dirty="0" err="1">
                <a:ea typeface="Calibri" panose="020F0502020204030204" pitchFamily="34" charset="0"/>
              </a:rPr>
              <a:t>Bericht</a:t>
            </a:r>
            <a:r>
              <a:rPr lang="en-IE" dirty="0">
                <a:ea typeface="Calibri" panose="020F0502020204030204" pitchFamily="34" charset="0"/>
              </a:rPr>
              <a:t> "Why Diversity Matters" (</a:t>
            </a:r>
            <a:r>
              <a:rPr lang="en-IE" dirty="0" err="1">
                <a:ea typeface="Calibri" panose="020F0502020204030204" pitchFamily="34" charset="0"/>
              </a:rPr>
              <a:t>Warum</a:t>
            </a:r>
            <a:r>
              <a:rPr lang="en-IE" dirty="0">
                <a:ea typeface="Calibri" panose="020F0502020204030204" pitchFamily="34" charset="0"/>
              </a:rPr>
              <a:t> </a:t>
            </a:r>
            <a:r>
              <a:rPr lang="en-IE" dirty="0" err="1">
                <a:ea typeface="Calibri" panose="020F0502020204030204" pitchFamily="34" charset="0"/>
              </a:rPr>
              <a:t>Vielfalt</a:t>
            </a:r>
            <a:r>
              <a:rPr lang="en-IE" dirty="0">
                <a:ea typeface="Calibri" panose="020F0502020204030204" pitchFamily="34" charset="0"/>
              </a:rPr>
              <a:t> </a:t>
            </a:r>
            <a:r>
              <a:rPr lang="en-IE" dirty="0" err="1">
                <a:ea typeface="Calibri" panose="020F0502020204030204" pitchFamily="34" charset="0"/>
              </a:rPr>
              <a:t>wichtig</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die </a:t>
            </a:r>
            <a:r>
              <a:rPr lang="en-IE" dirty="0" err="1">
                <a:ea typeface="Calibri" panose="020F0502020204030204" pitchFamily="34" charset="0"/>
              </a:rPr>
              <a:t>Wahrscheinlichkeit</a:t>
            </a:r>
            <a:r>
              <a:rPr lang="en-IE" dirty="0">
                <a:ea typeface="Calibri" panose="020F0502020204030204" pitchFamily="34" charset="0"/>
              </a:rPr>
              <a:t>, </a:t>
            </a:r>
            <a:r>
              <a:rPr lang="en-IE" dirty="0" err="1">
                <a:ea typeface="Calibri" panose="020F0502020204030204" pitchFamily="34" charset="0"/>
              </a:rPr>
              <a:t>dass</a:t>
            </a:r>
            <a:r>
              <a:rPr lang="en-IE" dirty="0">
                <a:ea typeface="Calibri" panose="020F0502020204030204" pitchFamily="34" charset="0"/>
              </a:rPr>
              <a:t> </a:t>
            </a:r>
            <a:r>
              <a:rPr lang="en-IE" dirty="0" err="1">
                <a:ea typeface="Calibri" panose="020F0502020204030204" pitchFamily="34" charset="0"/>
              </a:rPr>
              <a:t>geschlechtsdiverse</a:t>
            </a:r>
            <a:r>
              <a:rPr lang="en-IE" dirty="0">
                <a:ea typeface="Calibri" panose="020F0502020204030204" pitchFamily="34" charset="0"/>
              </a:rPr>
              <a:t> </a:t>
            </a:r>
            <a:r>
              <a:rPr lang="en-IE" dirty="0" err="1">
                <a:ea typeface="Calibri" panose="020F0502020204030204" pitchFamily="34" charset="0"/>
              </a:rPr>
              <a:t>Unternehmen</a:t>
            </a:r>
            <a:r>
              <a:rPr lang="en-IE" dirty="0">
                <a:ea typeface="Calibri" panose="020F0502020204030204" pitchFamily="34" charset="0"/>
              </a:rPr>
              <a:t> um 14% </a:t>
            </a:r>
            <a:r>
              <a:rPr lang="en-IE" dirty="0" err="1">
                <a:ea typeface="Calibri" panose="020F0502020204030204" pitchFamily="34" charset="0"/>
              </a:rPr>
              <a:t>bessere</a:t>
            </a:r>
            <a:r>
              <a:rPr lang="en-IE" dirty="0">
                <a:ea typeface="Calibri" panose="020F0502020204030204" pitchFamily="34" charset="0"/>
              </a:rPr>
              <a:t> </a:t>
            </a:r>
            <a:r>
              <a:rPr lang="en-IE" dirty="0" err="1">
                <a:ea typeface="Calibri" panose="020F0502020204030204" pitchFamily="34" charset="0"/>
              </a:rPr>
              <a:t>Ergebnisse</a:t>
            </a:r>
            <a:r>
              <a:rPr lang="en-IE" dirty="0">
                <a:ea typeface="Calibri" panose="020F0502020204030204" pitchFamily="34" charset="0"/>
              </a:rPr>
              <a:t> </a:t>
            </a:r>
            <a:r>
              <a:rPr lang="en-IE" dirty="0" err="1">
                <a:ea typeface="Calibri" panose="020F0502020204030204" pitchFamily="34" charset="0"/>
              </a:rPr>
              <a:t>als</a:t>
            </a:r>
            <a:r>
              <a:rPr lang="en-IE" dirty="0">
                <a:ea typeface="Calibri" panose="020F0502020204030204" pitchFamily="34" charset="0"/>
              </a:rPr>
              <a:t> </a:t>
            </a:r>
            <a:r>
              <a:rPr lang="en-IE" dirty="0" err="1">
                <a:ea typeface="Calibri" panose="020F0502020204030204" pitchFamily="34" charset="0"/>
              </a:rPr>
              <a:t>nicht</a:t>
            </a:r>
            <a:r>
              <a:rPr lang="en-IE" dirty="0">
                <a:ea typeface="Calibri" panose="020F0502020204030204" pitchFamily="34" charset="0"/>
              </a:rPr>
              <a:t> diverse </a:t>
            </a:r>
            <a:r>
              <a:rPr lang="en-IE" dirty="0" err="1">
                <a:ea typeface="Calibri" panose="020F0502020204030204" pitchFamily="34" charset="0"/>
              </a:rPr>
              <a:t>Unternehmen</a:t>
            </a:r>
            <a:r>
              <a:rPr lang="en-IE" dirty="0">
                <a:ea typeface="Calibri" panose="020F0502020204030204" pitchFamily="34" charset="0"/>
              </a:rPr>
              <a:t> </a:t>
            </a:r>
            <a:r>
              <a:rPr lang="en-IE" dirty="0" err="1">
                <a:ea typeface="Calibri" panose="020F0502020204030204" pitchFamily="34" charset="0"/>
              </a:rPr>
              <a:t>erzielen</a:t>
            </a:r>
            <a:r>
              <a:rPr lang="en-IE" dirty="0">
                <a:ea typeface="Calibri" panose="020F0502020204030204" pitchFamily="34" charset="0"/>
              </a:rPr>
              <a:t>, und die </a:t>
            </a:r>
            <a:r>
              <a:rPr lang="en-IE" dirty="0" err="1">
                <a:ea typeface="Calibri" panose="020F0502020204030204" pitchFamily="34" charset="0"/>
              </a:rPr>
              <a:t>Wahrscheinlichkeit</a:t>
            </a:r>
            <a:r>
              <a:rPr lang="en-IE" dirty="0">
                <a:ea typeface="Calibri" panose="020F0502020204030204" pitchFamily="34" charset="0"/>
              </a:rPr>
              <a:t> um 35 % </a:t>
            </a:r>
            <a:r>
              <a:rPr lang="en-IE" dirty="0" err="1">
                <a:ea typeface="Calibri" panose="020F0502020204030204" pitchFamily="34" charset="0"/>
              </a:rPr>
              <a:t>höher</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a:t>
            </a:r>
            <a:r>
              <a:rPr lang="en-IE" dirty="0" err="1">
                <a:ea typeface="Calibri" panose="020F0502020204030204" pitchFamily="34" charset="0"/>
              </a:rPr>
              <a:t>dass</a:t>
            </a:r>
            <a:r>
              <a:rPr lang="en-IE" dirty="0">
                <a:ea typeface="Calibri" panose="020F0502020204030204" pitchFamily="34" charset="0"/>
              </a:rPr>
              <a:t> </a:t>
            </a:r>
            <a:r>
              <a:rPr lang="en-IE" dirty="0" err="1">
                <a:ea typeface="Calibri" panose="020F0502020204030204" pitchFamily="34" charset="0"/>
              </a:rPr>
              <a:t>ethnisch</a:t>
            </a:r>
            <a:r>
              <a:rPr lang="en-IE" dirty="0">
                <a:ea typeface="Calibri" panose="020F0502020204030204" pitchFamily="34" charset="0"/>
              </a:rPr>
              <a:t> </a:t>
            </a:r>
            <a:r>
              <a:rPr lang="en-IE" dirty="0" err="1">
                <a:ea typeface="Calibri" panose="020F0502020204030204" pitchFamily="34" charset="0"/>
              </a:rPr>
              <a:t>gemischte</a:t>
            </a:r>
            <a:r>
              <a:rPr lang="en-IE" dirty="0">
                <a:ea typeface="Calibri" panose="020F0502020204030204" pitchFamily="34" charset="0"/>
              </a:rPr>
              <a:t> </a:t>
            </a:r>
            <a:r>
              <a:rPr lang="en-IE" dirty="0" err="1">
                <a:ea typeface="Calibri" panose="020F0502020204030204" pitchFamily="34" charset="0"/>
              </a:rPr>
              <a:t>Unternehmen</a:t>
            </a:r>
            <a:r>
              <a:rPr lang="en-IE" dirty="0">
                <a:ea typeface="Calibri" panose="020F0502020204030204" pitchFamily="34" charset="0"/>
              </a:rPr>
              <a:t> </a:t>
            </a:r>
            <a:r>
              <a:rPr lang="en-IE" dirty="0" err="1">
                <a:ea typeface="Calibri" panose="020F0502020204030204" pitchFamily="34" charset="0"/>
              </a:rPr>
              <a:t>bessere</a:t>
            </a:r>
            <a:r>
              <a:rPr lang="en-IE" dirty="0">
                <a:ea typeface="Calibri" panose="020F0502020204030204" pitchFamily="34" charset="0"/>
              </a:rPr>
              <a:t> </a:t>
            </a:r>
            <a:r>
              <a:rPr lang="en-IE" dirty="0" err="1">
                <a:ea typeface="Calibri" panose="020F0502020204030204" pitchFamily="34" charset="0"/>
              </a:rPr>
              <a:t>Ergebnisse</a:t>
            </a:r>
            <a:r>
              <a:rPr lang="en-IE" dirty="0">
                <a:ea typeface="Calibri" panose="020F0502020204030204" pitchFamily="34" charset="0"/>
              </a:rPr>
              <a:t> </a:t>
            </a:r>
            <a:r>
              <a:rPr lang="en-IE" dirty="0" err="1">
                <a:ea typeface="Calibri" panose="020F0502020204030204" pitchFamily="34" charset="0"/>
              </a:rPr>
              <a:t>erzielen</a:t>
            </a:r>
            <a:r>
              <a:rPr lang="en-IE" dirty="0">
                <a:ea typeface="Calibri" panose="020F0502020204030204" pitchFamily="34" charset="0"/>
              </a:rPr>
              <a:t>. Wie </a:t>
            </a:r>
            <a:r>
              <a:rPr lang="en-IE" dirty="0" err="1">
                <a:ea typeface="Calibri" panose="020F0502020204030204" pitchFamily="34" charset="0"/>
              </a:rPr>
              <a:t>können</a:t>
            </a:r>
            <a:r>
              <a:rPr lang="en-IE" dirty="0">
                <a:ea typeface="Calibri" panose="020F0502020204030204" pitchFamily="34" charset="0"/>
              </a:rPr>
              <a:t> </a:t>
            </a:r>
            <a:r>
              <a:rPr lang="en-IE" dirty="0" err="1">
                <a:ea typeface="Calibri" panose="020F0502020204030204" pitchFamily="34" charset="0"/>
              </a:rPr>
              <a:t>wir</a:t>
            </a:r>
            <a:r>
              <a:rPr lang="en-IE" dirty="0">
                <a:ea typeface="Calibri" panose="020F0502020204030204" pitchFamily="34" charset="0"/>
              </a:rPr>
              <a:t> </a:t>
            </a:r>
            <a:r>
              <a:rPr lang="en-IE" dirty="0" err="1">
                <a:ea typeface="Calibri" panose="020F0502020204030204" pitchFamily="34" charset="0"/>
              </a:rPr>
              <a:t>künftige</a:t>
            </a:r>
            <a:r>
              <a:rPr lang="en-IE" dirty="0">
                <a:ea typeface="Calibri" panose="020F0502020204030204" pitchFamily="34" charset="0"/>
              </a:rPr>
              <a:t> Mitarbeiter </a:t>
            </a:r>
            <a:r>
              <a:rPr lang="en-IE" dirty="0" err="1">
                <a:ea typeface="Calibri" panose="020F0502020204030204" pitchFamily="34" charset="0"/>
              </a:rPr>
              <a:t>dazu</a:t>
            </a:r>
            <a:r>
              <a:rPr lang="en-IE" dirty="0">
                <a:ea typeface="Calibri" panose="020F0502020204030204" pitchFamily="34" charset="0"/>
              </a:rPr>
              <a:t> </a:t>
            </a:r>
            <a:r>
              <a:rPr lang="en-IE" dirty="0" err="1">
                <a:ea typeface="Calibri" panose="020F0502020204030204" pitchFamily="34" charset="0"/>
              </a:rPr>
              <a:t>ermutigen</a:t>
            </a:r>
            <a:r>
              <a:rPr lang="en-IE" dirty="0">
                <a:ea typeface="Calibri" panose="020F0502020204030204" pitchFamily="34" charset="0"/>
              </a:rPr>
              <a:t>, </a:t>
            </a:r>
            <a:r>
              <a:rPr lang="en-IE" dirty="0" err="1">
                <a:ea typeface="Calibri" panose="020F0502020204030204" pitchFamily="34" charset="0"/>
              </a:rPr>
              <a:t>einen</a:t>
            </a:r>
            <a:r>
              <a:rPr lang="en-IE" dirty="0">
                <a:ea typeface="Calibri" panose="020F0502020204030204" pitchFamily="34" charset="0"/>
              </a:rPr>
              <a:t> </a:t>
            </a:r>
            <a:r>
              <a:rPr lang="en-IE" dirty="0" err="1">
                <a:ea typeface="Calibri" panose="020F0502020204030204" pitchFamily="34" charset="0"/>
              </a:rPr>
              <a:t>Weg</a:t>
            </a:r>
            <a:r>
              <a:rPr lang="en-IE" dirty="0">
                <a:ea typeface="Calibri" panose="020F0502020204030204" pitchFamily="34" charset="0"/>
              </a:rPr>
              <a:t> in </a:t>
            </a:r>
            <a:r>
              <a:rPr lang="en-IE" dirty="0" err="1">
                <a:ea typeface="Calibri" panose="020F0502020204030204" pitchFamily="34" charset="0"/>
              </a:rPr>
              <a:t>diesen</a:t>
            </a:r>
            <a:r>
              <a:rPr lang="en-IE" dirty="0">
                <a:ea typeface="Calibri" panose="020F0502020204030204" pitchFamily="34" charset="0"/>
              </a:rPr>
              <a:t> </a:t>
            </a:r>
            <a:r>
              <a:rPr lang="en-IE" dirty="0" err="1">
                <a:ea typeface="Calibri" panose="020F0502020204030204" pitchFamily="34" charset="0"/>
              </a:rPr>
              <a:t>Bereich</a:t>
            </a:r>
            <a:r>
              <a:rPr lang="en-IE" dirty="0">
                <a:ea typeface="Calibri" panose="020F0502020204030204" pitchFamily="34" charset="0"/>
              </a:rPr>
              <a:t> der </a:t>
            </a:r>
            <a:r>
              <a:rPr lang="en-IE" dirty="0" err="1">
                <a:ea typeface="Calibri" panose="020F0502020204030204" pitchFamily="34" charset="0"/>
              </a:rPr>
              <a:t>Industrie</a:t>
            </a:r>
            <a:r>
              <a:rPr lang="en-IE" dirty="0">
                <a:ea typeface="Calibri" panose="020F0502020204030204" pitchFamily="34" charset="0"/>
              </a:rPr>
              <a:t> </a:t>
            </a:r>
            <a:r>
              <a:rPr lang="en-IE" dirty="0" err="1">
                <a:ea typeface="Calibri" panose="020F0502020204030204" pitchFamily="34" charset="0"/>
              </a:rPr>
              <a:t>einzuschlagen</a:t>
            </a:r>
            <a:r>
              <a:rPr lang="en-IE" dirty="0">
                <a:ea typeface="Calibri" panose="020F0502020204030204" pitchFamily="34" charset="0"/>
              </a:rPr>
              <a:t>? </a:t>
            </a:r>
            <a:r>
              <a:rPr lang="en-IE" baseline="30000" dirty="0">
                <a:ea typeface="Calibri" panose="020F0502020204030204" pitchFamily="34" charset="0"/>
              </a:rPr>
              <a:t>23</a:t>
            </a:r>
          </a:p>
          <a:p>
            <a:pPr>
              <a:spcBef>
                <a:spcPts val="195"/>
              </a:spcBef>
              <a:tabLst>
                <a:tab pos="450215" algn="l"/>
              </a:tabLst>
            </a:pPr>
            <a:endParaRPr lang="en-IE" baseline="30000" dirty="0">
              <a:ea typeface="Calibri" panose="020F0502020204030204" pitchFamily="34" charset="0"/>
            </a:endParaRPr>
          </a:p>
          <a:p>
            <a:pPr>
              <a:spcBef>
                <a:spcPts val="195"/>
              </a:spcBef>
              <a:tabLst>
                <a:tab pos="450215" algn="l"/>
              </a:tabLst>
            </a:pPr>
            <a:r>
              <a:rPr lang="en-IE" dirty="0">
                <a:ea typeface="Calibri" panose="020F0502020204030204" pitchFamily="34" charset="0"/>
              </a:rPr>
              <a:t>Es </a:t>
            </a:r>
            <a:r>
              <a:rPr lang="en-IE" dirty="0" err="1">
                <a:ea typeface="Calibri" panose="020F0502020204030204" pitchFamily="34" charset="0"/>
              </a:rPr>
              <a:t>gibt</a:t>
            </a:r>
            <a:r>
              <a:rPr lang="en-IE" dirty="0">
                <a:ea typeface="Calibri" panose="020F0502020204030204" pitchFamily="34" charset="0"/>
              </a:rPr>
              <a:t> </a:t>
            </a:r>
            <a:r>
              <a:rPr lang="en-IE" dirty="0" err="1">
                <a:ea typeface="Calibri" panose="020F0502020204030204" pitchFamily="34" charset="0"/>
              </a:rPr>
              <a:t>jetzt</a:t>
            </a:r>
            <a:r>
              <a:rPr lang="en-IE" dirty="0">
                <a:ea typeface="Calibri" panose="020F0502020204030204" pitchFamily="34" charset="0"/>
              </a:rPr>
              <a:t> </a:t>
            </a:r>
            <a:r>
              <a:rPr lang="en-IE" dirty="0" err="1">
                <a:ea typeface="Calibri" panose="020F0502020204030204" pitchFamily="34" charset="0"/>
              </a:rPr>
              <a:t>vielfältigere</a:t>
            </a:r>
            <a:r>
              <a:rPr lang="en-IE" dirty="0">
                <a:ea typeface="Calibri" panose="020F0502020204030204" pitchFamily="34" charset="0"/>
              </a:rPr>
              <a:t>, </a:t>
            </a:r>
            <a:r>
              <a:rPr lang="en-IE" dirty="0" err="1">
                <a:ea typeface="Calibri" panose="020F0502020204030204" pitchFamily="34" charset="0"/>
              </a:rPr>
              <a:t>lohnendere</a:t>
            </a:r>
            <a:r>
              <a:rPr lang="en-IE" dirty="0">
                <a:ea typeface="Calibri" panose="020F0502020204030204" pitchFamily="34" charset="0"/>
              </a:rPr>
              <a:t> und </a:t>
            </a:r>
            <a:r>
              <a:rPr lang="en-IE" dirty="0" err="1">
                <a:ea typeface="Calibri" panose="020F0502020204030204" pitchFamily="34" charset="0"/>
              </a:rPr>
              <a:t>anspruchsvollere</a:t>
            </a:r>
            <a:r>
              <a:rPr lang="en-IE" dirty="0">
                <a:ea typeface="Calibri" panose="020F0502020204030204" pitchFamily="34" charset="0"/>
              </a:rPr>
              <a:t> </a:t>
            </a:r>
            <a:r>
              <a:rPr lang="en-IE" dirty="0" err="1">
                <a:ea typeface="Calibri" panose="020F0502020204030204" pitchFamily="34" charset="0"/>
              </a:rPr>
              <a:t>Möglichkeiten</a:t>
            </a:r>
            <a:r>
              <a:rPr lang="en-IE" dirty="0">
                <a:ea typeface="Calibri" panose="020F0502020204030204" pitchFamily="34" charset="0"/>
              </a:rPr>
              <a:t>, die </a:t>
            </a:r>
            <a:r>
              <a:rPr lang="en-IE" dirty="0" err="1">
                <a:ea typeface="Calibri" panose="020F0502020204030204" pitchFamily="34" charset="0"/>
              </a:rPr>
              <a:t>nicht</a:t>
            </a:r>
            <a:r>
              <a:rPr lang="en-IE" dirty="0">
                <a:ea typeface="Calibri" panose="020F0502020204030204" pitchFamily="34" charset="0"/>
              </a:rPr>
              <a:t> </a:t>
            </a:r>
            <a:r>
              <a:rPr lang="en-IE" dirty="0" err="1">
                <a:ea typeface="Calibri" panose="020F0502020204030204" pitchFamily="34" charset="0"/>
              </a:rPr>
              <a:t>geschlechtsspezifisch</a:t>
            </a:r>
            <a:r>
              <a:rPr lang="en-IE" dirty="0">
                <a:ea typeface="Calibri" panose="020F0502020204030204" pitchFamily="34" charset="0"/>
              </a:rPr>
              <a:t> </a:t>
            </a:r>
            <a:r>
              <a:rPr lang="en-IE" dirty="0" err="1">
                <a:ea typeface="Calibri" panose="020F0502020204030204" pitchFamily="34" charset="0"/>
              </a:rPr>
              <a:t>sind</a:t>
            </a:r>
            <a:r>
              <a:rPr lang="en-IE" dirty="0">
                <a:ea typeface="Calibri" panose="020F0502020204030204" pitchFamily="34" charset="0"/>
              </a:rPr>
              <a:t> und </a:t>
            </a:r>
            <a:r>
              <a:rPr lang="en-IE" dirty="0" err="1">
                <a:ea typeface="Calibri" panose="020F0502020204030204" pitchFamily="34" charset="0"/>
              </a:rPr>
              <a:t>hoffentlich</a:t>
            </a:r>
            <a:r>
              <a:rPr lang="en-IE" dirty="0">
                <a:ea typeface="Calibri" panose="020F0502020204030204" pitchFamily="34" charset="0"/>
              </a:rPr>
              <a:t> den </a:t>
            </a:r>
            <a:r>
              <a:rPr lang="en-IE" dirty="0" err="1">
                <a:ea typeface="Calibri" panose="020F0502020204030204" pitchFamily="34" charset="0"/>
              </a:rPr>
              <a:t>Eindruck</a:t>
            </a:r>
            <a:r>
              <a:rPr lang="en-IE" dirty="0">
                <a:ea typeface="Calibri" panose="020F0502020204030204" pitchFamily="34" charset="0"/>
              </a:rPr>
              <a:t> </a:t>
            </a:r>
            <a:r>
              <a:rPr lang="en-IE" dirty="0" err="1">
                <a:ea typeface="Calibri" panose="020F0502020204030204" pitchFamily="34" charset="0"/>
              </a:rPr>
              <a:t>zerstreuen</a:t>
            </a:r>
            <a:r>
              <a:rPr lang="en-IE" dirty="0">
                <a:ea typeface="Calibri" panose="020F0502020204030204" pitchFamily="34" charset="0"/>
              </a:rPr>
              <a:t>, </a:t>
            </a:r>
            <a:r>
              <a:rPr lang="en-IE" dirty="0" err="1">
                <a:ea typeface="Calibri" panose="020F0502020204030204" pitchFamily="34" charset="0"/>
              </a:rPr>
              <a:t>dass</a:t>
            </a:r>
            <a:r>
              <a:rPr lang="en-IE" dirty="0">
                <a:ea typeface="Calibri" panose="020F0502020204030204" pitchFamily="34" charset="0"/>
              </a:rPr>
              <a:t> der </a:t>
            </a:r>
            <a:r>
              <a:rPr lang="en-IE" dirty="0" err="1">
                <a:ea typeface="Calibri" panose="020F0502020204030204" pitchFamily="34" charset="0"/>
              </a:rPr>
              <a:t>Bau</a:t>
            </a:r>
            <a:r>
              <a:rPr lang="en-IE" dirty="0">
                <a:ea typeface="Calibri" panose="020F0502020204030204" pitchFamily="34" charset="0"/>
              </a:rPr>
              <a:t> </a:t>
            </a:r>
            <a:r>
              <a:rPr lang="en-IE" dirty="0" err="1">
                <a:ea typeface="Calibri" panose="020F0502020204030204" pitchFamily="34" charset="0"/>
              </a:rPr>
              <a:t>eine</a:t>
            </a:r>
            <a:r>
              <a:rPr lang="en-IE" dirty="0">
                <a:ea typeface="Calibri" panose="020F0502020204030204" pitchFamily="34" charset="0"/>
              </a:rPr>
              <a:t> von </a:t>
            </a:r>
            <a:r>
              <a:rPr lang="en-IE" dirty="0" err="1">
                <a:ea typeface="Calibri" panose="020F0502020204030204" pitchFamily="34" charset="0"/>
              </a:rPr>
              <a:t>Männern</a:t>
            </a:r>
            <a:r>
              <a:rPr lang="en-IE" dirty="0">
                <a:ea typeface="Calibri" panose="020F0502020204030204" pitchFamily="34" charset="0"/>
              </a:rPr>
              <a:t> </a:t>
            </a:r>
            <a:r>
              <a:rPr lang="en-IE" dirty="0" err="1">
                <a:ea typeface="Calibri" panose="020F0502020204030204" pitchFamily="34" charset="0"/>
              </a:rPr>
              <a:t>dominierte</a:t>
            </a:r>
            <a:r>
              <a:rPr lang="en-IE" dirty="0">
                <a:ea typeface="Calibri" panose="020F0502020204030204" pitchFamily="34" charset="0"/>
              </a:rPr>
              <a:t> </a:t>
            </a:r>
            <a:r>
              <a:rPr lang="en-IE" dirty="0" err="1">
                <a:ea typeface="Calibri" panose="020F0502020204030204" pitchFamily="34" charset="0"/>
              </a:rPr>
              <a:t>Industrie</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a:t>
            </a:r>
            <a:r>
              <a:rPr lang="en-IE" dirty="0" err="1">
                <a:ea typeface="Calibri" panose="020F0502020204030204" pitchFamily="34" charset="0"/>
              </a:rPr>
              <a:t>Damit</a:t>
            </a:r>
            <a:r>
              <a:rPr lang="en-IE" dirty="0">
                <a:ea typeface="Calibri" panose="020F0502020204030204" pitchFamily="34" charset="0"/>
              </a:rPr>
              <a:t> die </a:t>
            </a:r>
            <a:r>
              <a:rPr lang="en-IE" dirty="0" err="1">
                <a:ea typeface="Calibri" panose="020F0502020204030204" pitchFamily="34" charset="0"/>
              </a:rPr>
              <a:t>Industrie</a:t>
            </a:r>
            <a:r>
              <a:rPr lang="en-IE" dirty="0">
                <a:ea typeface="Calibri" panose="020F0502020204030204" pitchFamily="34" charset="0"/>
              </a:rPr>
              <a:t> für Frauen </a:t>
            </a:r>
            <a:r>
              <a:rPr lang="en-IE" dirty="0" err="1">
                <a:ea typeface="Calibri" panose="020F0502020204030204" pitchFamily="34" charset="0"/>
              </a:rPr>
              <a:t>attraktiv</a:t>
            </a:r>
            <a:r>
              <a:rPr lang="en-IE" dirty="0">
                <a:ea typeface="Calibri" panose="020F0502020204030204" pitchFamily="34" charset="0"/>
              </a:rPr>
              <a:t> </a:t>
            </a:r>
            <a:r>
              <a:rPr lang="en-IE" dirty="0" err="1">
                <a:ea typeface="Calibri" panose="020F0502020204030204" pitchFamily="34" charset="0"/>
              </a:rPr>
              <a:t>ist</a:t>
            </a:r>
            <a:r>
              <a:rPr lang="en-IE" dirty="0">
                <a:ea typeface="Calibri" panose="020F0502020204030204" pitchFamily="34" charset="0"/>
              </a:rPr>
              <a:t> und die </a:t>
            </a:r>
            <a:r>
              <a:rPr lang="en-IE" dirty="0" err="1">
                <a:ea typeface="Calibri" panose="020F0502020204030204" pitchFamily="34" charset="0"/>
              </a:rPr>
              <a:t>Vielfalt</a:t>
            </a:r>
            <a:r>
              <a:rPr lang="en-IE" dirty="0">
                <a:ea typeface="Calibri" panose="020F0502020204030204" pitchFamily="34" charset="0"/>
              </a:rPr>
              <a:t> </a:t>
            </a:r>
            <a:r>
              <a:rPr lang="en-IE" dirty="0" err="1">
                <a:ea typeface="Calibri" panose="020F0502020204030204" pitchFamily="34" charset="0"/>
              </a:rPr>
              <a:t>fördert</a:t>
            </a:r>
            <a:r>
              <a:rPr lang="en-IE" dirty="0">
                <a:ea typeface="Calibri" panose="020F0502020204030204" pitchFamily="34" charset="0"/>
              </a:rPr>
              <a:t>, muss der </a:t>
            </a:r>
            <a:r>
              <a:rPr lang="en-IE" dirty="0" err="1">
                <a:ea typeface="Calibri" panose="020F0502020204030204" pitchFamily="34" charset="0"/>
              </a:rPr>
              <a:t>immer</a:t>
            </a:r>
            <a:r>
              <a:rPr lang="en-IE" dirty="0">
                <a:ea typeface="Calibri" panose="020F0502020204030204" pitchFamily="34" charset="0"/>
              </a:rPr>
              <a:t> </a:t>
            </a:r>
            <a:r>
              <a:rPr lang="en-IE" dirty="0" err="1">
                <a:ea typeface="Calibri" panose="020F0502020204030204" pitchFamily="34" charset="0"/>
              </a:rPr>
              <a:t>länger</a:t>
            </a:r>
            <a:r>
              <a:rPr lang="en-IE" dirty="0">
                <a:ea typeface="Calibri" panose="020F0502020204030204" pitchFamily="34" charset="0"/>
              </a:rPr>
              <a:t> </a:t>
            </a:r>
            <a:r>
              <a:rPr lang="en-IE" dirty="0" err="1">
                <a:ea typeface="Calibri" panose="020F0502020204030204" pitchFamily="34" charset="0"/>
              </a:rPr>
              <a:t>werdenden</a:t>
            </a:r>
            <a:r>
              <a:rPr lang="en-IE" dirty="0">
                <a:ea typeface="Calibri" panose="020F0502020204030204" pitchFamily="34" charset="0"/>
              </a:rPr>
              <a:t> </a:t>
            </a:r>
            <a:r>
              <a:rPr lang="en-IE" dirty="0" err="1">
                <a:ea typeface="Calibri" panose="020F0502020204030204" pitchFamily="34" charset="0"/>
              </a:rPr>
              <a:t>Liste</a:t>
            </a:r>
            <a:r>
              <a:rPr lang="en-IE" dirty="0">
                <a:ea typeface="Calibri" panose="020F0502020204030204" pitchFamily="34" charset="0"/>
              </a:rPr>
              <a:t> der </a:t>
            </a:r>
            <a:r>
              <a:rPr lang="en-IE" dirty="0" err="1">
                <a:ea typeface="Calibri" panose="020F0502020204030204" pitchFamily="34" charset="0"/>
              </a:rPr>
              <a:t>angebotenen</a:t>
            </a:r>
            <a:r>
              <a:rPr lang="en-IE" dirty="0">
                <a:ea typeface="Calibri" panose="020F0502020204030204" pitchFamily="34" charset="0"/>
              </a:rPr>
              <a:t> </a:t>
            </a:r>
            <a:r>
              <a:rPr lang="en-IE" dirty="0" err="1">
                <a:ea typeface="Calibri" panose="020F0502020204030204" pitchFamily="34" charset="0"/>
              </a:rPr>
              <a:t>neuen</a:t>
            </a:r>
            <a:r>
              <a:rPr lang="en-IE" dirty="0">
                <a:ea typeface="Calibri" panose="020F0502020204030204" pitchFamily="34" charset="0"/>
              </a:rPr>
              <a:t> </a:t>
            </a:r>
            <a:r>
              <a:rPr lang="en-IE" dirty="0" err="1">
                <a:ea typeface="Calibri" panose="020F0502020204030204" pitchFamily="34" charset="0"/>
              </a:rPr>
              <a:t>Berufe</a:t>
            </a:r>
            <a:r>
              <a:rPr lang="en-IE" dirty="0">
                <a:ea typeface="Calibri" panose="020F0502020204030204" pitchFamily="34" charset="0"/>
              </a:rPr>
              <a:t> </a:t>
            </a:r>
            <a:r>
              <a:rPr lang="en-IE" dirty="0" err="1">
                <a:ea typeface="Calibri" panose="020F0502020204030204" pitchFamily="34" charset="0"/>
              </a:rPr>
              <a:t>große</a:t>
            </a:r>
            <a:r>
              <a:rPr lang="en-IE" dirty="0">
                <a:ea typeface="Calibri" panose="020F0502020204030204" pitchFamily="34" charset="0"/>
              </a:rPr>
              <a:t> </a:t>
            </a:r>
            <a:r>
              <a:rPr lang="en-IE" dirty="0" err="1">
                <a:ea typeface="Calibri" panose="020F0502020204030204" pitchFamily="34" charset="0"/>
              </a:rPr>
              <a:t>Aufmerksamkeit</a:t>
            </a:r>
            <a:r>
              <a:rPr lang="en-IE" dirty="0">
                <a:ea typeface="Calibri" panose="020F0502020204030204" pitchFamily="34" charset="0"/>
              </a:rPr>
              <a:t> </a:t>
            </a:r>
            <a:r>
              <a:rPr lang="en-IE" dirty="0" err="1">
                <a:ea typeface="Calibri" panose="020F0502020204030204" pitchFamily="34" charset="0"/>
              </a:rPr>
              <a:t>geschenkt</a:t>
            </a:r>
            <a:r>
              <a:rPr lang="en-IE" dirty="0">
                <a:ea typeface="Calibri" panose="020F0502020204030204" pitchFamily="34" charset="0"/>
              </a:rPr>
              <a:t> </a:t>
            </a:r>
            <a:r>
              <a:rPr lang="en-IE" dirty="0" err="1">
                <a:ea typeface="Calibri" panose="020F0502020204030204" pitchFamily="34" charset="0"/>
              </a:rPr>
              <a:t>werden</a:t>
            </a:r>
            <a:r>
              <a:rPr lang="en-IE" dirty="0">
                <a:ea typeface="Calibri" panose="020F0502020204030204" pitchFamily="34" charset="0"/>
              </a:rPr>
              <a:t>.</a:t>
            </a:r>
          </a:p>
          <a:p>
            <a:pPr>
              <a:spcBef>
                <a:spcPts val="195"/>
              </a:spcBef>
              <a:tabLst>
                <a:tab pos="450215" algn="l"/>
              </a:tabLst>
            </a:pPr>
            <a:endParaRPr lang="en-IE" baseline="30000" dirty="0">
              <a:ea typeface="Calibri" panose="020F0502020204030204" pitchFamily="34" charset="0"/>
            </a:endParaRPr>
          </a:p>
        </p:txBody>
      </p:sp>
      <p:sp>
        <p:nvSpPr>
          <p:cNvPr id="17" name="Text Placeholder 7">
            <a:extLst>
              <a:ext uri="{FF2B5EF4-FFF2-40B4-BE49-F238E27FC236}">
                <a16:creationId xmlns:a16="http://schemas.microsoft.com/office/drawing/2014/main" id="{A013EF20-B5D2-DEBC-877C-F5EB752BE7AF}"/>
              </a:ext>
            </a:extLst>
          </p:cNvPr>
          <p:cNvSpPr>
            <a:spLocks noGrp="1"/>
          </p:cNvSpPr>
          <p:nvPr/>
        </p:nvSpPr>
        <p:spPr>
          <a:xfrm>
            <a:off x="782170" y="7120992"/>
            <a:ext cx="3788102" cy="393894"/>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2.2 </a:t>
            </a:r>
            <a:r>
              <a:rPr lang="en-IE" dirty="0" err="1"/>
              <a:t>Triebkräfte</a:t>
            </a:r>
            <a:r>
              <a:rPr lang="en-IE" dirty="0"/>
              <a:t> des </a:t>
            </a:r>
            <a:r>
              <a:rPr lang="en-IE" dirty="0" err="1"/>
              <a:t>Wandels</a:t>
            </a:r>
            <a:endParaRPr lang="en-IE" dirty="0"/>
          </a:p>
        </p:txBody>
      </p:sp>
      <p:sp>
        <p:nvSpPr>
          <p:cNvPr id="19" name="Text Placeholder 5">
            <a:extLst>
              <a:ext uri="{FF2B5EF4-FFF2-40B4-BE49-F238E27FC236}">
                <a16:creationId xmlns:a16="http://schemas.microsoft.com/office/drawing/2014/main" id="{2ACF0FDA-7AB8-1BCB-01ED-291E50CB0AEF}"/>
              </a:ext>
            </a:extLst>
          </p:cNvPr>
          <p:cNvSpPr txBox="1">
            <a:spLocks/>
          </p:cNvSpPr>
          <p:nvPr/>
        </p:nvSpPr>
        <p:spPr>
          <a:xfrm>
            <a:off x="3935855" y="10387590"/>
            <a:ext cx="6590752"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dirty="0">
                <a:effectLst/>
                <a:ea typeface="Calibri" panose="020F0502020204030204" pitchFamily="34" charset="0"/>
              </a:rPr>
              <a:t>23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Warum</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Diversität</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wichtig</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ist</a:t>
            </a:r>
            <a:r>
              <a:rPr lang="en-IE" sz="900" dirty="0">
                <a:effectLst/>
                <a:latin typeface="Calibri" panose="020F0502020204030204" pitchFamily="34" charset="0"/>
                <a:ea typeface="Calibri" panose="020F0502020204030204" pitchFamily="34" charset="0"/>
                <a:cs typeface="Times New Roman" panose="02020603050405020304" pitchFamily="18" charset="0"/>
              </a:rPr>
              <a:t>. (2015) McKinsey &amp; Company </a:t>
            </a:r>
            <a:endParaRPr lang="en-LB" sz="900" b="1" dirty="0">
              <a:solidFill>
                <a:srgbClr val="7CD0E4"/>
              </a:solidFill>
              <a:effectLst/>
              <a:ea typeface="Calibri" panose="020F0502020204030204" pitchFamily="34" charset="0"/>
            </a:endParaRPr>
          </a:p>
        </p:txBody>
      </p:sp>
    </p:spTree>
    <p:extLst>
      <p:ext uri="{BB962C8B-B14F-4D97-AF65-F5344CB8AC3E}">
        <p14:creationId xmlns:p14="http://schemas.microsoft.com/office/powerpoint/2010/main" val="232786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C5EB4F42-3F47-F3FD-CD9E-BD3DDE2DD1B9}"/>
              </a:ext>
            </a:extLst>
          </p:cNvPr>
          <p:cNvSpPr>
            <a:spLocks noGrp="1"/>
          </p:cNvSpPr>
          <p:nvPr>
            <p:ph type="body" sz="quarter" idx="49"/>
          </p:nvPr>
        </p:nvSpPr>
        <p:spPr/>
        <p:txBody>
          <a:bodyPr/>
          <a:lstStyle/>
          <a:p>
            <a:r>
              <a:rPr lang="en-US" dirty="0"/>
              <a:t>Inklusion Reach &amp; Teach Toolkit</a:t>
            </a:r>
          </a:p>
        </p:txBody>
      </p:sp>
      <p:sp>
        <p:nvSpPr>
          <p:cNvPr id="24" name="Text Placeholder 23">
            <a:extLst>
              <a:ext uri="{FF2B5EF4-FFF2-40B4-BE49-F238E27FC236}">
                <a16:creationId xmlns:a16="http://schemas.microsoft.com/office/drawing/2014/main" id="{0785767F-C316-C6F9-007C-DC2AC73B79FD}"/>
              </a:ext>
            </a:extLst>
          </p:cNvPr>
          <p:cNvSpPr>
            <a:spLocks noGrp="1"/>
          </p:cNvSpPr>
          <p:nvPr>
            <p:ph type="body" sz="quarter" idx="14"/>
          </p:nvPr>
        </p:nvSpPr>
        <p:spPr>
          <a:xfrm>
            <a:off x="2830132" y="2890779"/>
            <a:ext cx="3544003" cy="349200"/>
          </a:xfrm>
        </p:spPr>
        <p:txBody>
          <a:bodyPr/>
          <a:lstStyle/>
          <a:p>
            <a:r>
              <a:rPr lang="en-US" dirty="0" err="1"/>
              <a:t>Danksagungen</a:t>
            </a:r>
            <a:endParaRPr lang="en-US" dirty="0"/>
          </a:p>
        </p:txBody>
      </p:sp>
      <p:sp>
        <p:nvSpPr>
          <p:cNvPr id="27" name="Text Placeholder 26">
            <a:extLst>
              <a:ext uri="{FF2B5EF4-FFF2-40B4-BE49-F238E27FC236}">
                <a16:creationId xmlns:a16="http://schemas.microsoft.com/office/drawing/2014/main" id="{8E233D8A-AEE9-0C1E-D3FE-613255CED02A}"/>
              </a:ext>
            </a:extLst>
          </p:cNvPr>
          <p:cNvSpPr>
            <a:spLocks noGrp="1"/>
          </p:cNvSpPr>
          <p:nvPr>
            <p:ph type="body" sz="quarter" idx="19"/>
          </p:nvPr>
        </p:nvSpPr>
        <p:spPr>
          <a:xfrm>
            <a:off x="2830132" y="3218918"/>
            <a:ext cx="3544003" cy="348400"/>
          </a:xfrm>
        </p:spPr>
        <p:txBody>
          <a:bodyPr/>
          <a:lstStyle/>
          <a:p>
            <a:r>
              <a:rPr lang="en-US" dirty="0"/>
              <a:t>Abkürzungen</a:t>
            </a:r>
          </a:p>
        </p:txBody>
      </p:sp>
      <p:sp>
        <p:nvSpPr>
          <p:cNvPr id="26" name="Text Placeholder 25">
            <a:extLst>
              <a:ext uri="{FF2B5EF4-FFF2-40B4-BE49-F238E27FC236}">
                <a16:creationId xmlns:a16="http://schemas.microsoft.com/office/drawing/2014/main" id="{3F734579-421D-50C3-DF2F-30C44B410202}"/>
              </a:ext>
            </a:extLst>
          </p:cNvPr>
          <p:cNvSpPr>
            <a:spLocks noGrp="1"/>
          </p:cNvSpPr>
          <p:nvPr>
            <p:ph type="body" sz="quarter" idx="17"/>
          </p:nvPr>
        </p:nvSpPr>
        <p:spPr>
          <a:xfrm>
            <a:off x="2047166" y="3571590"/>
            <a:ext cx="648000" cy="348400"/>
          </a:xfrm>
        </p:spPr>
        <p:txBody>
          <a:bodyPr/>
          <a:lstStyle/>
          <a:p>
            <a:r>
              <a:rPr lang="en-US" dirty="0"/>
              <a:t>01</a:t>
            </a:r>
          </a:p>
        </p:txBody>
      </p:sp>
      <p:sp>
        <p:nvSpPr>
          <p:cNvPr id="28" name="Text Placeholder 27">
            <a:extLst>
              <a:ext uri="{FF2B5EF4-FFF2-40B4-BE49-F238E27FC236}">
                <a16:creationId xmlns:a16="http://schemas.microsoft.com/office/drawing/2014/main" id="{2862D041-3DB1-277D-980B-F4A1F9D26DA2}"/>
              </a:ext>
            </a:extLst>
          </p:cNvPr>
          <p:cNvSpPr>
            <a:spLocks noGrp="1"/>
          </p:cNvSpPr>
          <p:nvPr>
            <p:ph type="body" sz="quarter" idx="20"/>
          </p:nvPr>
        </p:nvSpPr>
        <p:spPr>
          <a:xfrm>
            <a:off x="2830132" y="3570969"/>
            <a:ext cx="4064938" cy="2273157"/>
          </a:xfrm>
        </p:spPr>
        <p:txBody>
          <a:bodyPr anchor="t"/>
          <a:lstStyle/>
          <a:p>
            <a:pPr>
              <a:lnSpc>
                <a:spcPts val="1480"/>
              </a:lnSpc>
              <a:spcBef>
                <a:spcPts val="0"/>
              </a:spcBef>
            </a:pPr>
            <a:r>
              <a:rPr lang="en-US" dirty="0"/>
              <a:t>Kenntnisse über die </a:t>
            </a:r>
            <a:r>
              <a:rPr lang="en-US" dirty="0" err="1"/>
              <a:t>Zusammensetzung</a:t>
            </a:r>
            <a:r>
              <a:rPr lang="en-US" dirty="0"/>
              <a:t> der </a:t>
            </a:r>
            <a:r>
              <a:rPr lang="en-US" dirty="0" err="1"/>
              <a:t>Bauindustrie</a:t>
            </a:r>
            <a:r>
              <a:rPr lang="en-US" dirty="0"/>
              <a:t> </a:t>
            </a:r>
          </a:p>
          <a:p>
            <a:pPr>
              <a:spcBef>
                <a:spcPts val="0"/>
              </a:spcBef>
            </a:pPr>
            <a:r>
              <a:rPr lang="en-US" sz="1100" b="1" dirty="0"/>
              <a:t>1.1.         </a:t>
            </a:r>
            <a:r>
              <a:rPr lang="en-US" sz="1100" b="1" dirty="0" err="1"/>
              <a:t>Bauindustrie</a:t>
            </a:r>
            <a:r>
              <a:rPr lang="en-US" sz="1100" b="1" dirty="0"/>
              <a:t> in Europa</a:t>
            </a:r>
          </a:p>
          <a:p>
            <a:pPr>
              <a:spcBef>
                <a:spcPts val="0"/>
              </a:spcBef>
            </a:pPr>
            <a:r>
              <a:rPr lang="en-US" sz="1100" dirty="0"/>
              <a:t>1.1.1 Bauunternehmen in der EU</a:t>
            </a:r>
          </a:p>
          <a:p>
            <a:pPr>
              <a:spcBef>
                <a:spcPts val="0"/>
              </a:spcBef>
            </a:pPr>
            <a:r>
              <a:rPr lang="en-US" sz="1100" dirty="0"/>
              <a:t>1.1.2 </a:t>
            </a:r>
            <a:r>
              <a:rPr lang="en-US" sz="1100" dirty="0" err="1"/>
              <a:t>Beschäftigte</a:t>
            </a:r>
            <a:r>
              <a:rPr lang="en-US" sz="1100" dirty="0"/>
              <a:t> in Bauunternehmen in der EU</a:t>
            </a:r>
          </a:p>
          <a:p>
            <a:pPr>
              <a:spcBef>
                <a:spcPts val="0"/>
              </a:spcBef>
            </a:pPr>
            <a:r>
              <a:rPr lang="en-US" sz="1100" dirty="0"/>
              <a:t>1.1.3 Investitionen in den Wohnungsbau</a:t>
            </a:r>
          </a:p>
          <a:p>
            <a:pPr marL="2001838" indent="-2001838">
              <a:spcBef>
                <a:spcPts val="0"/>
              </a:spcBef>
            </a:pPr>
            <a:r>
              <a:rPr lang="en-US" sz="1100" b="1" dirty="0"/>
              <a:t>1.2.         Frauen </a:t>
            </a:r>
            <a:r>
              <a:rPr lang="en-US" sz="1100" b="1" dirty="0" err="1"/>
              <a:t>im</a:t>
            </a:r>
            <a:r>
              <a:rPr lang="en-US" sz="1100" b="1" dirty="0"/>
              <a:t> </a:t>
            </a:r>
            <a:r>
              <a:rPr lang="en-US" sz="1100" b="1" dirty="0" err="1"/>
              <a:t>Bau</a:t>
            </a:r>
            <a:endParaRPr lang="en-US" sz="1100" b="1" dirty="0"/>
          </a:p>
          <a:p>
            <a:pPr>
              <a:spcBef>
                <a:spcPts val="0"/>
              </a:spcBef>
            </a:pPr>
            <a:r>
              <a:rPr lang="en-US" sz="1100" b="1" dirty="0"/>
              <a:t>1.3</a:t>
            </a:r>
            <a:r>
              <a:rPr lang="en-US" sz="1100" dirty="0"/>
              <a:t>.         </a:t>
            </a:r>
            <a:r>
              <a:rPr lang="en-US" sz="1100" b="1" dirty="0"/>
              <a:t>Die </a:t>
            </a:r>
            <a:r>
              <a:rPr lang="en-US" sz="1100" b="1" dirty="0" err="1"/>
              <a:t>unterschiedliche</a:t>
            </a:r>
            <a:r>
              <a:rPr lang="en-US" sz="1100" b="1" dirty="0"/>
              <a:t> Situation von Frauen in der EU</a:t>
            </a:r>
          </a:p>
          <a:p>
            <a:pPr>
              <a:spcBef>
                <a:spcPts val="0"/>
              </a:spcBef>
            </a:pPr>
            <a:r>
              <a:rPr lang="en-US" sz="1100" dirty="0"/>
              <a:t>1.3.1 Polen</a:t>
            </a:r>
          </a:p>
          <a:p>
            <a:pPr>
              <a:spcBef>
                <a:spcPts val="0"/>
              </a:spcBef>
            </a:pPr>
            <a:r>
              <a:rPr lang="en-US" sz="1100" dirty="0"/>
              <a:t>1.3.2 Irland</a:t>
            </a:r>
          </a:p>
          <a:p>
            <a:pPr>
              <a:spcBef>
                <a:spcPts val="0"/>
              </a:spcBef>
            </a:pPr>
            <a:r>
              <a:rPr lang="en-US" sz="1100" dirty="0"/>
              <a:t>1.3.3 Spanien</a:t>
            </a:r>
          </a:p>
          <a:p>
            <a:pPr>
              <a:spcBef>
                <a:spcPts val="0"/>
              </a:spcBef>
            </a:pPr>
            <a:r>
              <a:rPr lang="en-US" sz="1100" dirty="0"/>
              <a:t>1.3.4 Deutschland</a:t>
            </a:r>
          </a:p>
          <a:p>
            <a:pPr>
              <a:spcBef>
                <a:spcPts val="0"/>
              </a:spcBef>
            </a:pPr>
            <a:r>
              <a:rPr lang="en-US" sz="1100" dirty="0"/>
              <a:t>1.3.5 Dänemark</a:t>
            </a:r>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dirty="0"/>
          </a:p>
          <a:p>
            <a:pPr>
              <a:spcBef>
                <a:spcPts val="0"/>
              </a:spcBef>
            </a:pPr>
            <a:endParaRPr lang="en-US" dirty="0"/>
          </a:p>
        </p:txBody>
      </p:sp>
      <p:sp>
        <p:nvSpPr>
          <p:cNvPr id="35" name="Text Placeholder 34">
            <a:extLst>
              <a:ext uri="{FF2B5EF4-FFF2-40B4-BE49-F238E27FC236}">
                <a16:creationId xmlns:a16="http://schemas.microsoft.com/office/drawing/2014/main" id="{CF4BC37B-9EB3-3EA4-610A-9C8803CBA503}"/>
              </a:ext>
            </a:extLst>
          </p:cNvPr>
          <p:cNvSpPr>
            <a:spLocks noGrp="1"/>
          </p:cNvSpPr>
          <p:nvPr>
            <p:ph type="body" sz="quarter" idx="53"/>
          </p:nvPr>
        </p:nvSpPr>
        <p:spPr>
          <a:xfrm>
            <a:off x="2056806" y="5945418"/>
            <a:ext cx="648000" cy="348400"/>
          </a:xfrm>
        </p:spPr>
        <p:txBody>
          <a:bodyPr/>
          <a:lstStyle/>
          <a:p>
            <a:r>
              <a:rPr lang="en-US" dirty="0"/>
              <a:t>02</a:t>
            </a:r>
          </a:p>
        </p:txBody>
      </p:sp>
      <p:sp>
        <p:nvSpPr>
          <p:cNvPr id="36" name="Text Placeholder 35">
            <a:extLst>
              <a:ext uri="{FF2B5EF4-FFF2-40B4-BE49-F238E27FC236}">
                <a16:creationId xmlns:a16="http://schemas.microsoft.com/office/drawing/2014/main" id="{A6806558-7CC8-E9DE-FC19-2D9F1C2593C1}"/>
              </a:ext>
            </a:extLst>
          </p:cNvPr>
          <p:cNvSpPr>
            <a:spLocks noGrp="1"/>
          </p:cNvSpPr>
          <p:nvPr>
            <p:ph type="body" sz="quarter" idx="54"/>
          </p:nvPr>
        </p:nvSpPr>
        <p:spPr>
          <a:xfrm>
            <a:off x="2839773" y="5970132"/>
            <a:ext cx="4055298" cy="3354738"/>
          </a:xfrm>
        </p:spPr>
        <p:txBody>
          <a:bodyPr anchor="t"/>
          <a:lstStyle/>
          <a:p>
            <a:pPr>
              <a:lnSpc>
                <a:spcPts val="1480"/>
              </a:lnSpc>
              <a:spcBef>
                <a:spcPts val="0"/>
              </a:spcBef>
            </a:pPr>
            <a:r>
              <a:rPr lang="en-US" dirty="0"/>
              <a:t>Wissen über die Herausforderungen von Gleichstellung und </a:t>
            </a:r>
            <a:r>
              <a:rPr lang="en-US" dirty="0" err="1"/>
              <a:t>Inklusion</a:t>
            </a:r>
            <a:r>
              <a:rPr lang="en-US" dirty="0"/>
              <a:t> </a:t>
            </a:r>
          </a:p>
          <a:p>
            <a:pPr>
              <a:lnSpc>
                <a:spcPts val="1480"/>
              </a:lnSpc>
              <a:spcBef>
                <a:spcPts val="0"/>
              </a:spcBef>
            </a:pPr>
            <a:r>
              <a:rPr lang="en-US" dirty="0"/>
              <a:t>für Frauen </a:t>
            </a:r>
            <a:r>
              <a:rPr lang="en-US" dirty="0" err="1"/>
              <a:t>im</a:t>
            </a:r>
            <a:r>
              <a:rPr lang="en-US" dirty="0"/>
              <a:t> </a:t>
            </a:r>
            <a:r>
              <a:rPr lang="en-US" dirty="0" err="1"/>
              <a:t>Bau</a:t>
            </a:r>
            <a:endParaRPr lang="en-US" dirty="0"/>
          </a:p>
          <a:p>
            <a:pPr>
              <a:spcBef>
                <a:spcPts val="0"/>
              </a:spcBef>
            </a:pPr>
            <a:r>
              <a:rPr lang="en-US" sz="1100" b="1" dirty="0"/>
              <a:t>2.1 Haupthindernisse und Herausforderungen für Frauen </a:t>
            </a:r>
            <a:r>
              <a:rPr lang="en-US" sz="1100" b="1" dirty="0" err="1"/>
              <a:t>im</a:t>
            </a:r>
            <a:r>
              <a:rPr lang="en-US" sz="1100" b="1" dirty="0"/>
              <a:t> </a:t>
            </a:r>
            <a:r>
              <a:rPr lang="en-US" sz="1100" b="1" dirty="0" err="1"/>
              <a:t>Bau</a:t>
            </a:r>
            <a:endParaRPr lang="en-US" sz="1100" b="1" dirty="0"/>
          </a:p>
          <a:p>
            <a:pPr>
              <a:spcBef>
                <a:spcPts val="0"/>
              </a:spcBef>
            </a:pPr>
            <a:r>
              <a:rPr lang="en-US" sz="1100" dirty="0"/>
              <a:t>2.1.1 Mangel an sichtbaren Vorbildern und Mentoren</a:t>
            </a:r>
          </a:p>
          <a:p>
            <a:pPr>
              <a:spcBef>
                <a:spcPts val="0"/>
              </a:spcBef>
            </a:pPr>
            <a:r>
              <a:rPr lang="en-US" sz="1100" dirty="0"/>
              <a:t>2.1.2 Öffentliche Wahrnehmung</a:t>
            </a:r>
          </a:p>
          <a:p>
            <a:pPr>
              <a:spcBef>
                <a:spcPts val="0"/>
              </a:spcBef>
            </a:pPr>
            <a:r>
              <a:rPr lang="en-US" sz="1100" dirty="0"/>
              <a:t>2.1.3 </a:t>
            </a:r>
            <a:r>
              <a:rPr lang="en-US" sz="1100" dirty="0" err="1"/>
              <a:t>Wahrnehmung</a:t>
            </a:r>
            <a:endParaRPr lang="en-US" sz="1100" dirty="0"/>
          </a:p>
          <a:p>
            <a:pPr>
              <a:spcBef>
                <a:spcPts val="0"/>
              </a:spcBef>
            </a:pPr>
            <a:r>
              <a:rPr lang="en-US" sz="1100" dirty="0"/>
              <a:t>2.1.4 Rückkehr zur Arbeit</a:t>
            </a:r>
          </a:p>
          <a:p>
            <a:pPr>
              <a:spcBef>
                <a:spcPts val="0"/>
              </a:spcBef>
            </a:pPr>
            <a:r>
              <a:rPr lang="en-US" sz="1100" dirty="0"/>
              <a:t>2.1.5 Fehlende Diversität</a:t>
            </a:r>
          </a:p>
          <a:p>
            <a:pPr>
              <a:spcBef>
                <a:spcPts val="0"/>
              </a:spcBef>
            </a:pPr>
            <a:r>
              <a:rPr lang="en-US" sz="1100" dirty="0"/>
              <a:t>2.1.6 Kommunikation</a:t>
            </a:r>
          </a:p>
          <a:p>
            <a:pPr>
              <a:spcBef>
                <a:spcPts val="0"/>
              </a:spcBef>
            </a:pPr>
            <a:r>
              <a:rPr lang="en-US" sz="1100" dirty="0"/>
              <a:t>2.1.7 Industriekultur</a:t>
            </a:r>
          </a:p>
          <a:p>
            <a:pPr>
              <a:spcBef>
                <a:spcPts val="0"/>
              </a:spcBef>
            </a:pPr>
            <a:r>
              <a:rPr lang="en-US" sz="1100" dirty="0"/>
              <a:t>2.1.8 Systemische und strukturelle Fragen</a:t>
            </a:r>
          </a:p>
          <a:p>
            <a:pPr>
              <a:spcBef>
                <a:spcPts val="0"/>
              </a:spcBef>
            </a:pPr>
            <a:r>
              <a:rPr lang="en-US" sz="1100" dirty="0"/>
              <a:t>2.1.9 Politiken</a:t>
            </a:r>
          </a:p>
          <a:p>
            <a:pPr>
              <a:spcBef>
                <a:spcPts val="0"/>
              </a:spcBef>
            </a:pPr>
            <a:r>
              <a:rPr lang="en-US" sz="1100" b="1" dirty="0"/>
              <a:t>2.2 Triebkräfte des Wandels</a:t>
            </a:r>
          </a:p>
          <a:p>
            <a:pPr>
              <a:spcBef>
                <a:spcPts val="0"/>
              </a:spcBef>
            </a:pPr>
            <a:r>
              <a:rPr lang="en-US" sz="1100" dirty="0"/>
              <a:t>2.2.1 Bildung und Ausbildung</a:t>
            </a:r>
          </a:p>
          <a:p>
            <a:pPr>
              <a:spcBef>
                <a:spcPts val="0"/>
              </a:spcBef>
            </a:pPr>
            <a:r>
              <a:rPr lang="en-US" sz="1100" dirty="0"/>
              <a:t>2.2.2 Investitionen in und Menschen und Kultur</a:t>
            </a:r>
          </a:p>
          <a:p>
            <a:pPr>
              <a:spcBef>
                <a:spcPts val="0"/>
              </a:spcBef>
            </a:pPr>
            <a:r>
              <a:rPr lang="en-US" sz="1100" dirty="0"/>
              <a:t>2.2.3 Digitalisierung und neue Technologien</a:t>
            </a:r>
          </a:p>
          <a:p>
            <a:pPr>
              <a:spcBef>
                <a:spcPts val="0"/>
              </a:spcBef>
            </a:pPr>
            <a:r>
              <a:rPr lang="en-US" sz="1100" dirty="0"/>
              <a:t>2.2.4 Grüne Übergänge</a:t>
            </a:r>
          </a:p>
          <a:p>
            <a:pPr>
              <a:spcBef>
                <a:spcPts val="0"/>
              </a:spcBef>
            </a:pPr>
            <a:r>
              <a:rPr lang="en-US" sz="1100" dirty="0"/>
              <a:t>2.2.5 Kommunikation und Markenbildung</a:t>
            </a:r>
          </a:p>
          <a:p>
            <a:pPr>
              <a:spcBef>
                <a:spcPts val="0"/>
              </a:spcBef>
            </a:pPr>
            <a:endParaRPr lang="en-US" sz="1100" dirty="0"/>
          </a:p>
          <a:p>
            <a:endParaRPr lang="en-US" dirty="0"/>
          </a:p>
        </p:txBody>
      </p:sp>
      <p:sp>
        <p:nvSpPr>
          <p:cNvPr id="31" name="Text Placeholder 30">
            <a:extLst>
              <a:ext uri="{FF2B5EF4-FFF2-40B4-BE49-F238E27FC236}">
                <a16:creationId xmlns:a16="http://schemas.microsoft.com/office/drawing/2014/main" id="{796E2639-0922-6899-743E-EF0415D04421}"/>
              </a:ext>
            </a:extLst>
          </p:cNvPr>
          <p:cNvSpPr>
            <a:spLocks noGrp="1"/>
          </p:cNvSpPr>
          <p:nvPr>
            <p:ph type="body" sz="quarter" idx="47"/>
          </p:nvPr>
        </p:nvSpPr>
        <p:spPr>
          <a:xfrm>
            <a:off x="2446385" y="802771"/>
            <a:ext cx="4105410" cy="1433100"/>
          </a:xfrm>
        </p:spPr>
        <p:txBody>
          <a:bodyPr/>
          <a:lstStyle/>
          <a:p>
            <a:r>
              <a:rPr lang="en-US" dirty="0" err="1"/>
              <a:t>Inhaltsverzeichnis</a:t>
            </a:r>
            <a:endParaRPr lang="en-US" dirty="0"/>
          </a:p>
        </p:txBody>
      </p:sp>
      <p:sp>
        <p:nvSpPr>
          <p:cNvPr id="37" name="Slide Number Placeholder 16">
            <a:extLst>
              <a:ext uri="{FF2B5EF4-FFF2-40B4-BE49-F238E27FC236}">
                <a16:creationId xmlns:a16="http://schemas.microsoft.com/office/drawing/2014/main" id="{EA5D6318-6D99-E960-C610-71148E0E0DD7}"/>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4</a:t>
            </a:fld>
            <a:endParaRPr lang="en-US" dirty="0"/>
          </a:p>
        </p:txBody>
      </p:sp>
      <p:sp>
        <p:nvSpPr>
          <p:cNvPr id="16" name="Text Placeholder 35">
            <a:hlinkClick r:id="rId2" action="ppaction://hlinksldjump"/>
            <a:extLst>
              <a:ext uri="{FF2B5EF4-FFF2-40B4-BE49-F238E27FC236}">
                <a16:creationId xmlns:a16="http://schemas.microsoft.com/office/drawing/2014/main" id="{D1D00E39-24A1-B5FE-8798-0E4E929999F5}"/>
              </a:ext>
            </a:extLst>
          </p:cNvPr>
          <p:cNvSpPr txBox="1">
            <a:spLocks/>
          </p:cNvSpPr>
          <p:nvPr/>
        </p:nvSpPr>
        <p:spPr>
          <a:xfrm>
            <a:off x="6671458" y="263209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06</a:t>
            </a:r>
          </a:p>
          <a:p>
            <a:endParaRPr lang="en-US" dirty="0">
              <a:solidFill>
                <a:srgbClr val="EF8D5B"/>
              </a:solidFill>
            </a:endParaRPr>
          </a:p>
        </p:txBody>
      </p:sp>
      <p:sp>
        <p:nvSpPr>
          <p:cNvPr id="17" name="Text Placeholder 35">
            <a:hlinkClick r:id="rId2" action="ppaction://hlinksldjump"/>
            <a:extLst>
              <a:ext uri="{FF2B5EF4-FFF2-40B4-BE49-F238E27FC236}">
                <a16:creationId xmlns:a16="http://schemas.microsoft.com/office/drawing/2014/main" id="{FC1DC868-9DFC-438F-9B07-964B4D383BE8}"/>
              </a:ext>
            </a:extLst>
          </p:cNvPr>
          <p:cNvSpPr txBox="1">
            <a:spLocks/>
          </p:cNvSpPr>
          <p:nvPr/>
        </p:nvSpPr>
        <p:spPr>
          <a:xfrm>
            <a:off x="6671458" y="2943519"/>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09</a:t>
            </a:r>
          </a:p>
          <a:p>
            <a:endParaRPr lang="en-US" dirty="0">
              <a:solidFill>
                <a:srgbClr val="EF8D5B"/>
              </a:solidFill>
            </a:endParaRPr>
          </a:p>
        </p:txBody>
      </p:sp>
      <p:sp>
        <p:nvSpPr>
          <p:cNvPr id="18" name="Text Placeholder 35">
            <a:hlinkClick r:id="rId3" action="ppaction://hlinksldjump"/>
            <a:extLst>
              <a:ext uri="{FF2B5EF4-FFF2-40B4-BE49-F238E27FC236}">
                <a16:creationId xmlns:a16="http://schemas.microsoft.com/office/drawing/2014/main" id="{705E86D7-5C71-4352-E97E-8FE24C4112EB}"/>
              </a:ext>
            </a:extLst>
          </p:cNvPr>
          <p:cNvSpPr txBox="1">
            <a:spLocks/>
          </p:cNvSpPr>
          <p:nvPr/>
        </p:nvSpPr>
        <p:spPr>
          <a:xfrm>
            <a:off x="6671458" y="3254945"/>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09</a:t>
            </a:r>
          </a:p>
          <a:p>
            <a:endParaRPr lang="en-US" dirty="0">
              <a:solidFill>
                <a:srgbClr val="EF8D5B"/>
              </a:solidFill>
            </a:endParaRPr>
          </a:p>
        </p:txBody>
      </p:sp>
      <p:sp>
        <p:nvSpPr>
          <p:cNvPr id="19" name="Text Placeholder 35">
            <a:hlinkClick r:id="rId2" action="ppaction://hlinksldjump"/>
            <a:extLst>
              <a:ext uri="{FF2B5EF4-FFF2-40B4-BE49-F238E27FC236}">
                <a16:creationId xmlns:a16="http://schemas.microsoft.com/office/drawing/2014/main" id="{37A851CD-8F2E-0846-6A30-7DBC291E3411}"/>
              </a:ext>
            </a:extLst>
          </p:cNvPr>
          <p:cNvSpPr txBox="1">
            <a:spLocks/>
          </p:cNvSpPr>
          <p:nvPr/>
        </p:nvSpPr>
        <p:spPr>
          <a:xfrm>
            <a:off x="6671458" y="3566371"/>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11</a:t>
            </a:r>
          </a:p>
          <a:p>
            <a:endParaRPr lang="en-US" dirty="0">
              <a:solidFill>
                <a:srgbClr val="EF8D5B"/>
              </a:solidFill>
            </a:endParaRPr>
          </a:p>
        </p:txBody>
      </p:sp>
      <p:sp>
        <p:nvSpPr>
          <p:cNvPr id="63" name="Text Placeholder 35">
            <a:hlinkClick r:id="rId4" action="ppaction://hlinksldjump"/>
            <a:extLst>
              <a:ext uri="{FF2B5EF4-FFF2-40B4-BE49-F238E27FC236}">
                <a16:creationId xmlns:a16="http://schemas.microsoft.com/office/drawing/2014/main" id="{EAB1D5D0-5BAF-A249-882D-8900A89638EF}"/>
              </a:ext>
            </a:extLst>
          </p:cNvPr>
          <p:cNvSpPr txBox="1">
            <a:spLocks/>
          </p:cNvSpPr>
          <p:nvPr/>
        </p:nvSpPr>
        <p:spPr>
          <a:xfrm>
            <a:off x="6671458" y="389436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14</a:t>
            </a:r>
          </a:p>
          <a:p>
            <a:endParaRPr lang="en-US" dirty="0">
              <a:solidFill>
                <a:srgbClr val="EF8D5B"/>
              </a:solidFill>
            </a:endParaRPr>
          </a:p>
        </p:txBody>
      </p:sp>
      <p:sp>
        <p:nvSpPr>
          <p:cNvPr id="64" name="Text Placeholder 35">
            <a:hlinkClick r:id="rId5" action="ppaction://hlinksldjump"/>
            <a:extLst>
              <a:ext uri="{FF2B5EF4-FFF2-40B4-BE49-F238E27FC236}">
                <a16:creationId xmlns:a16="http://schemas.microsoft.com/office/drawing/2014/main" id="{FF93C192-48CC-2CCA-3731-E2C0D0840367}"/>
              </a:ext>
            </a:extLst>
          </p:cNvPr>
          <p:cNvSpPr txBox="1">
            <a:spLocks/>
          </p:cNvSpPr>
          <p:nvPr/>
        </p:nvSpPr>
        <p:spPr>
          <a:xfrm>
            <a:off x="6671458" y="458016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17</a:t>
            </a:r>
          </a:p>
          <a:p>
            <a:endParaRPr lang="en-US" dirty="0">
              <a:solidFill>
                <a:srgbClr val="EF8D5B"/>
              </a:solidFill>
            </a:endParaRPr>
          </a:p>
        </p:txBody>
      </p:sp>
      <p:sp>
        <p:nvSpPr>
          <p:cNvPr id="65" name="Text Placeholder 35">
            <a:hlinkClick r:id="rId6" action="ppaction://hlinksldjump"/>
            <a:extLst>
              <a:ext uri="{FF2B5EF4-FFF2-40B4-BE49-F238E27FC236}">
                <a16:creationId xmlns:a16="http://schemas.microsoft.com/office/drawing/2014/main" id="{76286866-597E-8A0C-2AE1-0C9044ABC784}"/>
              </a:ext>
            </a:extLst>
          </p:cNvPr>
          <p:cNvSpPr txBox="1">
            <a:spLocks/>
          </p:cNvSpPr>
          <p:nvPr/>
        </p:nvSpPr>
        <p:spPr>
          <a:xfrm>
            <a:off x="6671458" y="4788885"/>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19</a:t>
            </a:r>
          </a:p>
          <a:p>
            <a:endParaRPr lang="en-US" dirty="0">
              <a:solidFill>
                <a:srgbClr val="EF8D5B"/>
              </a:solidFill>
            </a:endParaRPr>
          </a:p>
        </p:txBody>
      </p:sp>
      <p:sp>
        <p:nvSpPr>
          <p:cNvPr id="66" name="Text Placeholder 35">
            <a:hlinkClick r:id="rId7" action="ppaction://hlinksldjump"/>
            <a:extLst>
              <a:ext uri="{FF2B5EF4-FFF2-40B4-BE49-F238E27FC236}">
                <a16:creationId xmlns:a16="http://schemas.microsoft.com/office/drawing/2014/main" id="{C117ECC9-FDA8-A463-0571-2F711FAFE466}"/>
              </a:ext>
            </a:extLst>
          </p:cNvPr>
          <p:cNvSpPr txBox="1">
            <a:spLocks/>
          </p:cNvSpPr>
          <p:nvPr/>
        </p:nvSpPr>
        <p:spPr>
          <a:xfrm>
            <a:off x="6671458" y="5981581"/>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25</a:t>
            </a:r>
          </a:p>
          <a:p>
            <a:endParaRPr lang="en-US" dirty="0">
              <a:solidFill>
                <a:srgbClr val="EF8D5B"/>
              </a:solidFill>
            </a:endParaRPr>
          </a:p>
        </p:txBody>
      </p:sp>
      <p:sp>
        <p:nvSpPr>
          <p:cNvPr id="67" name="Text Placeholder 35">
            <a:hlinkClick r:id="rId8" action="ppaction://hlinksldjump"/>
            <a:extLst>
              <a:ext uri="{FF2B5EF4-FFF2-40B4-BE49-F238E27FC236}">
                <a16:creationId xmlns:a16="http://schemas.microsoft.com/office/drawing/2014/main" id="{ACD68A2D-FE3E-715B-A397-4C2BCCB52342}"/>
              </a:ext>
            </a:extLst>
          </p:cNvPr>
          <p:cNvSpPr txBox="1">
            <a:spLocks/>
          </p:cNvSpPr>
          <p:nvPr/>
        </p:nvSpPr>
        <p:spPr>
          <a:xfrm>
            <a:off x="6671458" y="6329451"/>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ru-RU" sz="1100" dirty="0">
                <a:solidFill>
                  <a:srgbClr val="EF8D5B"/>
                </a:solidFill>
              </a:rPr>
              <a:t>26</a:t>
            </a:r>
            <a:endParaRPr lang="en-US" sz="1100" dirty="0">
              <a:solidFill>
                <a:srgbClr val="EF8D5B"/>
              </a:solidFill>
            </a:endParaRPr>
          </a:p>
          <a:p>
            <a:endParaRPr lang="en-US" dirty="0">
              <a:solidFill>
                <a:srgbClr val="EF8D5B"/>
              </a:solidFill>
            </a:endParaRPr>
          </a:p>
        </p:txBody>
      </p:sp>
      <p:sp>
        <p:nvSpPr>
          <p:cNvPr id="68" name="Text Placeholder 35">
            <a:hlinkClick r:id="rId9" action="ppaction://hlinksldjump"/>
            <a:extLst>
              <a:ext uri="{FF2B5EF4-FFF2-40B4-BE49-F238E27FC236}">
                <a16:creationId xmlns:a16="http://schemas.microsoft.com/office/drawing/2014/main" id="{B9CAA83F-8DCB-F203-DCDD-5A679A903419}"/>
              </a:ext>
            </a:extLst>
          </p:cNvPr>
          <p:cNvSpPr txBox="1">
            <a:spLocks/>
          </p:cNvSpPr>
          <p:nvPr/>
        </p:nvSpPr>
        <p:spPr>
          <a:xfrm>
            <a:off x="6671458" y="802904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39</a:t>
            </a:r>
          </a:p>
          <a:p>
            <a:endParaRPr lang="en-US" dirty="0">
              <a:solidFill>
                <a:srgbClr val="EF8D5B"/>
              </a:solidFill>
            </a:endParaRPr>
          </a:p>
        </p:txBody>
      </p:sp>
      <p:grpSp>
        <p:nvGrpSpPr>
          <p:cNvPr id="69" name="Graphic 4">
            <a:extLst>
              <a:ext uri="{FF2B5EF4-FFF2-40B4-BE49-F238E27FC236}">
                <a16:creationId xmlns:a16="http://schemas.microsoft.com/office/drawing/2014/main" id="{1F52755F-73B8-4A29-9A5E-8DD8648AE138}"/>
              </a:ext>
            </a:extLst>
          </p:cNvPr>
          <p:cNvGrpSpPr/>
          <p:nvPr/>
        </p:nvGrpSpPr>
        <p:grpSpPr>
          <a:xfrm>
            <a:off x="6271049" y="646356"/>
            <a:ext cx="800818" cy="1328451"/>
            <a:chOff x="9062559" y="918767"/>
            <a:chExt cx="774673" cy="1285080"/>
          </a:xfrm>
          <a:solidFill>
            <a:schemeClr val="tx1"/>
          </a:solidFill>
        </p:grpSpPr>
        <p:sp>
          <p:nvSpPr>
            <p:cNvPr id="70" name="Freeform 69">
              <a:extLst>
                <a:ext uri="{FF2B5EF4-FFF2-40B4-BE49-F238E27FC236}">
                  <a16:creationId xmlns:a16="http://schemas.microsoft.com/office/drawing/2014/main" id="{147657B6-969C-6CD4-F06B-C3D259BBB666}"/>
                </a:ext>
              </a:extLst>
            </p:cNvPr>
            <p:cNvSpPr/>
            <p:nvPr/>
          </p:nvSpPr>
          <p:spPr>
            <a:xfrm>
              <a:off x="9062559" y="918767"/>
              <a:ext cx="294869" cy="287009"/>
            </a:xfrm>
            <a:custGeom>
              <a:avLst/>
              <a:gdLst>
                <a:gd name="connsiteX0" fmla="*/ 103463 w 294869"/>
                <a:gd name="connsiteY0" fmla="*/ 287010 h 287009"/>
                <a:gd name="connsiteX1" fmla="*/ 96996 w 294869"/>
                <a:gd name="connsiteY1" fmla="*/ 285717 h 287009"/>
                <a:gd name="connsiteX2" fmla="*/ 0 w 294869"/>
                <a:gd name="connsiteY2" fmla="*/ 147384 h 287009"/>
                <a:gd name="connsiteX3" fmla="*/ 147435 w 294869"/>
                <a:gd name="connsiteY3" fmla="*/ 0 h 287009"/>
                <a:gd name="connsiteX4" fmla="*/ 294870 w 294869"/>
                <a:gd name="connsiteY4" fmla="*/ 147384 h 287009"/>
                <a:gd name="connsiteX5" fmla="*/ 217273 w 294869"/>
                <a:gd name="connsiteY5" fmla="*/ 276667 h 287009"/>
                <a:gd name="connsiteX6" fmla="*/ 191407 w 294869"/>
                <a:gd name="connsiteY6" fmla="*/ 268910 h 287009"/>
                <a:gd name="connsiteX7" fmla="*/ 199166 w 294869"/>
                <a:gd name="connsiteY7" fmla="*/ 243053 h 287009"/>
                <a:gd name="connsiteX8" fmla="*/ 256071 w 294869"/>
                <a:gd name="connsiteY8" fmla="*/ 147384 h 287009"/>
                <a:gd name="connsiteX9" fmla="*/ 147435 w 294869"/>
                <a:gd name="connsiteY9" fmla="*/ 38785 h 287009"/>
                <a:gd name="connsiteX10" fmla="*/ 38799 w 294869"/>
                <a:gd name="connsiteY10" fmla="*/ 147384 h 287009"/>
                <a:gd name="connsiteX11" fmla="*/ 109929 w 294869"/>
                <a:gd name="connsiteY11" fmla="*/ 249518 h 287009"/>
                <a:gd name="connsiteX12" fmla="*/ 121569 w 294869"/>
                <a:gd name="connsiteY12" fmla="*/ 274082 h 287009"/>
                <a:gd name="connsiteX13" fmla="*/ 103463 w 294869"/>
                <a:gd name="connsiteY13" fmla="*/ 287010 h 2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69" h="287009">
                  <a:moveTo>
                    <a:pt x="103463" y="287010"/>
                  </a:moveTo>
                  <a:cubicBezTo>
                    <a:pt x="100877" y="287010"/>
                    <a:pt x="99583" y="287010"/>
                    <a:pt x="96996" y="285717"/>
                  </a:cubicBezTo>
                  <a:cubicBezTo>
                    <a:pt x="38799" y="265032"/>
                    <a:pt x="0" y="209440"/>
                    <a:pt x="0" y="147384"/>
                  </a:cubicBezTo>
                  <a:cubicBezTo>
                    <a:pt x="0" y="65935"/>
                    <a:pt x="65958" y="0"/>
                    <a:pt x="147435" y="0"/>
                  </a:cubicBezTo>
                  <a:cubicBezTo>
                    <a:pt x="228912" y="0"/>
                    <a:pt x="294870" y="65935"/>
                    <a:pt x="294870" y="147384"/>
                  </a:cubicBezTo>
                  <a:cubicBezTo>
                    <a:pt x="294870" y="201683"/>
                    <a:pt x="265124" y="250811"/>
                    <a:pt x="217273" y="276667"/>
                  </a:cubicBezTo>
                  <a:cubicBezTo>
                    <a:pt x="208220" y="281839"/>
                    <a:pt x="196580" y="277960"/>
                    <a:pt x="191407" y="268910"/>
                  </a:cubicBezTo>
                  <a:cubicBezTo>
                    <a:pt x="186234" y="259860"/>
                    <a:pt x="190113" y="248225"/>
                    <a:pt x="199166" y="243053"/>
                  </a:cubicBezTo>
                  <a:cubicBezTo>
                    <a:pt x="234085" y="223661"/>
                    <a:pt x="256071" y="187461"/>
                    <a:pt x="256071" y="147384"/>
                  </a:cubicBezTo>
                  <a:cubicBezTo>
                    <a:pt x="256071" y="87913"/>
                    <a:pt x="206926" y="38785"/>
                    <a:pt x="147435" y="38785"/>
                  </a:cubicBezTo>
                  <a:cubicBezTo>
                    <a:pt x="87944" y="38785"/>
                    <a:pt x="38799" y="87913"/>
                    <a:pt x="38799" y="147384"/>
                  </a:cubicBezTo>
                  <a:cubicBezTo>
                    <a:pt x="38799" y="192633"/>
                    <a:pt x="67251" y="234004"/>
                    <a:pt x="109929" y="249518"/>
                  </a:cubicBezTo>
                  <a:cubicBezTo>
                    <a:pt x="120276" y="253396"/>
                    <a:pt x="125449" y="263739"/>
                    <a:pt x="121569" y="274082"/>
                  </a:cubicBezTo>
                  <a:cubicBezTo>
                    <a:pt x="118982" y="281839"/>
                    <a:pt x="111223" y="287010"/>
                    <a:pt x="103463" y="287010"/>
                  </a:cubicBezTo>
                  <a:close/>
                </a:path>
              </a:pathLst>
            </a:custGeom>
            <a:solidFill>
              <a:srgbClr val="EF8F5B"/>
            </a:solidFill>
            <a:ln w="12931" cap="flat">
              <a:noFill/>
              <a:prstDash val="solid"/>
              <a:miter/>
            </a:ln>
          </p:spPr>
          <p:txBody>
            <a:bodyPr rtlCol="0" anchor="ctr"/>
            <a:lstStyle/>
            <a:p>
              <a:endParaRPr lang="en-US" sz="529"/>
            </a:p>
          </p:txBody>
        </p:sp>
        <p:grpSp>
          <p:nvGrpSpPr>
            <p:cNvPr id="71" name="Graphic 4">
              <a:extLst>
                <a:ext uri="{FF2B5EF4-FFF2-40B4-BE49-F238E27FC236}">
                  <a16:creationId xmlns:a16="http://schemas.microsoft.com/office/drawing/2014/main" id="{A7E77354-0EAE-DD4E-7E2C-ADFB73C32D91}"/>
                </a:ext>
              </a:extLst>
            </p:cNvPr>
            <p:cNvGrpSpPr/>
            <p:nvPr/>
          </p:nvGrpSpPr>
          <p:grpSpPr>
            <a:xfrm>
              <a:off x="9122194" y="1004094"/>
              <a:ext cx="715038" cy="1199753"/>
              <a:chOff x="9122194" y="1004094"/>
              <a:chExt cx="715038" cy="1199753"/>
            </a:xfrm>
            <a:grpFill/>
          </p:grpSpPr>
          <p:sp>
            <p:nvSpPr>
              <p:cNvPr id="72" name="Freeform 71">
                <a:extLst>
                  <a:ext uri="{FF2B5EF4-FFF2-40B4-BE49-F238E27FC236}">
                    <a16:creationId xmlns:a16="http://schemas.microsoft.com/office/drawing/2014/main" id="{0B44BF0E-9AD9-428E-FD64-74EEC8555702}"/>
                  </a:ext>
                </a:extLst>
              </p:cNvPr>
              <p:cNvSpPr/>
              <p:nvPr/>
            </p:nvSpPr>
            <p:spPr>
              <a:xfrm>
                <a:off x="9122194" y="1508040"/>
                <a:ext cx="252229" cy="516102"/>
              </a:xfrm>
              <a:custGeom>
                <a:avLst/>
                <a:gdLst>
                  <a:gd name="connsiteX0" fmla="*/ 231354 w 252229"/>
                  <a:gd name="connsiteY0" fmla="*/ 516103 h 516102"/>
                  <a:gd name="connsiteX1" fmla="*/ 223595 w 252229"/>
                  <a:gd name="connsiteY1" fmla="*/ 514810 h 516102"/>
                  <a:gd name="connsiteX2" fmla="*/ 32189 w 252229"/>
                  <a:gd name="connsiteY2" fmla="*/ 295027 h 516102"/>
                  <a:gd name="connsiteX3" fmla="*/ 27015 w 252229"/>
                  <a:gd name="connsiteY3" fmla="*/ 283392 h 516102"/>
                  <a:gd name="connsiteX4" fmla="*/ 15376 w 252229"/>
                  <a:gd name="connsiteY4" fmla="*/ 256242 h 516102"/>
                  <a:gd name="connsiteX5" fmla="*/ 10203 w 252229"/>
                  <a:gd name="connsiteY5" fmla="*/ 242021 h 516102"/>
                  <a:gd name="connsiteX6" fmla="*/ 5029 w 252229"/>
                  <a:gd name="connsiteY6" fmla="*/ 226507 h 516102"/>
                  <a:gd name="connsiteX7" fmla="*/ 2443 w 252229"/>
                  <a:gd name="connsiteY7" fmla="*/ 213579 h 516102"/>
                  <a:gd name="connsiteX8" fmla="*/ 2443 w 252229"/>
                  <a:gd name="connsiteY8" fmla="*/ 212286 h 516102"/>
                  <a:gd name="connsiteX9" fmla="*/ 6323 w 252229"/>
                  <a:gd name="connsiteY9" fmla="*/ 128251 h 516102"/>
                  <a:gd name="connsiteX10" fmla="*/ 82626 w 252229"/>
                  <a:gd name="connsiteY10" fmla="*/ 4139 h 516102"/>
                  <a:gd name="connsiteX11" fmla="*/ 109786 w 252229"/>
                  <a:gd name="connsiteY11" fmla="*/ 6725 h 516102"/>
                  <a:gd name="connsiteX12" fmla="*/ 107199 w 252229"/>
                  <a:gd name="connsiteY12" fmla="*/ 33874 h 516102"/>
                  <a:gd name="connsiteX13" fmla="*/ 43828 w 252229"/>
                  <a:gd name="connsiteY13" fmla="*/ 137301 h 516102"/>
                  <a:gd name="connsiteX14" fmla="*/ 39948 w 252229"/>
                  <a:gd name="connsiteY14" fmla="*/ 204529 h 516102"/>
                  <a:gd name="connsiteX15" fmla="*/ 42535 w 252229"/>
                  <a:gd name="connsiteY15" fmla="*/ 216164 h 516102"/>
                  <a:gd name="connsiteX16" fmla="*/ 46414 w 252229"/>
                  <a:gd name="connsiteY16" fmla="*/ 225214 h 516102"/>
                  <a:gd name="connsiteX17" fmla="*/ 52881 w 252229"/>
                  <a:gd name="connsiteY17" fmla="*/ 239435 h 516102"/>
                  <a:gd name="connsiteX18" fmla="*/ 64521 w 252229"/>
                  <a:gd name="connsiteY18" fmla="*/ 265292 h 516102"/>
                  <a:gd name="connsiteX19" fmla="*/ 69693 w 252229"/>
                  <a:gd name="connsiteY19" fmla="*/ 278220 h 516102"/>
                  <a:gd name="connsiteX20" fmla="*/ 240407 w 252229"/>
                  <a:gd name="connsiteY20" fmla="*/ 477317 h 516102"/>
                  <a:gd name="connsiteX21" fmla="*/ 250753 w 252229"/>
                  <a:gd name="connsiteY21" fmla="*/ 503174 h 516102"/>
                  <a:gd name="connsiteX22" fmla="*/ 231354 w 252229"/>
                  <a:gd name="connsiteY22" fmla="*/ 516103 h 51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229" h="516102">
                    <a:moveTo>
                      <a:pt x="231354" y="516103"/>
                    </a:moveTo>
                    <a:cubicBezTo>
                      <a:pt x="228768" y="516103"/>
                      <a:pt x="226181" y="516103"/>
                      <a:pt x="223595" y="514810"/>
                    </a:cubicBezTo>
                    <a:cubicBezTo>
                      <a:pt x="105906" y="464389"/>
                      <a:pt x="54175" y="345448"/>
                      <a:pt x="32189" y="295027"/>
                    </a:cubicBezTo>
                    <a:cubicBezTo>
                      <a:pt x="29602" y="289856"/>
                      <a:pt x="28309" y="285977"/>
                      <a:pt x="27015" y="283392"/>
                    </a:cubicBezTo>
                    <a:cubicBezTo>
                      <a:pt x="23135" y="274342"/>
                      <a:pt x="19256" y="265292"/>
                      <a:pt x="15376" y="256242"/>
                    </a:cubicBezTo>
                    <a:lnTo>
                      <a:pt x="10203" y="242021"/>
                    </a:lnTo>
                    <a:cubicBezTo>
                      <a:pt x="7616" y="236850"/>
                      <a:pt x="6323" y="231678"/>
                      <a:pt x="5029" y="226507"/>
                    </a:cubicBezTo>
                    <a:lnTo>
                      <a:pt x="2443" y="213579"/>
                    </a:lnTo>
                    <a:cubicBezTo>
                      <a:pt x="2443" y="213579"/>
                      <a:pt x="2443" y="212286"/>
                      <a:pt x="2443" y="212286"/>
                    </a:cubicBezTo>
                    <a:cubicBezTo>
                      <a:pt x="-2730" y="177379"/>
                      <a:pt x="1149" y="150230"/>
                      <a:pt x="6323" y="128251"/>
                    </a:cubicBezTo>
                    <a:cubicBezTo>
                      <a:pt x="19256" y="77831"/>
                      <a:pt x="46414" y="33874"/>
                      <a:pt x="82626" y="4139"/>
                    </a:cubicBezTo>
                    <a:cubicBezTo>
                      <a:pt x="90386" y="-2325"/>
                      <a:pt x="103319" y="-1032"/>
                      <a:pt x="109786" y="6725"/>
                    </a:cubicBezTo>
                    <a:cubicBezTo>
                      <a:pt x="116252" y="14482"/>
                      <a:pt x="114958" y="27410"/>
                      <a:pt x="107199" y="33874"/>
                    </a:cubicBezTo>
                    <a:cubicBezTo>
                      <a:pt x="77454" y="58438"/>
                      <a:pt x="55468" y="94637"/>
                      <a:pt x="43828" y="137301"/>
                    </a:cubicBezTo>
                    <a:cubicBezTo>
                      <a:pt x="39948" y="155401"/>
                      <a:pt x="36068" y="176086"/>
                      <a:pt x="39948" y="204529"/>
                    </a:cubicBezTo>
                    <a:lnTo>
                      <a:pt x="42535" y="216164"/>
                    </a:lnTo>
                    <a:cubicBezTo>
                      <a:pt x="43828" y="218750"/>
                      <a:pt x="45121" y="222628"/>
                      <a:pt x="46414" y="225214"/>
                    </a:cubicBezTo>
                    <a:lnTo>
                      <a:pt x="52881" y="239435"/>
                    </a:lnTo>
                    <a:cubicBezTo>
                      <a:pt x="56761" y="247192"/>
                      <a:pt x="60641" y="256242"/>
                      <a:pt x="64521" y="265292"/>
                    </a:cubicBezTo>
                    <a:cubicBezTo>
                      <a:pt x="65814" y="269171"/>
                      <a:pt x="68400" y="273049"/>
                      <a:pt x="69693" y="278220"/>
                    </a:cubicBezTo>
                    <a:cubicBezTo>
                      <a:pt x="89093" y="324763"/>
                      <a:pt x="136944" y="433361"/>
                      <a:pt x="240407" y="477317"/>
                    </a:cubicBezTo>
                    <a:cubicBezTo>
                      <a:pt x="250753" y="481196"/>
                      <a:pt x="254634" y="492831"/>
                      <a:pt x="250753" y="503174"/>
                    </a:cubicBezTo>
                    <a:cubicBezTo>
                      <a:pt x="245581" y="510931"/>
                      <a:pt x="239114" y="516103"/>
                      <a:pt x="231354" y="516103"/>
                    </a:cubicBezTo>
                    <a:close/>
                  </a:path>
                </a:pathLst>
              </a:custGeom>
              <a:grpFill/>
              <a:ln w="12931" cap="flat">
                <a:noFill/>
                <a:prstDash val="solid"/>
                <a:miter/>
              </a:ln>
            </p:spPr>
            <p:txBody>
              <a:bodyPr rtlCol="0" anchor="ctr"/>
              <a:lstStyle/>
              <a:p>
                <a:endParaRPr lang="en-US" sz="529"/>
              </a:p>
            </p:txBody>
          </p:sp>
          <p:sp>
            <p:nvSpPr>
              <p:cNvPr id="73" name="Freeform 72">
                <a:extLst>
                  <a:ext uri="{FF2B5EF4-FFF2-40B4-BE49-F238E27FC236}">
                    <a16:creationId xmlns:a16="http://schemas.microsoft.com/office/drawing/2014/main" id="{AF8DE413-8A94-00B3-5C78-FA1D52BD9C17}"/>
                  </a:ext>
                </a:extLst>
              </p:cNvPr>
              <p:cNvSpPr/>
              <p:nvPr/>
            </p:nvSpPr>
            <p:spPr>
              <a:xfrm>
                <a:off x="9560762" y="1399308"/>
                <a:ext cx="186446" cy="158119"/>
              </a:xfrm>
              <a:custGeom>
                <a:avLst/>
                <a:gdLst>
                  <a:gd name="connsiteX0" fmla="*/ 167839 w 186446"/>
                  <a:gd name="connsiteY0" fmla="*/ 158120 h 158119"/>
                  <a:gd name="connsiteX1" fmla="*/ 148440 w 186446"/>
                  <a:gd name="connsiteY1" fmla="*/ 142606 h 158119"/>
                  <a:gd name="connsiteX2" fmla="*/ 98002 w 186446"/>
                  <a:gd name="connsiteY2" fmla="*/ 58572 h 158119"/>
                  <a:gd name="connsiteX3" fmla="*/ 59203 w 186446"/>
                  <a:gd name="connsiteY3" fmla="*/ 40472 h 158119"/>
                  <a:gd name="connsiteX4" fmla="*/ 35924 w 186446"/>
                  <a:gd name="connsiteY4" fmla="*/ 57279 h 158119"/>
                  <a:gd name="connsiteX5" fmla="*/ 8765 w 186446"/>
                  <a:gd name="connsiteY5" fmla="*/ 62450 h 158119"/>
                  <a:gd name="connsiteX6" fmla="*/ 3592 w 186446"/>
                  <a:gd name="connsiteY6" fmla="*/ 35300 h 158119"/>
                  <a:gd name="connsiteX7" fmla="*/ 55324 w 186446"/>
                  <a:gd name="connsiteY7" fmla="*/ 394 h 158119"/>
                  <a:gd name="connsiteX8" fmla="*/ 126454 w 186446"/>
                  <a:gd name="connsiteY8" fmla="*/ 30129 h 158119"/>
                  <a:gd name="connsiteX9" fmla="*/ 185945 w 186446"/>
                  <a:gd name="connsiteY9" fmla="*/ 133556 h 158119"/>
                  <a:gd name="connsiteX10" fmla="*/ 170426 w 186446"/>
                  <a:gd name="connsiteY10" fmla="*/ 156827 h 158119"/>
                  <a:gd name="connsiteX11" fmla="*/ 167839 w 186446"/>
                  <a:gd name="connsiteY11" fmla="*/ 158120 h 1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6" h="158119">
                    <a:moveTo>
                      <a:pt x="167839" y="158120"/>
                    </a:moveTo>
                    <a:cubicBezTo>
                      <a:pt x="158787" y="158120"/>
                      <a:pt x="151026" y="151656"/>
                      <a:pt x="148440" y="142606"/>
                    </a:cubicBezTo>
                    <a:cubicBezTo>
                      <a:pt x="148440" y="142606"/>
                      <a:pt x="139387" y="99942"/>
                      <a:pt x="98002" y="58572"/>
                    </a:cubicBezTo>
                    <a:cubicBezTo>
                      <a:pt x="87656" y="48229"/>
                      <a:pt x="72136" y="39179"/>
                      <a:pt x="59203" y="40472"/>
                    </a:cubicBezTo>
                    <a:cubicBezTo>
                      <a:pt x="50150" y="41765"/>
                      <a:pt x="43684" y="46936"/>
                      <a:pt x="35924" y="57279"/>
                    </a:cubicBezTo>
                    <a:cubicBezTo>
                      <a:pt x="29458" y="66329"/>
                      <a:pt x="17818" y="68914"/>
                      <a:pt x="8765" y="62450"/>
                    </a:cubicBezTo>
                    <a:cubicBezTo>
                      <a:pt x="-288" y="55986"/>
                      <a:pt x="-2874" y="44350"/>
                      <a:pt x="3592" y="35300"/>
                    </a:cubicBezTo>
                    <a:cubicBezTo>
                      <a:pt x="20405" y="9444"/>
                      <a:pt x="41097" y="1687"/>
                      <a:pt x="55324" y="394"/>
                    </a:cubicBezTo>
                    <a:cubicBezTo>
                      <a:pt x="90242" y="-3485"/>
                      <a:pt x="118694" y="22372"/>
                      <a:pt x="126454" y="30129"/>
                    </a:cubicBezTo>
                    <a:cubicBezTo>
                      <a:pt x="175599" y="80550"/>
                      <a:pt x="185945" y="130970"/>
                      <a:pt x="185945" y="133556"/>
                    </a:cubicBezTo>
                    <a:cubicBezTo>
                      <a:pt x="188532" y="143899"/>
                      <a:pt x="180772" y="154242"/>
                      <a:pt x="170426" y="156827"/>
                    </a:cubicBezTo>
                    <a:cubicBezTo>
                      <a:pt x="170426" y="158120"/>
                      <a:pt x="169133" y="158120"/>
                      <a:pt x="167839" y="158120"/>
                    </a:cubicBezTo>
                    <a:close/>
                  </a:path>
                </a:pathLst>
              </a:custGeom>
              <a:grpFill/>
              <a:ln w="12931" cap="flat">
                <a:noFill/>
                <a:prstDash val="solid"/>
                <a:miter/>
              </a:ln>
            </p:spPr>
            <p:txBody>
              <a:bodyPr rtlCol="0" anchor="ctr"/>
              <a:lstStyle/>
              <a:p>
                <a:endParaRPr lang="en-US" sz="529"/>
              </a:p>
            </p:txBody>
          </p:sp>
          <p:sp>
            <p:nvSpPr>
              <p:cNvPr id="74" name="Freeform 73">
                <a:extLst>
                  <a:ext uri="{FF2B5EF4-FFF2-40B4-BE49-F238E27FC236}">
                    <a16:creationId xmlns:a16="http://schemas.microsoft.com/office/drawing/2014/main" id="{D41F7E7B-9272-620D-D66B-DBF291482BD2}"/>
                  </a:ext>
                </a:extLst>
              </p:cNvPr>
              <p:cNvSpPr/>
              <p:nvPr/>
            </p:nvSpPr>
            <p:spPr>
              <a:xfrm>
                <a:off x="9430122" y="1374156"/>
                <a:ext cx="214598" cy="174222"/>
              </a:xfrm>
              <a:custGeom>
                <a:avLst/>
                <a:gdLst>
                  <a:gd name="connsiteX0" fmla="*/ 196310 w 214598"/>
                  <a:gd name="connsiteY0" fmla="*/ 174222 h 174222"/>
                  <a:gd name="connsiteX1" fmla="*/ 178204 w 214598"/>
                  <a:gd name="connsiteY1" fmla="*/ 162587 h 174222"/>
                  <a:gd name="connsiteX2" fmla="*/ 101900 w 214598"/>
                  <a:gd name="connsiteY2" fmla="*/ 48817 h 174222"/>
                  <a:gd name="connsiteX3" fmla="*/ 65688 w 214598"/>
                  <a:gd name="connsiteY3" fmla="*/ 38474 h 174222"/>
                  <a:gd name="connsiteX4" fmla="*/ 35942 w 214598"/>
                  <a:gd name="connsiteY4" fmla="*/ 60452 h 174222"/>
                  <a:gd name="connsiteX5" fmla="*/ 10077 w 214598"/>
                  <a:gd name="connsiteY5" fmla="*/ 68210 h 174222"/>
                  <a:gd name="connsiteX6" fmla="*/ 2317 w 214598"/>
                  <a:gd name="connsiteY6" fmla="*/ 42353 h 174222"/>
                  <a:gd name="connsiteX7" fmla="*/ 59221 w 214598"/>
                  <a:gd name="connsiteY7" fmla="*/ 982 h 174222"/>
                  <a:gd name="connsiteX8" fmla="*/ 127766 w 214598"/>
                  <a:gd name="connsiteY8" fmla="*/ 21667 h 174222"/>
                  <a:gd name="connsiteX9" fmla="*/ 213123 w 214598"/>
                  <a:gd name="connsiteY9" fmla="*/ 148365 h 174222"/>
                  <a:gd name="connsiteX10" fmla="*/ 202777 w 214598"/>
                  <a:gd name="connsiteY10" fmla="*/ 174222 h 174222"/>
                  <a:gd name="connsiteX11" fmla="*/ 196310 w 214598"/>
                  <a:gd name="connsiteY11" fmla="*/ 174222 h 1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598" h="174222">
                    <a:moveTo>
                      <a:pt x="196310" y="174222"/>
                    </a:moveTo>
                    <a:cubicBezTo>
                      <a:pt x="188550" y="174222"/>
                      <a:pt x="182084" y="170344"/>
                      <a:pt x="178204" y="162587"/>
                    </a:cubicBezTo>
                    <a:cubicBezTo>
                      <a:pt x="158805" y="116045"/>
                      <a:pt x="135526" y="81138"/>
                      <a:pt x="101900" y="48817"/>
                    </a:cubicBezTo>
                    <a:cubicBezTo>
                      <a:pt x="95434" y="42353"/>
                      <a:pt x="81207" y="37181"/>
                      <a:pt x="65688" y="38474"/>
                    </a:cubicBezTo>
                    <a:cubicBezTo>
                      <a:pt x="52755" y="41060"/>
                      <a:pt x="42409" y="47524"/>
                      <a:pt x="35942" y="60452"/>
                    </a:cubicBezTo>
                    <a:cubicBezTo>
                      <a:pt x="30770" y="69502"/>
                      <a:pt x="19130" y="73381"/>
                      <a:pt x="10077" y="68210"/>
                    </a:cubicBezTo>
                    <a:cubicBezTo>
                      <a:pt x="1024" y="63038"/>
                      <a:pt x="-2856" y="51403"/>
                      <a:pt x="2317" y="42353"/>
                    </a:cubicBezTo>
                    <a:cubicBezTo>
                      <a:pt x="15250" y="19082"/>
                      <a:pt x="34649" y="4860"/>
                      <a:pt x="59221" y="982"/>
                    </a:cubicBezTo>
                    <a:cubicBezTo>
                      <a:pt x="83794" y="-2897"/>
                      <a:pt x="110953" y="4860"/>
                      <a:pt x="127766" y="21667"/>
                    </a:cubicBezTo>
                    <a:cubicBezTo>
                      <a:pt x="165271" y="56574"/>
                      <a:pt x="191137" y="96652"/>
                      <a:pt x="213123" y="148365"/>
                    </a:cubicBezTo>
                    <a:cubicBezTo>
                      <a:pt x="217002" y="158708"/>
                      <a:pt x="213123" y="169051"/>
                      <a:pt x="202777" y="174222"/>
                    </a:cubicBezTo>
                    <a:cubicBezTo>
                      <a:pt x="201483" y="174222"/>
                      <a:pt x="198897" y="174222"/>
                      <a:pt x="196310" y="174222"/>
                    </a:cubicBezTo>
                    <a:close/>
                  </a:path>
                </a:pathLst>
              </a:custGeom>
              <a:grpFill/>
              <a:ln w="12931" cap="flat">
                <a:noFill/>
                <a:prstDash val="solid"/>
                <a:miter/>
              </a:ln>
            </p:spPr>
            <p:txBody>
              <a:bodyPr rtlCol="0" anchor="ctr"/>
              <a:lstStyle/>
              <a:p>
                <a:endParaRPr lang="en-US" sz="529"/>
              </a:p>
            </p:txBody>
          </p:sp>
          <p:sp>
            <p:nvSpPr>
              <p:cNvPr id="75" name="Freeform 74">
                <a:extLst>
                  <a:ext uri="{FF2B5EF4-FFF2-40B4-BE49-F238E27FC236}">
                    <a16:creationId xmlns:a16="http://schemas.microsoft.com/office/drawing/2014/main" id="{4C5B531A-D0A7-D2BA-E440-731076B117CE}"/>
                  </a:ext>
                </a:extLst>
              </p:cNvPr>
              <p:cNvSpPr/>
              <p:nvPr/>
            </p:nvSpPr>
            <p:spPr>
              <a:xfrm>
                <a:off x="9317624" y="1363057"/>
                <a:ext cx="206820" cy="196957"/>
              </a:xfrm>
              <a:custGeom>
                <a:avLst/>
                <a:gdLst>
                  <a:gd name="connsiteX0" fmla="*/ 188533 w 206820"/>
                  <a:gd name="connsiteY0" fmla="*/ 196958 h 196957"/>
                  <a:gd name="connsiteX1" fmla="*/ 170426 w 206820"/>
                  <a:gd name="connsiteY1" fmla="*/ 185322 h 196957"/>
                  <a:gd name="connsiteX2" fmla="*/ 100588 w 206820"/>
                  <a:gd name="connsiteY2" fmla="*/ 62502 h 196957"/>
                  <a:gd name="connsiteX3" fmla="*/ 30751 w 206820"/>
                  <a:gd name="connsiteY3" fmla="*/ 46988 h 196957"/>
                  <a:gd name="connsiteX4" fmla="*/ 3592 w 206820"/>
                  <a:gd name="connsiteY4" fmla="*/ 41817 h 196957"/>
                  <a:gd name="connsiteX5" fmla="*/ 8765 w 206820"/>
                  <a:gd name="connsiteY5" fmla="*/ 14667 h 196957"/>
                  <a:gd name="connsiteX6" fmla="*/ 132921 w 206820"/>
                  <a:gd name="connsiteY6" fmla="*/ 40524 h 196957"/>
                  <a:gd name="connsiteX7" fmla="*/ 205345 w 206820"/>
                  <a:gd name="connsiteY7" fmla="*/ 168515 h 196957"/>
                  <a:gd name="connsiteX8" fmla="*/ 194999 w 206820"/>
                  <a:gd name="connsiteY8" fmla="*/ 194372 h 196957"/>
                  <a:gd name="connsiteX9" fmla="*/ 188533 w 206820"/>
                  <a:gd name="connsiteY9" fmla="*/ 196958 h 1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20" h="196957">
                    <a:moveTo>
                      <a:pt x="188533" y="196958"/>
                    </a:moveTo>
                    <a:cubicBezTo>
                      <a:pt x="180772" y="196958"/>
                      <a:pt x="174306" y="193079"/>
                      <a:pt x="170426" y="185322"/>
                    </a:cubicBezTo>
                    <a:cubicBezTo>
                      <a:pt x="154907" y="150415"/>
                      <a:pt x="113521" y="81895"/>
                      <a:pt x="100588" y="62502"/>
                    </a:cubicBezTo>
                    <a:cubicBezTo>
                      <a:pt x="85070" y="39231"/>
                      <a:pt x="54030" y="32767"/>
                      <a:pt x="30751" y="46988"/>
                    </a:cubicBezTo>
                    <a:cubicBezTo>
                      <a:pt x="21698" y="53453"/>
                      <a:pt x="10058" y="50867"/>
                      <a:pt x="3592" y="41817"/>
                    </a:cubicBezTo>
                    <a:cubicBezTo>
                      <a:pt x="-2874" y="32767"/>
                      <a:pt x="-288" y="21132"/>
                      <a:pt x="8765" y="14667"/>
                    </a:cubicBezTo>
                    <a:cubicBezTo>
                      <a:pt x="50151" y="-12482"/>
                      <a:pt x="105762" y="-847"/>
                      <a:pt x="132921" y="40524"/>
                    </a:cubicBezTo>
                    <a:cubicBezTo>
                      <a:pt x="147147" y="61210"/>
                      <a:pt x="189826" y="131023"/>
                      <a:pt x="205345" y="168515"/>
                    </a:cubicBezTo>
                    <a:cubicBezTo>
                      <a:pt x="209225" y="178858"/>
                      <a:pt x="205345" y="189201"/>
                      <a:pt x="194999" y="194372"/>
                    </a:cubicBezTo>
                    <a:cubicBezTo>
                      <a:pt x="193705" y="195665"/>
                      <a:pt x="191118" y="196958"/>
                      <a:pt x="188533" y="196958"/>
                    </a:cubicBezTo>
                    <a:close/>
                  </a:path>
                </a:pathLst>
              </a:custGeom>
              <a:grpFill/>
              <a:ln w="12931" cap="flat">
                <a:noFill/>
                <a:prstDash val="solid"/>
                <a:miter/>
              </a:ln>
            </p:spPr>
            <p:txBody>
              <a:bodyPr rtlCol="0" anchor="ctr"/>
              <a:lstStyle/>
              <a:p>
                <a:endParaRPr lang="en-US" sz="529"/>
              </a:p>
            </p:txBody>
          </p:sp>
          <p:sp>
            <p:nvSpPr>
              <p:cNvPr id="76" name="Freeform 75">
                <a:extLst>
                  <a:ext uri="{FF2B5EF4-FFF2-40B4-BE49-F238E27FC236}">
                    <a16:creationId xmlns:a16="http://schemas.microsoft.com/office/drawing/2014/main" id="{25C569A6-1602-4119-CC86-C21B55D0FFC3}"/>
                  </a:ext>
                </a:extLst>
              </p:cNvPr>
              <p:cNvSpPr/>
              <p:nvPr/>
            </p:nvSpPr>
            <p:spPr>
              <a:xfrm>
                <a:off x="9334139" y="1985348"/>
                <a:ext cx="111242" cy="218499"/>
              </a:xfrm>
              <a:custGeom>
                <a:avLst/>
                <a:gdLst>
                  <a:gd name="connsiteX0" fmla="*/ 91833 w 111242"/>
                  <a:gd name="connsiteY0" fmla="*/ 218500 h 218499"/>
                  <a:gd name="connsiteX1" fmla="*/ 73727 w 111242"/>
                  <a:gd name="connsiteY1" fmla="*/ 206864 h 218499"/>
                  <a:gd name="connsiteX2" fmla="*/ 1303 w 111242"/>
                  <a:gd name="connsiteY2" fmla="*/ 27160 h 218499"/>
                  <a:gd name="connsiteX3" fmla="*/ 11649 w 111242"/>
                  <a:gd name="connsiteY3" fmla="*/ 1303 h 218499"/>
                  <a:gd name="connsiteX4" fmla="*/ 37515 w 111242"/>
                  <a:gd name="connsiteY4" fmla="*/ 11646 h 218499"/>
                  <a:gd name="connsiteX5" fmla="*/ 109939 w 111242"/>
                  <a:gd name="connsiteY5" fmla="*/ 191350 h 218499"/>
                  <a:gd name="connsiteX6" fmla="*/ 99593 w 111242"/>
                  <a:gd name="connsiteY6" fmla="*/ 217207 h 218499"/>
                  <a:gd name="connsiteX7" fmla="*/ 91833 w 111242"/>
                  <a:gd name="connsiteY7" fmla="*/ 218500 h 2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2" h="218499">
                    <a:moveTo>
                      <a:pt x="91833" y="218500"/>
                    </a:moveTo>
                    <a:cubicBezTo>
                      <a:pt x="84073" y="218500"/>
                      <a:pt x="76314" y="213328"/>
                      <a:pt x="73727" y="206864"/>
                    </a:cubicBezTo>
                    <a:lnTo>
                      <a:pt x="1303" y="27160"/>
                    </a:lnTo>
                    <a:cubicBezTo>
                      <a:pt x="-2576" y="16817"/>
                      <a:pt x="2596" y="6474"/>
                      <a:pt x="11649" y="1303"/>
                    </a:cubicBezTo>
                    <a:cubicBezTo>
                      <a:pt x="21996" y="-2576"/>
                      <a:pt x="32342" y="2596"/>
                      <a:pt x="37515" y="11646"/>
                    </a:cubicBezTo>
                    <a:lnTo>
                      <a:pt x="109939" y="191350"/>
                    </a:lnTo>
                    <a:cubicBezTo>
                      <a:pt x="113819" y="201693"/>
                      <a:pt x="108646" y="212035"/>
                      <a:pt x="99593" y="217207"/>
                    </a:cubicBezTo>
                    <a:cubicBezTo>
                      <a:pt x="97006" y="218500"/>
                      <a:pt x="94420" y="218500"/>
                      <a:pt x="91833" y="218500"/>
                    </a:cubicBezTo>
                    <a:close/>
                  </a:path>
                </a:pathLst>
              </a:custGeom>
              <a:grpFill/>
              <a:ln w="12931" cap="flat">
                <a:noFill/>
                <a:prstDash val="solid"/>
                <a:miter/>
              </a:ln>
            </p:spPr>
            <p:txBody>
              <a:bodyPr rtlCol="0" anchor="ctr"/>
              <a:lstStyle/>
              <a:p>
                <a:endParaRPr lang="en-US" sz="529"/>
              </a:p>
            </p:txBody>
          </p:sp>
          <p:sp>
            <p:nvSpPr>
              <p:cNvPr id="77" name="Freeform 76">
                <a:extLst>
                  <a:ext uri="{FF2B5EF4-FFF2-40B4-BE49-F238E27FC236}">
                    <a16:creationId xmlns:a16="http://schemas.microsoft.com/office/drawing/2014/main" id="{555B87D4-AE41-6CA1-4D0D-BE9B7B7DE663}"/>
                  </a:ext>
                </a:extLst>
              </p:cNvPr>
              <p:cNvSpPr/>
              <p:nvPr/>
            </p:nvSpPr>
            <p:spPr>
              <a:xfrm>
                <a:off x="9684630" y="1516849"/>
                <a:ext cx="152602" cy="686997"/>
              </a:xfrm>
              <a:custGeom>
                <a:avLst/>
                <a:gdLst>
                  <a:gd name="connsiteX0" fmla="*/ 133208 w 152602"/>
                  <a:gd name="connsiteY0" fmla="*/ 686998 h 686997"/>
                  <a:gd name="connsiteX1" fmla="*/ 115102 w 152602"/>
                  <a:gd name="connsiteY1" fmla="*/ 674070 h 686997"/>
                  <a:gd name="connsiteX2" fmla="*/ 1293 w 152602"/>
                  <a:gd name="connsiteY2" fmla="*/ 367667 h 686997"/>
                  <a:gd name="connsiteX3" fmla="*/ 0 w 152602"/>
                  <a:gd name="connsiteY3" fmla="*/ 357324 h 686997"/>
                  <a:gd name="connsiteX4" fmla="*/ 24572 w 152602"/>
                  <a:gd name="connsiteY4" fmla="*/ 23772 h 686997"/>
                  <a:gd name="connsiteX5" fmla="*/ 40092 w 152602"/>
                  <a:gd name="connsiteY5" fmla="*/ 501 h 686997"/>
                  <a:gd name="connsiteX6" fmla="*/ 63371 w 152602"/>
                  <a:gd name="connsiteY6" fmla="*/ 16015 h 686997"/>
                  <a:gd name="connsiteX7" fmla="*/ 38799 w 152602"/>
                  <a:gd name="connsiteY7" fmla="*/ 358617 h 686997"/>
                  <a:gd name="connsiteX8" fmla="*/ 151315 w 152602"/>
                  <a:gd name="connsiteY8" fmla="*/ 659848 h 686997"/>
                  <a:gd name="connsiteX9" fmla="*/ 139675 w 152602"/>
                  <a:gd name="connsiteY9" fmla="*/ 684412 h 686997"/>
                  <a:gd name="connsiteX10" fmla="*/ 133208 w 152602"/>
                  <a:gd name="connsiteY10" fmla="*/ 686998 h 68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02" h="686997">
                    <a:moveTo>
                      <a:pt x="133208" y="686998"/>
                    </a:moveTo>
                    <a:cubicBezTo>
                      <a:pt x="125449" y="686998"/>
                      <a:pt x="117689" y="681827"/>
                      <a:pt x="115102" y="674070"/>
                    </a:cubicBezTo>
                    <a:lnTo>
                      <a:pt x="1293" y="367667"/>
                    </a:lnTo>
                    <a:cubicBezTo>
                      <a:pt x="0" y="363788"/>
                      <a:pt x="0" y="361203"/>
                      <a:pt x="0" y="357324"/>
                    </a:cubicBezTo>
                    <a:cubicBezTo>
                      <a:pt x="23279" y="225455"/>
                      <a:pt x="34919" y="75486"/>
                      <a:pt x="24572" y="23772"/>
                    </a:cubicBezTo>
                    <a:cubicBezTo>
                      <a:pt x="21986" y="13430"/>
                      <a:pt x="29745" y="3087"/>
                      <a:pt x="40092" y="501"/>
                    </a:cubicBezTo>
                    <a:cubicBezTo>
                      <a:pt x="50438" y="-2085"/>
                      <a:pt x="60785" y="5672"/>
                      <a:pt x="63371" y="16015"/>
                    </a:cubicBezTo>
                    <a:cubicBezTo>
                      <a:pt x="76303" y="80657"/>
                      <a:pt x="60785" y="239676"/>
                      <a:pt x="38799" y="358617"/>
                    </a:cubicBezTo>
                    <a:lnTo>
                      <a:pt x="151315" y="659848"/>
                    </a:lnTo>
                    <a:cubicBezTo>
                      <a:pt x="155194" y="670191"/>
                      <a:pt x="150021" y="680534"/>
                      <a:pt x="139675" y="684412"/>
                    </a:cubicBezTo>
                    <a:cubicBezTo>
                      <a:pt x="137088" y="686998"/>
                      <a:pt x="134501" y="686998"/>
                      <a:pt x="133208" y="686998"/>
                    </a:cubicBezTo>
                    <a:close/>
                  </a:path>
                </a:pathLst>
              </a:custGeom>
              <a:grpFill/>
              <a:ln w="12931" cap="flat">
                <a:noFill/>
                <a:prstDash val="solid"/>
                <a:miter/>
              </a:ln>
            </p:spPr>
            <p:txBody>
              <a:bodyPr rtlCol="0" anchor="ctr"/>
              <a:lstStyle/>
              <a:p>
                <a:endParaRPr lang="en-US" sz="529"/>
              </a:p>
            </p:txBody>
          </p:sp>
          <p:sp>
            <p:nvSpPr>
              <p:cNvPr id="78" name="Freeform 77">
                <a:extLst>
                  <a:ext uri="{FF2B5EF4-FFF2-40B4-BE49-F238E27FC236}">
                    <a16:creationId xmlns:a16="http://schemas.microsoft.com/office/drawing/2014/main" id="{15B9EE8A-471E-C646-C180-D85E754AA654}"/>
                  </a:ext>
                </a:extLst>
              </p:cNvPr>
              <p:cNvSpPr/>
              <p:nvPr/>
            </p:nvSpPr>
            <p:spPr>
              <a:xfrm>
                <a:off x="9147916" y="1004094"/>
                <a:ext cx="239917" cy="708474"/>
              </a:xfrm>
              <a:custGeom>
                <a:avLst/>
                <a:gdLst>
                  <a:gd name="connsiteX0" fmla="*/ 90530 w 239917"/>
                  <a:gd name="connsiteY0" fmla="*/ 708475 h 708474"/>
                  <a:gd name="connsiteX1" fmla="*/ 72424 w 239917"/>
                  <a:gd name="connsiteY1" fmla="*/ 694254 h 708474"/>
                  <a:gd name="connsiteX2" fmla="*/ 76303 w 239917"/>
                  <a:gd name="connsiteY2" fmla="*/ 674861 h 708474"/>
                  <a:gd name="connsiteX3" fmla="*/ 69837 w 239917"/>
                  <a:gd name="connsiteY3" fmla="*/ 586948 h 708474"/>
                  <a:gd name="connsiteX4" fmla="*/ 23279 w 239917"/>
                  <a:gd name="connsiteY4" fmla="*/ 329674 h 708474"/>
                  <a:gd name="connsiteX5" fmla="*/ 6466 w 239917"/>
                  <a:gd name="connsiteY5" fmla="*/ 197804 h 708474"/>
                  <a:gd name="connsiteX6" fmla="*/ 0 w 239917"/>
                  <a:gd name="connsiteY6" fmla="*/ 64642 h 708474"/>
                  <a:gd name="connsiteX7" fmla="*/ 62078 w 239917"/>
                  <a:gd name="connsiteY7" fmla="*/ 0 h 708474"/>
                  <a:gd name="connsiteX8" fmla="*/ 63371 w 239917"/>
                  <a:gd name="connsiteY8" fmla="*/ 0 h 708474"/>
                  <a:gd name="connsiteX9" fmla="*/ 126742 w 239917"/>
                  <a:gd name="connsiteY9" fmla="*/ 56885 h 708474"/>
                  <a:gd name="connsiteX10" fmla="*/ 144848 w 239917"/>
                  <a:gd name="connsiteY10" fmla="*/ 179704 h 708474"/>
                  <a:gd name="connsiteX11" fmla="*/ 170714 w 239917"/>
                  <a:gd name="connsiteY11" fmla="*/ 301231 h 708474"/>
                  <a:gd name="connsiteX12" fmla="*/ 239258 w 239917"/>
                  <a:gd name="connsiteY12" fmla="*/ 544285 h 708474"/>
                  <a:gd name="connsiteX13" fmla="*/ 226325 w 239917"/>
                  <a:gd name="connsiteY13" fmla="*/ 568849 h 708474"/>
                  <a:gd name="connsiteX14" fmla="*/ 201752 w 239917"/>
                  <a:gd name="connsiteY14" fmla="*/ 555920 h 708474"/>
                  <a:gd name="connsiteX15" fmla="*/ 133208 w 239917"/>
                  <a:gd name="connsiteY15" fmla="*/ 310281 h 708474"/>
                  <a:gd name="connsiteX16" fmla="*/ 106050 w 239917"/>
                  <a:gd name="connsiteY16" fmla="*/ 186169 h 708474"/>
                  <a:gd name="connsiteX17" fmla="*/ 87943 w 239917"/>
                  <a:gd name="connsiteY17" fmla="*/ 60763 h 708474"/>
                  <a:gd name="connsiteX18" fmla="*/ 63371 w 239917"/>
                  <a:gd name="connsiteY18" fmla="*/ 38785 h 708474"/>
                  <a:gd name="connsiteX19" fmla="*/ 38799 w 239917"/>
                  <a:gd name="connsiteY19" fmla="*/ 63349 h 708474"/>
                  <a:gd name="connsiteX20" fmla="*/ 45265 w 239917"/>
                  <a:gd name="connsiteY20" fmla="*/ 193926 h 708474"/>
                  <a:gd name="connsiteX21" fmla="*/ 60785 w 239917"/>
                  <a:gd name="connsiteY21" fmla="*/ 323209 h 708474"/>
                  <a:gd name="connsiteX22" fmla="*/ 107343 w 239917"/>
                  <a:gd name="connsiteY22" fmla="*/ 577898 h 708474"/>
                  <a:gd name="connsiteX23" fmla="*/ 107343 w 239917"/>
                  <a:gd name="connsiteY23" fmla="*/ 695547 h 708474"/>
                  <a:gd name="connsiteX24" fmla="*/ 95703 w 239917"/>
                  <a:gd name="connsiteY24" fmla="*/ 704597 h 708474"/>
                  <a:gd name="connsiteX25" fmla="*/ 90530 w 239917"/>
                  <a:gd name="connsiteY25" fmla="*/ 708475 h 708474"/>
                  <a:gd name="connsiteX26" fmla="*/ 108636 w 239917"/>
                  <a:gd name="connsiteY26" fmla="*/ 682618 h 708474"/>
                  <a:gd name="connsiteX27" fmla="*/ 108636 w 239917"/>
                  <a:gd name="connsiteY27" fmla="*/ 682618 h 708474"/>
                  <a:gd name="connsiteX28" fmla="*/ 108636 w 239917"/>
                  <a:gd name="connsiteY28" fmla="*/ 682618 h 708474"/>
                  <a:gd name="connsiteX29" fmla="*/ 108636 w 239917"/>
                  <a:gd name="connsiteY29" fmla="*/ 682618 h 708474"/>
                  <a:gd name="connsiteX30" fmla="*/ 108636 w 239917"/>
                  <a:gd name="connsiteY30" fmla="*/ 682618 h 708474"/>
                  <a:gd name="connsiteX31" fmla="*/ 108636 w 239917"/>
                  <a:gd name="connsiteY31" fmla="*/ 682618 h 70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917" h="708474">
                    <a:moveTo>
                      <a:pt x="90530" y="708475"/>
                    </a:moveTo>
                    <a:cubicBezTo>
                      <a:pt x="82770" y="708475"/>
                      <a:pt x="75010" y="703304"/>
                      <a:pt x="72424" y="694254"/>
                    </a:cubicBezTo>
                    <a:cubicBezTo>
                      <a:pt x="71131" y="689082"/>
                      <a:pt x="71131" y="682618"/>
                      <a:pt x="76303" y="674861"/>
                    </a:cubicBezTo>
                    <a:cubicBezTo>
                      <a:pt x="76303" y="674861"/>
                      <a:pt x="85357" y="659347"/>
                      <a:pt x="69837" y="586948"/>
                    </a:cubicBezTo>
                    <a:cubicBezTo>
                      <a:pt x="51731" y="502914"/>
                      <a:pt x="36212" y="416294"/>
                      <a:pt x="23279" y="329674"/>
                    </a:cubicBezTo>
                    <a:cubicBezTo>
                      <a:pt x="15520" y="281839"/>
                      <a:pt x="10346" y="239175"/>
                      <a:pt x="6466" y="197804"/>
                    </a:cubicBezTo>
                    <a:cubicBezTo>
                      <a:pt x="2587" y="156433"/>
                      <a:pt x="0" y="113770"/>
                      <a:pt x="0" y="64642"/>
                    </a:cubicBezTo>
                    <a:cubicBezTo>
                      <a:pt x="0" y="29735"/>
                      <a:pt x="27159" y="1293"/>
                      <a:pt x="62078" y="0"/>
                    </a:cubicBezTo>
                    <a:cubicBezTo>
                      <a:pt x="62078" y="0"/>
                      <a:pt x="63371" y="0"/>
                      <a:pt x="63371" y="0"/>
                    </a:cubicBezTo>
                    <a:cubicBezTo>
                      <a:pt x="95703" y="0"/>
                      <a:pt x="122862" y="24564"/>
                      <a:pt x="126742" y="56885"/>
                    </a:cubicBezTo>
                    <a:cubicBezTo>
                      <a:pt x="131915" y="102134"/>
                      <a:pt x="137088" y="142212"/>
                      <a:pt x="144848" y="179704"/>
                    </a:cubicBezTo>
                    <a:cubicBezTo>
                      <a:pt x="151315" y="217197"/>
                      <a:pt x="160367" y="257275"/>
                      <a:pt x="170714" y="301231"/>
                    </a:cubicBezTo>
                    <a:cubicBezTo>
                      <a:pt x="191406" y="386558"/>
                      <a:pt x="217272" y="471886"/>
                      <a:pt x="239258" y="544285"/>
                    </a:cubicBezTo>
                    <a:cubicBezTo>
                      <a:pt x="241845" y="554627"/>
                      <a:pt x="236671" y="564970"/>
                      <a:pt x="226325" y="568849"/>
                    </a:cubicBezTo>
                    <a:cubicBezTo>
                      <a:pt x="215979" y="571434"/>
                      <a:pt x="205632" y="566263"/>
                      <a:pt x="201752" y="555920"/>
                    </a:cubicBezTo>
                    <a:cubicBezTo>
                      <a:pt x="179766" y="482228"/>
                      <a:pt x="153901" y="396901"/>
                      <a:pt x="133208" y="310281"/>
                    </a:cubicBezTo>
                    <a:cubicBezTo>
                      <a:pt x="121568" y="266325"/>
                      <a:pt x="113809" y="224954"/>
                      <a:pt x="106050" y="186169"/>
                    </a:cubicBezTo>
                    <a:cubicBezTo>
                      <a:pt x="98289" y="147383"/>
                      <a:pt x="93117" y="107306"/>
                      <a:pt x="87943" y="60763"/>
                    </a:cubicBezTo>
                    <a:cubicBezTo>
                      <a:pt x="86650" y="47835"/>
                      <a:pt x="76303" y="38785"/>
                      <a:pt x="63371" y="38785"/>
                    </a:cubicBezTo>
                    <a:cubicBezTo>
                      <a:pt x="49145" y="38785"/>
                      <a:pt x="38799" y="50421"/>
                      <a:pt x="38799" y="63349"/>
                    </a:cubicBezTo>
                    <a:cubicBezTo>
                      <a:pt x="40092" y="111184"/>
                      <a:pt x="41385" y="153848"/>
                      <a:pt x="45265" y="193926"/>
                    </a:cubicBezTo>
                    <a:cubicBezTo>
                      <a:pt x="49145" y="234004"/>
                      <a:pt x="54318" y="276667"/>
                      <a:pt x="60785" y="323209"/>
                    </a:cubicBezTo>
                    <a:cubicBezTo>
                      <a:pt x="73717" y="408537"/>
                      <a:pt x="89236" y="495157"/>
                      <a:pt x="107343" y="577898"/>
                    </a:cubicBezTo>
                    <a:cubicBezTo>
                      <a:pt x="124155" y="656761"/>
                      <a:pt x="116396" y="683911"/>
                      <a:pt x="107343" y="695547"/>
                    </a:cubicBezTo>
                    <a:cubicBezTo>
                      <a:pt x="104756" y="699425"/>
                      <a:pt x="100876" y="703304"/>
                      <a:pt x="95703" y="704597"/>
                    </a:cubicBezTo>
                    <a:cubicBezTo>
                      <a:pt x="93117" y="707182"/>
                      <a:pt x="91823" y="708475"/>
                      <a:pt x="90530" y="708475"/>
                    </a:cubicBezTo>
                    <a:close/>
                    <a:moveTo>
                      <a:pt x="108636" y="682618"/>
                    </a:moveTo>
                    <a:lnTo>
                      <a:pt x="108636" y="682618"/>
                    </a:lnTo>
                    <a:lnTo>
                      <a:pt x="108636" y="682618"/>
                    </a:lnTo>
                    <a:close/>
                    <a:moveTo>
                      <a:pt x="108636" y="682618"/>
                    </a:moveTo>
                    <a:cubicBezTo>
                      <a:pt x="108636" y="682618"/>
                      <a:pt x="108636" y="682618"/>
                      <a:pt x="108636" y="682618"/>
                    </a:cubicBezTo>
                    <a:cubicBezTo>
                      <a:pt x="108636" y="682618"/>
                      <a:pt x="108636" y="682618"/>
                      <a:pt x="108636" y="682618"/>
                    </a:cubicBezTo>
                    <a:close/>
                  </a:path>
                </a:pathLst>
              </a:custGeom>
              <a:grpFill/>
              <a:ln w="12931" cap="flat">
                <a:noFill/>
                <a:prstDash val="solid"/>
                <a:miter/>
              </a:ln>
            </p:spPr>
            <p:txBody>
              <a:bodyPr rtlCol="0" anchor="ctr"/>
              <a:lstStyle/>
              <a:p>
                <a:endParaRPr lang="en-US" sz="529"/>
              </a:p>
            </p:txBody>
          </p:sp>
        </p:grpSp>
      </p:grpSp>
    </p:spTree>
    <p:extLst>
      <p:ext uri="{BB962C8B-B14F-4D97-AF65-F5344CB8AC3E}">
        <p14:creationId xmlns:p14="http://schemas.microsoft.com/office/powerpoint/2010/main" val="2866319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A7666B-DB2B-0BE5-9E32-F771E9FC2460}"/>
              </a:ext>
            </a:extLst>
          </p:cNvPr>
          <p:cNvSpPr>
            <a:spLocks noGrp="1"/>
          </p:cNvSpPr>
          <p:nvPr>
            <p:ph type="body" sz="quarter" idx="32"/>
          </p:nvPr>
        </p:nvSpPr>
        <p:spPr>
          <a:xfrm>
            <a:off x="559613" y="1933436"/>
            <a:ext cx="6526988" cy="6446760"/>
          </a:xfrm>
        </p:spPr>
        <p:txBody>
          <a:bodyPr/>
          <a:lstStyle/>
          <a:p>
            <a:r>
              <a:rPr lang="en-IE" b="1" dirty="0">
                <a:solidFill>
                  <a:srgbClr val="EF8D5B"/>
                </a:solidFill>
                <a:effectLst/>
                <a:ea typeface="Calibri" panose="020F0502020204030204" pitchFamily="34" charset="0"/>
              </a:rPr>
              <a:t>Mehr </a:t>
            </a:r>
            <a:r>
              <a:rPr lang="en-IE" b="1" dirty="0" err="1">
                <a:solidFill>
                  <a:srgbClr val="EF8D5B"/>
                </a:solidFill>
                <a:effectLst/>
                <a:ea typeface="Calibri" panose="020F0502020204030204" pitchFamily="34" charset="0"/>
              </a:rPr>
              <a:t>Studentinnen</a:t>
            </a:r>
            <a:r>
              <a:rPr lang="en-IE" b="1" dirty="0">
                <a:solidFill>
                  <a:srgbClr val="EF8D5B"/>
                </a:solidFill>
                <a:effectLst/>
                <a:ea typeface="Calibri" panose="020F0502020204030204" pitchFamily="34" charset="0"/>
              </a:rPr>
              <a:t> für das </a:t>
            </a:r>
            <a:r>
              <a:rPr lang="en-IE" b="1" dirty="0" err="1">
                <a:solidFill>
                  <a:srgbClr val="EF8D5B"/>
                </a:solidFill>
                <a:effectLst/>
                <a:ea typeface="Calibri" panose="020F0502020204030204" pitchFamily="34" charset="0"/>
              </a:rPr>
              <a:t>Bauwesen</a:t>
            </a:r>
            <a:r>
              <a:rPr lang="en-IE" b="1" dirty="0">
                <a:solidFill>
                  <a:srgbClr val="EF8D5B"/>
                </a:solidFill>
                <a:effectLst/>
                <a:ea typeface="Calibri" panose="020F0502020204030204" pitchFamily="34" charset="0"/>
              </a:rPr>
              <a:t> </a:t>
            </a:r>
            <a:r>
              <a:rPr lang="en-IE" b="1" dirty="0" err="1">
                <a:solidFill>
                  <a:srgbClr val="EF8D5B"/>
                </a:solidFill>
                <a:effectLst/>
                <a:ea typeface="Calibri" panose="020F0502020204030204" pitchFamily="34" charset="0"/>
              </a:rPr>
              <a:t>zu</a:t>
            </a:r>
            <a:r>
              <a:rPr lang="en-IE" b="1" dirty="0">
                <a:solidFill>
                  <a:srgbClr val="EF8D5B"/>
                </a:solidFill>
                <a:effectLst/>
                <a:ea typeface="Calibri" panose="020F0502020204030204" pitchFamily="34" charset="0"/>
              </a:rPr>
              <a:t> </a:t>
            </a:r>
            <a:r>
              <a:rPr lang="en-IE" b="1" dirty="0" err="1">
                <a:solidFill>
                  <a:srgbClr val="EF8D5B"/>
                </a:solidFill>
                <a:effectLst/>
                <a:ea typeface="Calibri" panose="020F0502020204030204" pitchFamily="34" charset="0"/>
              </a:rPr>
              <a:t>gewinnen</a:t>
            </a:r>
            <a:r>
              <a:rPr lang="en-IE" b="1" dirty="0">
                <a:solidFill>
                  <a:srgbClr val="EF8D5B"/>
                </a:solidFill>
                <a:effectLst/>
                <a:ea typeface="Calibri" panose="020F0502020204030204" pitchFamily="34" charset="0"/>
              </a:rPr>
              <a:t>.</a:t>
            </a:r>
          </a:p>
          <a:p>
            <a:endParaRPr lang="en-LB" dirty="0">
              <a:solidFill>
                <a:srgbClr val="EF8D5B"/>
              </a:solidFill>
              <a:effectLst/>
              <a:ea typeface="Calibri" panose="020F0502020204030204" pitchFamily="34" charset="0"/>
            </a:endParaRPr>
          </a:p>
          <a:p>
            <a:pPr algn="just">
              <a:tabLst>
                <a:tab pos="450215" algn="l"/>
              </a:tabLst>
            </a:pPr>
            <a:r>
              <a:rPr lang="en-IE" dirty="0" err="1">
                <a:effectLst/>
                <a:ea typeface="Calibri" panose="020F0502020204030204" pitchFamily="34" charset="0"/>
              </a:rPr>
              <a:t>Forschungen</a:t>
            </a:r>
            <a:r>
              <a:rPr lang="en-IE" dirty="0">
                <a:effectLst/>
                <a:ea typeface="Calibri" panose="020F0502020204030204" pitchFamily="34" charset="0"/>
              </a:rPr>
              <a:t> </a:t>
            </a:r>
            <a:r>
              <a:rPr lang="en-IE" dirty="0" err="1">
                <a:effectLst/>
                <a:ea typeface="Calibri" panose="020F0502020204030204" pitchFamily="34" charset="0"/>
              </a:rPr>
              <a:t>zeigen</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Studentinnen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Vergleich</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ihren</a:t>
            </a:r>
            <a:r>
              <a:rPr lang="en-IE" dirty="0">
                <a:effectLst/>
                <a:ea typeface="Calibri" panose="020F0502020204030204" pitchFamily="34" charset="0"/>
              </a:rPr>
              <a:t> </a:t>
            </a:r>
            <a:r>
              <a:rPr lang="en-IE" dirty="0" err="1">
                <a:effectLst/>
                <a:ea typeface="Calibri" panose="020F0502020204030204" pitchFamily="34" charset="0"/>
              </a:rPr>
              <a:t>männlichen</a:t>
            </a:r>
            <a:r>
              <a:rPr lang="en-IE" dirty="0">
                <a:effectLst/>
                <a:ea typeface="Calibri" panose="020F0502020204030204" pitchFamily="34" charset="0"/>
              </a:rPr>
              <a:t> </a:t>
            </a:r>
            <a:r>
              <a:rPr lang="en-IE" dirty="0" err="1">
                <a:effectLst/>
                <a:ea typeface="Calibri" panose="020F0502020204030204" pitchFamily="34" charset="0"/>
              </a:rPr>
              <a:t>Kollegen</a:t>
            </a:r>
            <a:r>
              <a:rPr lang="en-IE" dirty="0">
                <a:effectLst/>
                <a:ea typeface="Calibri" panose="020F0502020204030204" pitchFamily="34" charset="0"/>
              </a:rPr>
              <a:t> </a:t>
            </a:r>
            <a:r>
              <a:rPr lang="en-IE" dirty="0" err="1">
                <a:effectLst/>
                <a:ea typeface="Calibri" panose="020F0502020204030204" pitchFamily="34" charset="0"/>
              </a:rPr>
              <a:t>eher</a:t>
            </a:r>
            <a:r>
              <a:rPr lang="en-IE" dirty="0">
                <a:effectLst/>
                <a:ea typeface="Calibri" panose="020F0502020204030204" pitchFamily="34" charset="0"/>
              </a:rPr>
              <a:t> an </a:t>
            </a:r>
            <a:r>
              <a:rPr lang="en-IE" dirty="0" err="1">
                <a:effectLst/>
                <a:ea typeface="Calibri" panose="020F0502020204030204" pitchFamily="34" charset="0"/>
              </a:rPr>
              <a:t>allgemeineren</a:t>
            </a:r>
            <a:r>
              <a:rPr lang="en-IE" dirty="0">
                <a:effectLst/>
                <a:ea typeface="Calibri" panose="020F0502020204030204" pitchFamily="34" charset="0"/>
              </a:rPr>
              <a:t> </a:t>
            </a:r>
            <a:r>
              <a:rPr lang="en-IE" dirty="0" err="1">
                <a:effectLst/>
                <a:ea typeface="Calibri" panose="020F0502020204030204" pitchFamily="34" charset="0"/>
              </a:rPr>
              <a:t>Themen</a:t>
            </a:r>
            <a:r>
              <a:rPr lang="en-IE" dirty="0">
                <a:effectLst/>
                <a:ea typeface="Calibri" panose="020F0502020204030204" pitchFamily="34" charset="0"/>
              </a:rPr>
              <a:t> </a:t>
            </a:r>
            <a:r>
              <a:rPr lang="en-IE" dirty="0" err="1">
                <a:effectLst/>
                <a:ea typeface="Calibri" panose="020F0502020204030204" pitchFamily="34" charset="0"/>
              </a:rPr>
              <a:t>interessiert</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wie</a:t>
            </a:r>
            <a:r>
              <a:rPr lang="en-IE" dirty="0">
                <a:effectLst/>
                <a:ea typeface="Calibri" panose="020F0502020204030204" pitchFamily="34" charset="0"/>
              </a:rPr>
              <a:t> z. B. </a:t>
            </a:r>
            <a:endParaRPr lang="en-LB" dirty="0">
              <a:effectLst/>
              <a:ea typeface="Calibri" panose="020F0502020204030204" pitchFamily="34" charset="0"/>
            </a:endParaRPr>
          </a:p>
          <a:p>
            <a:pPr algn="just">
              <a:tabLst>
                <a:tab pos="450215" algn="l"/>
              </a:tabLst>
            </a:pPr>
            <a:r>
              <a:rPr lang="en-IE" dirty="0">
                <a:effectLst/>
                <a:ea typeface="Calibri" panose="020F0502020204030204" pitchFamily="34" charset="0"/>
              </a:rPr>
              <a:t> </a:t>
            </a:r>
            <a:endParaRPr lang="en-LB" dirty="0">
              <a:effectLst/>
              <a:ea typeface="Calibri" panose="020F0502020204030204" pitchFamily="34" charset="0"/>
            </a:endParaRPr>
          </a:p>
          <a:p>
            <a:pPr marL="342900" lvl="0" indent="-342900" algn="just">
              <a:buClr>
                <a:srgbClr val="EF8D5B"/>
              </a:buClr>
              <a:buFont typeface="Arial" panose="020B0604020202020204" pitchFamily="34" charset="0"/>
              <a:buChar char="•"/>
              <a:tabLst>
                <a:tab pos="450215" algn="l"/>
              </a:tabLst>
            </a:pPr>
            <a:r>
              <a:rPr lang="en-IE" dirty="0" err="1">
                <a:effectLst/>
                <a:ea typeface="Calibri" panose="020F0502020204030204" pitchFamily="34" charset="0"/>
              </a:rPr>
              <a:t>Teamarbeit</a:t>
            </a:r>
            <a:endParaRPr lang="en-LB" dirty="0">
              <a:effectLst/>
              <a:ea typeface="Calibri" panose="020F0502020204030204" pitchFamily="34" charset="0"/>
            </a:endParaRPr>
          </a:p>
          <a:p>
            <a:pPr marL="342900" lvl="0" indent="-342900" algn="just">
              <a:buClr>
                <a:srgbClr val="EF8D5B"/>
              </a:buClr>
              <a:buFont typeface="Arial" panose="020B0604020202020204" pitchFamily="34" charset="0"/>
              <a:buChar char="•"/>
              <a:tabLst>
                <a:tab pos="450215" algn="l"/>
              </a:tabLst>
            </a:pPr>
            <a:r>
              <a:rPr lang="en-IE" dirty="0" err="1">
                <a:effectLst/>
                <a:ea typeface="Calibri" panose="020F0502020204030204" pitchFamily="34" charset="0"/>
              </a:rPr>
              <a:t>Anfrage</a:t>
            </a:r>
            <a:endParaRPr lang="en-LB" dirty="0">
              <a:effectLst/>
              <a:ea typeface="Calibri" panose="020F0502020204030204" pitchFamily="34" charset="0"/>
            </a:endParaRPr>
          </a:p>
          <a:p>
            <a:pPr marL="342900" lvl="0" indent="-342900" algn="just">
              <a:buClr>
                <a:srgbClr val="EF8D5B"/>
              </a:buClr>
              <a:buFont typeface="Arial" panose="020B0604020202020204" pitchFamily="34" charset="0"/>
              <a:buChar char="•"/>
              <a:tabLst>
                <a:tab pos="450215" algn="l"/>
              </a:tabLst>
            </a:pPr>
            <a:r>
              <a:rPr lang="en-IE" dirty="0" err="1">
                <a:effectLst/>
                <a:ea typeface="Calibri" panose="020F0502020204030204" pitchFamily="34" charset="0"/>
              </a:rPr>
              <a:t>Zusammenarbeit</a:t>
            </a:r>
            <a:endParaRPr lang="en-LB" dirty="0">
              <a:effectLst/>
              <a:ea typeface="Calibri" panose="020F0502020204030204" pitchFamily="34" charset="0"/>
            </a:endParaRPr>
          </a:p>
          <a:p>
            <a:pPr marL="342900" lvl="0" indent="-342900" algn="just">
              <a:buClr>
                <a:srgbClr val="EF8D5B"/>
              </a:buClr>
              <a:buFont typeface="Arial" panose="020B0604020202020204" pitchFamily="34" charset="0"/>
              <a:buChar char="•"/>
              <a:tabLst>
                <a:tab pos="450215" algn="l"/>
              </a:tabLst>
            </a:pPr>
            <a:r>
              <a:rPr lang="en-IE" dirty="0">
                <a:effectLst/>
                <a:ea typeface="Calibri" panose="020F0502020204030204" pitchFamily="34" charset="0"/>
              </a:rPr>
              <a:t>Die </a:t>
            </a:r>
            <a:r>
              <a:rPr lang="en-IE" dirty="0" err="1">
                <a:effectLst/>
                <a:ea typeface="Calibri" panose="020F0502020204030204" pitchFamily="34" charset="0"/>
              </a:rPr>
              <a:t>positiven</a:t>
            </a:r>
            <a:r>
              <a:rPr lang="en-IE" dirty="0">
                <a:effectLst/>
                <a:ea typeface="Calibri" panose="020F0502020204030204" pitchFamily="34" charset="0"/>
              </a:rPr>
              <a:t> </a:t>
            </a:r>
            <a:r>
              <a:rPr lang="en-IE" dirty="0" err="1">
                <a:effectLst/>
                <a:ea typeface="Calibri" panose="020F0502020204030204" pitchFamily="34" charset="0"/>
              </a:rPr>
              <a:t>Auswirkungen</a:t>
            </a:r>
            <a:r>
              <a:rPr lang="en-IE" dirty="0">
                <a:effectLst/>
                <a:ea typeface="Calibri" panose="020F0502020204030204" pitchFamily="34" charset="0"/>
              </a:rPr>
              <a:t> </a:t>
            </a:r>
            <a:r>
              <a:rPr lang="en-IE" dirty="0" err="1">
                <a:effectLst/>
                <a:ea typeface="Calibri" panose="020F0502020204030204" pitchFamily="34" charset="0"/>
              </a:rPr>
              <a:t>ihrer</a:t>
            </a:r>
            <a:r>
              <a:rPr lang="en-IE" dirty="0">
                <a:effectLst/>
                <a:ea typeface="Calibri" panose="020F0502020204030204" pitchFamily="34" charset="0"/>
              </a:rPr>
              <a:t> Arbeit auf die Gesellschaft</a:t>
            </a:r>
          </a:p>
          <a:p>
            <a:pPr marL="342900" lvl="0" indent="-342900" algn="just">
              <a:buClr>
                <a:srgbClr val="EF8D5B"/>
              </a:buClr>
              <a:buFont typeface="Arial" panose="020B0604020202020204" pitchFamily="34" charset="0"/>
              <a:buChar char="•"/>
              <a:tabLst>
                <a:tab pos="450215" algn="l"/>
              </a:tabLst>
            </a:pPr>
            <a:endParaRPr lang="en-IE" dirty="0">
              <a:effectLst/>
              <a:ea typeface="Calibri" panose="020F0502020204030204" pitchFamily="34" charset="0"/>
            </a:endParaRPr>
          </a:p>
          <a:p>
            <a:pPr lvl="0" algn="just">
              <a:buClr>
                <a:srgbClr val="EF8D5B"/>
              </a:buClr>
              <a:tabLst>
                <a:tab pos="450215" algn="l"/>
              </a:tabLst>
            </a:pPr>
            <a:r>
              <a:rPr lang="en-US" dirty="0">
                <a:effectLst/>
                <a:ea typeface="Calibri" panose="020F0502020204030204" pitchFamily="34" charset="0"/>
              </a:rPr>
              <a:t>Der </a:t>
            </a:r>
            <a:r>
              <a:rPr lang="en-US" dirty="0" err="1">
                <a:effectLst/>
                <a:ea typeface="Calibri" panose="020F0502020204030204" pitchFamily="34" charset="0"/>
              </a:rPr>
              <a:t>beste</a:t>
            </a:r>
            <a:r>
              <a:rPr lang="en-US" dirty="0">
                <a:effectLst/>
                <a:ea typeface="Calibri" panose="020F0502020204030204" pitchFamily="34" charset="0"/>
              </a:rPr>
              <a:t> </a:t>
            </a:r>
            <a:r>
              <a:rPr lang="en-US" dirty="0" err="1">
                <a:effectLst/>
                <a:ea typeface="Calibri" panose="020F0502020204030204" pitchFamily="34" charset="0"/>
              </a:rPr>
              <a:t>Weg</a:t>
            </a:r>
            <a:r>
              <a:rPr lang="en-US" dirty="0">
                <a:effectLst/>
                <a:ea typeface="Calibri" panose="020F0502020204030204" pitchFamily="34" charset="0"/>
              </a:rPr>
              <a:t>, </a:t>
            </a:r>
            <a:r>
              <a:rPr lang="en-US" dirty="0" err="1">
                <a:effectLst/>
                <a:ea typeface="Calibri" panose="020F0502020204030204" pitchFamily="34" charset="0"/>
              </a:rPr>
              <a:t>Studentinnen</a:t>
            </a:r>
            <a:r>
              <a:rPr lang="en-US" dirty="0">
                <a:effectLst/>
                <a:ea typeface="Calibri" panose="020F0502020204030204" pitchFamily="34" charset="0"/>
              </a:rPr>
              <a:t> für MINT-</a:t>
            </a:r>
            <a:r>
              <a:rPr lang="en-US" dirty="0" err="1">
                <a:effectLst/>
                <a:ea typeface="Calibri" panose="020F0502020204030204" pitchFamily="34" charset="0"/>
              </a:rPr>
              <a:t>Kurse</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gewinnen</a:t>
            </a:r>
            <a:r>
              <a:rPr lang="en-US" dirty="0">
                <a:effectLst/>
                <a:ea typeface="Calibri" panose="020F0502020204030204" pitchFamily="34" charset="0"/>
              </a:rPr>
              <a:t>, </a:t>
            </a:r>
            <a:r>
              <a:rPr lang="en-US" dirty="0" err="1">
                <a:effectLst/>
                <a:ea typeface="Calibri" panose="020F0502020204030204" pitchFamily="34" charset="0"/>
              </a:rPr>
              <a:t>besteht</a:t>
            </a:r>
            <a:r>
              <a:rPr lang="en-US" dirty="0">
                <a:effectLst/>
                <a:ea typeface="Calibri" panose="020F0502020204030204" pitchFamily="34" charset="0"/>
              </a:rPr>
              <a:t> </a:t>
            </a:r>
            <a:r>
              <a:rPr lang="en-US" dirty="0" err="1">
                <a:effectLst/>
                <a:ea typeface="Calibri" panose="020F0502020204030204" pitchFamily="34" charset="0"/>
              </a:rPr>
              <a:t>darin</a:t>
            </a:r>
            <a:r>
              <a:rPr lang="en-US" dirty="0">
                <a:effectLst/>
                <a:ea typeface="Calibri" panose="020F0502020204030204" pitchFamily="34" charset="0"/>
              </a:rPr>
              <a:t>, </a:t>
            </a:r>
            <a:r>
              <a:rPr lang="en-US" dirty="0" err="1">
                <a:effectLst/>
                <a:ea typeface="Calibri" panose="020F0502020204030204" pitchFamily="34" charset="0"/>
              </a:rPr>
              <a:t>diese</a:t>
            </a:r>
            <a:r>
              <a:rPr lang="en-US" dirty="0">
                <a:effectLst/>
                <a:ea typeface="Calibri" panose="020F0502020204030204" pitchFamily="34" charset="0"/>
              </a:rPr>
              <a:t> </a:t>
            </a:r>
            <a:r>
              <a:rPr lang="en-US" dirty="0" err="1">
                <a:effectLst/>
                <a:ea typeface="Calibri" panose="020F0502020204030204" pitchFamily="34" charset="0"/>
              </a:rPr>
              <a:t>Elemente</a:t>
            </a:r>
            <a:r>
              <a:rPr lang="en-US" dirty="0">
                <a:effectLst/>
                <a:ea typeface="Calibri" panose="020F0502020204030204" pitchFamily="34" charset="0"/>
              </a:rPr>
              <a:t> </a:t>
            </a:r>
            <a:r>
              <a:rPr lang="en-US" dirty="0" err="1">
                <a:effectLst/>
                <a:ea typeface="Calibri" panose="020F0502020204030204" pitchFamily="34" charset="0"/>
              </a:rPr>
              <a:t>bei</a:t>
            </a:r>
            <a:r>
              <a:rPr lang="en-US" dirty="0">
                <a:effectLst/>
                <a:ea typeface="Calibri" panose="020F0502020204030204" pitchFamily="34" charset="0"/>
              </a:rPr>
              <a:t> der </a:t>
            </a:r>
            <a:r>
              <a:rPr lang="en-US" dirty="0" err="1">
                <a:effectLst/>
                <a:ea typeface="Calibri" panose="020F0502020204030204" pitchFamily="34" charset="0"/>
              </a:rPr>
              <a:t>Werbung</a:t>
            </a:r>
            <a:r>
              <a:rPr lang="en-US" dirty="0">
                <a:effectLst/>
                <a:ea typeface="Calibri" panose="020F0502020204030204" pitchFamily="34" charset="0"/>
              </a:rPr>
              <a:t> für </a:t>
            </a:r>
            <a:r>
              <a:rPr lang="en-US" dirty="0" err="1">
                <a:effectLst/>
                <a:ea typeface="Calibri" panose="020F0502020204030204" pitchFamily="34" charset="0"/>
              </a:rPr>
              <a:t>Baukurse</a:t>
            </a:r>
            <a:r>
              <a:rPr lang="en-US" dirty="0">
                <a:effectLst/>
                <a:ea typeface="Calibri" panose="020F0502020204030204" pitchFamily="34" charset="0"/>
              </a:rPr>
              <a:t> </a:t>
            </a:r>
            <a:r>
              <a:rPr lang="en-US" dirty="0" err="1">
                <a:effectLst/>
                <a:ea typeface="Calibri" panose="020F0502020204030204" pitchFamily="34" charset="0"/>
              </a:rPr>
              <a:t>hervorzuheben</a:t>
            </a:r>
            <a:r>
              <a:rPr lang="en-US" dirty="0">
                <a:effectLst/>
                <a:ea typeface="Calibri" panose="020F0502020204030204" pitchFamily="34" charset="0"/>
              </a:rPr>
              <a:t>. </a:t>
            </a:r>
            <a:r>
              <a:rPr lang="en-US" baseline="30000" dirty="0">
                <a:effectLst/>
                <a:ea typeface="Calibri" panose="020F0502020204030204" pitchFamily="34" charset="0"/>
              </a:rPr>
              <a:t>24</a:t>
            </a:r>
          </a:p>
          <a:p>
            <a:pPr lvl="0" algn="just">
              <a:buClr>
                <a:srgbClr val="EF8D5B"/>
              </a:buClr>
              <a:tabLst>
                <a:tab pos="450215" algn="l"/>
              </a:tabLst>
            </a:pPr>
            <a:endParaRPr lang="en-US" baseline="30000" dirty="0">
              <a:effectLst/>
              <a:ea typeface="Calibri" panose="020F0502020204030204" pitchFamily="34" charset="0"/>
            </a:endParaRPr>
          </a:p>
          <a:p>
            <a:pPr lvl="0" algn="just">
              <a:buClr>
                <a:srgbClr val="EF8D5B"/>
              </a:buClr>
              <a:tabLst>
                <a:tab pos="450215" algn="l"/>
              </a:tabLst>
            </a:pPr>
            <a:r>
              <a:rPr lang="en-US" dirty="0" err="1">
                <a:effectLst/>
                <a:ea typeface="Calibri" panose="020F0502020204030204" pitchFamily="34" charset="0"/>
              </a:rPr>
              <a:t>Wir</a:t>
            </a:r>
            <a:r>
              <a:rPr lang="en-US" dirty="0">
                <a:effectLst/>
                <a:ea typeface="Calibri" panose="020F0502020204030204" pitchFamily="34" charset="0"/>
              </a:rPr>
              <a:t> alle </a:t>
            </a:r>
            <a:r>
              <a:rPr lang="en-US" dirty="0" err="1">
                <a:effectLst/>
                <a:ea typeface="Calibri" panose="020F0502020204030204" pitchFamily="34" charset="0"/>
              </a:rPr>
              <a:t>kennen</a:t>
            </a:r>
            <a:r>
              <a:rPr lang="en-US" dirty="0">
                <a:effectLst/>
                <a:ea typeface="Calibri" panose="020F0502020204030204" pitchFamily="34" charset="0"/>
              </a:rPr>
              <a:t> den Slogan "</a:t>
            </a:r>
            <a:r>
              <a:rPr lang="en-US" dirty="0" err="1">
                <a:effectLst/>
                <a:ea typeface="Calibri" panose="020F0502020204030204" pitchFamily="34" charset="0"/>
              </a:rPr>
              <a:t>Wenn</a:t>
            </a:r>
            <a:r>
              <a:rPr lang="en-US" dirty="0">
                <a:effectLst/>
                <a:ea typeface="Calibri" panose="020F0502020204030204" pitchFamily="34" charset="0"/>
              </a:rPr>
              <a:t> du es </a:t>
            </a:r>
            <a:r>
              <a:rPr lang="en-US" dirty="0" err="1">
                <a:effectLst/>
                <a:ea typeface="Calibri" panose="020F0502020204030204" pitchFamily="34" charset="0"/>
              </a:rPr>
              <a:t>nicht</a:t>
            </a:r>
            <a:r>
              <a:rPr lang="en-US" dirty="0">
                <a:effectLst/>
                <a:ea typeface="Calibri" panose="020F0502020204030204" pitchFamily="34" charset="0"/>
              </a:rPr>
              <a:t> </a:t>
            </a:r>
            <a:r>
              <a:rPr lang="en-US" dirty="0" err="1">
                <a:effectLst/>
                <a:ea typeface="Calibri" panose="020F0502020204030204" pitchFamily="34" charset="0"/>
              </a:rPr>
              <a:t>sehen</a:t>
            </a:r>
            <a:r>
              <a:rPr lang="en-US" dirty="0">
                <a:effectLst/>
                <a:ea typeface="Calibri" panose="020F0502020204030204" pitchFamily="34" charset="0"/>
              </a:rPr>
              <a:t> </a:t>
            </a:r>
            <a:r>
              <a:rPr lang="en-US" dirty="0" err="1">
                <a:effectLst/>
                <a:ea typeface="Calibri" panose="020F0502020204030204" pitchFamily="34" charset="0"/>
              </a:rPr>
              <a:t>kannst</a:t>
            </a:r>
            <a:r>
              <a:rPr lang="en-US" dirty="0">
                <a:effectLst/>
                <a:ea typeface="Calibri" panose="020F0502020204030204" pitchFamily="34" charset="0"/>
              </a:rPr>
              <a:t>, </a:t>
            </a:r>
            <a:r>
              <a:rPr lang="en-US" dirty="0" err="1">
                <a:effectLst/>
                <a:ea typeface="Calibri" panose="020F0502020204030204" pitchFamily="34" charset="0"/>
              </a:rPr>
              <a:t>kannst</a:t>
            </a:r>
            <a:r>
              <a:rPr lang="en-US" dirty="0">
                <a:effectLst/>
                <a:ea typeface="Calibri" panose="020F0502020204030204" pitchFamily="34" charset="0"/>
              </a:rPr>
              <a:t> du es </a:t>
            </a:r>
            <a:r>
              <a:rPr lang="en-US" dirty="0" err="1">
                <a:effectLst/>
                <a:ea typeface="Calibri" panose="020F0502020204030204" pitchFamily="34" charset="0"/>
              </a:rPr>
              <a:t>nicht</a:t>
            </a:r>
            <a:r>
              <a:rPr lang="en-US" dirty="0">
                <a:effectLst/>
                <a:ea typeface="Calibri" panose="020F0502020204030204" pitchFamily="34" charset="0"/>
              </a:rPr>
              <a:t> sein", </a:t>
            </a:r>
            <a:r>
              <a:rPr lang="en-US" dirty="0" err="1">
                <a:effectLst/>
                <a:ea typeface="Calibri" panose="020F0502020204030204" pitchFamily="34" charset="0"/>
              </a:rPr>
              <a:t>wenn</a:t>
            </a:r>
            <a:r>
              <a:rPr lang="en-US" dirty="0">
                <a:effectLst/>
                <a:ea typeface="Calibri" panose="020F0502020204030204" pitchFamily="34" charset="0"/>
              </a:rPr>
              <a:t> es </a:t>
            </a:r>
            <a:r>
              <a:rPr lang="en-US" dirty="0" err="1">
                <a:effectLst/>
                <a:ea typeface="Calibri" panose="020F0502020204030204" pitchFamily="34" charset="0"/>
              </a:rPr>
              <a:t>darum</a:t>
            </a:r>
            <a:r>
              <a:rPr lang="en-US" dirty="0">
                <a:effectLst/>
                <a:ea typeface="Calibri" panose="020F0502020204030204" pitchFamily="34" charset="0"/>
              </a:rPr>
              <a:t> </a:t>
            </a:r>
            <a:r>
              <a:rPr lang="en-US" dirty="0" err="1">
                <a:effectLst/>
                <a:ea typeface="Calibri" panose="020F0502020204030204" pitchFamily="34" charset="0"/>
              </a:rPr>
              <a:t>geht</a:t>
            </a:r>
            <a:r>
              <a:rPr lang="en-US" dirty="0">
                <a:effectLst/>
                <a:ea typeface="Calibri" panose="020F0502020204030204" pitchFamily="34" charset="0"/>
              </a:rPr>
              <a:t>, </a:t>
            </a:r>
            <a:r>
              <a:rPr lang="en-US" dirty="0" err="1">
                <a:effectLst/>
                <a:ea typeface="Calibri" panose="020F0502020204030204" pitchFamily="34" charset="0"/>
              </a:rPr>
              <a:t>junge</a:t>
            </a:r>
            <a:r>
              <a:rPr lang="en-US" dirty="0">
                <a:effectLst/>
                <a:ea typeface="Calibri" panose="020F0502020204030204" pitchFamily="34" charset="0"/>
              </a:rPr>
              <a:t> Frauen und </a:t>
            </a:r>
            <a:r>
              <a:rPr lang="en-US" dirty="0" err="1">
                <a:effectLst/>
                <a:ea typeface="Calibri" panose="020F0502020204030204" pitchFamily="34" charset="0"/>
              </a:rPr>
              <a:t>Mädchen</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ermutigen</a:t>
            </a:r>
            <a:r>
              <a:rPr lang="en-US" dirty="0">
                <a:effectLst/>
                <a:ea typeface="Calibri" panose="020F0502020204030204" pitchFamily="34" charset="0"/>
              </a:rPr>
              <a:t>, </a:t>
            </a:r>
            <a:r>
              <a:rPr lang="en-US" dirty="0" err="1">
                <a:effectLst/>
                <a:ea typeface="Calibri" panose="020F0502020204030204" pitchFamily="34" charset="0"/>
              </a:rPr>
              <a:t>sich</a:t>
            </a:r>
            <a:r>
              <a:rPr lang="en-US" dirty="0">
                <a:effectLst/>
                <a:ea typeface="Calibri" panose="020F0502020204030204" pitchFamily="34" charset="0"/>
              </a:rPr>
              <a:t> </a:t>
            </a:r>
            <a:r>
              <a:rPr lang="en-US" dirty="0" err="1">
                <a:effectLst/>
                <a:ea typeface="Calibri" panose="020F0502020204030204" pitchFamily="34" charset="0"/>
              </a:rPr>
              <a:t>stärker</a:t>
            </a:r>
            <a:r>
              <a:rPr lang="en-US" dirty="0">
                <a:effectLst/>
                <a:ea typeface="Calibri" panose="020F0502020204030204" pitchFamily="34" charset="0"/>
              </a:rPr>
              <a:t> am Sport und an </a:t>
            </a:r>
            <a:r>
              <a:rPr lang="en-US" dirty="0" err="1">
                <a:effectLst/>
                <a:ea typeface="Calibri" panose="020F0502020204030204" pitchFamily="34" charset="0"/>
              </a:rPr>
              <a:t>männerdominierten</a:t>
            </a:r>
            <a:r>
              <a:rPr lang="en-US" dirty="0">
                <a:effectLst/>
                <a:ea typeface="Calibri" panose="020F0502020204030204" pitchFamily="34" charset="0"/>
              </a:rPr>
              <a:t> </a:t>
            </a:r>
            <a:r>
              <a:rPr lang="en-US" dirty="0" err="1">
                <a:effectLst/>
                <a:ea typeface="Calibri" panose="020F0502020204030204" pitchFamily="34" charset="0"/>
              </a:rPr>
              <a:t>Berufen</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beteiligen</a:t>
            </a:r>
            <a:r>
              <a:rPr lang="en-US" dirty="0">
                <a:effectLst/>
                <a:ea typeface="Calibri" panose="020F0502020204030204" pitchFamily="34" charset="0"/>
              </a:rPr>
              <a:t>.  Es </a:t>
            </a:r>
            <a:r>
              <a:rPr lang="en-US" dirty="0" err="1">
                <a:effectLst/>
                <a:ea typeface="Calibri" panose="020F0502020204030204" pitchFamily="34" charset="0"/>
              </a:rPr>
              <a:t>ist</a:t>
            </a:r>
            <a:r>
              <a:rPr lang="en-US" dirty="0">
                <a:effectLst/>
                <a:ea typeface="Calibri" panose="020F0502020204030204" pitchFamily="34" charset="0"/>
              </a:rPr>
              <a:t> </a:t>
            </a:r>
            <a:r>
              <a:rPr lang="en-US" dirty="0" err="1">
                <a:effectLst/>
                <a:ea typeface="Calibri" panose="020F0502020204030204" pitchFamily="34" charset="0"/>
              </a:rPr>
              <a:t>wichtig</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weibliche</a:t>
            </a:r>
            <a:r>
              <a:rPr lang="en-US" dirty="0">
                <a:effectLst/>
                <a:ea typeface="Calibri" panose="020F0502020204030204" pitchFamily="34" charset="0"/>
              </a:rPr>
              <a:t> </a:t>
            </a:r>
            <a:r>
              <a:rPr lang="en-US" dirty="0" err="1">
                <a:effectLst/>
                <a:ea typeface="Calibri" panose="020F0502020204030204" pitchFamily="34" charset="0"/>
              </a:rPr>
              <a:t>Vorbilder</a:t>
            </a:r>
            <a:r>
              <a:rPr lang="en-US" dirty="0">
                <a:effectLst/>
                <a:ea typeface="Calibri" panose="020F0502020204030204" pitchFamily="34" charset="0"/>
              </a:rPr>
              <a:t> </a:t>
            </a:r>
            <a:r>
              <a:rPr lang="en-US" dirty="0" err="1">
                <a:effectLst/>
                <a:ea typeface="Calibri" panose="020F0502020204030204" pitchFamily="34" charset="0"/>
              </a:rPr>
              <a:t>aus</a:t>
            </a:r>
            <a:r>
              <a:rPr lang="en-US" dirty="0">
                <a:effectLst/>
                <a:ea typeface="Calibri" panose="020F0502020204030204" pitchFamily="34" charset="0"/>
              </a:rPr>
              <a:t> dem Sektor auf </a:t>
            </a:r>
            <a:r>
              <a:rPr lang="en-US" dirty="0" err="1">
                <a:effectLst/>
                <a:ea typeface="Calibri" panose="020F0502020204030204" pitchFamily="34" charset="0"/>
              </a:rPr>
              <a:t>Konferenzen</a:t>
            </a:r>
            <a:r>
              <a:rPr lang="en-US" dirty="0">
                <a:effectLst/>
                <a:ea typeface="Calibri" panose="020F0502020204030204" pitchFamily="34" charset="0"/>
              </a:rPr>
              <a:t>, </a:t>
            </a:r>
            <a:r>
              <a:rPr lang="en-US" dirty="0" err="1">
                <a:effectLst/>
                <a:ea typeface="Calibri" panose="020F0502020204030204" pitchFamily="34" charset="0"/>
              </a:rPr>
              <a:t>Karrieretagen</a:t>
            </a:r>
            <a:r>
              <a:rPr lang="en-US" dirty="0">
                <a:effectLst/>
                <a:ea typeface="Calibri" panose="020F0502020204030204" pitchFamily="34" charset="0"/>
              </a:rPr>
              <a:t> und </a:t>
            </a:r>
            <a:r>
              <a:rPr lang="en-US" dirty="0" err="1">
                <a:effectLst/>
                <a:ea typeface="Calibri" panose="020F0502020204030204" pitchFamily="34" charset="0"/>
              </a:rPr>
              <a:t>Ausstellungen</a:t>
            </a:r>
            <a:r>
              <a:rPr lang="en-US" dirty="0">
                <a:effectLst/>
                <a:ea typeface="Calibri" panose="020F0502020204030204" pitchFamily="34" charset="0"/>
              </a:rPr>
              <a:t> </a:t>
            </a:r>
            <a:r>
              <a:rPr lang="en-US" dirty="0" err="1">
                <a:effectLst/>
                <a:ea typeface="Calibri" panose="020F0502020204030204" pitchFamily="34" charset="0"/>
              </a:rPr>
              <a:t>präsent</a:t>
            </a:r>
            <a:r>
              <a:rPr lang="en-US" dirty="0">
                <a:effectLst/>
                <a:ea typeface="Calibri" panose="020F0502020204030204" pitchFamily="34" charset="0"/>
              </a:rPr>
              <a:t> </a:t>
            </a:r>
            <a:r>
              <a:rPr lang="en-US" dirty="0" err="1">
                <a:effectLst/>
                <a:ea typeface="Calibri" panose="020F0502020204030204" pitchFamily="34" charset="0"/>
              </a:rPr>
              <a:t>sind</a:t>
            </a:r>
            <a:r>
              <a:rPr lang="en-US" dirty="0">
                <a:effectLst/>
                <a:ea typeface="Calibri" panose="020F0502020204030204" pitchFamily="34" charset="0"/>
              </a:rPr>
              <a:t>, Artikel </a:t>
            </a:r>
            <a:r>
              <a:rPr lang="en-US" dirty="0" err="1">
                <a:effectLst/>
                <a:ea typeface="Calibri" panose="020F0502020204030204" pitchFamily="34" charset="0"/>
              </a:rPr>
              <a:t>schreiben</a:t>
            </a:r>
            <a:r>
              <a:rPr lang="en-US" dirty="0">
                <a:effectLst/>
                <a:ea typeface="Calibri" panose="020F0502020204030204" pitchFamily="34" charset="0"/>
              </a:rPr>
              <a:t> und für </a:t>
            </a:r>
            <a:r>
              <a:rPr lang="en-US" dirty="0" err="1">
                <a:effectLst/>
                <a:ea typeface="Calibri" panose="020F0502020204030204" pitchFamily="34" charset="0"/>
              </a:rPr>
              <a:t>junge</a:t>
            </a:r>
            <a:r>
              <a:rPr lang="en-US" dirty="0">
                <a:effectLst/>
                <a:ea typeface="Calibri" panose="020F0502020204030204" pitchFamily="34" charset="0"/>
              </a:rPr>
              <a:t> Frauen </a:t>
            </a:r>
            <a:r>
              <a:rPr lang="en-US" dirty="0" err="1">
                <a:effectLst/>
                <a:ea typeface="Calibri" panose="020F0502020204030204" pitchFamily="34" charset="0"/>
              </a:rPr>
              <a:t>sichtbar</a:t>
            </a:r>
            <a:r>
              <a:rPr lang="en-US" dirty="0">
                <a:effectLst/>
                <a:ea typeface="Calibri" panose="020F0502020204030204" pitchFamily="34" charset="0"/>
              </a:rPr>
              <a:t> </a:t>
            </a:r>
            <a:r>
              <a:rPr lang="en-US" dirty="0" err="1">
                <a:effectLst/>
                <a:ea typeface="Calibri" panose="020F0502020204030204" pitchFamily="34" charset="0"/>
              </a:rPr>
              <a:t>sind</a:t>
            </a:r>
            <a:r>
              <a:rPr lang="en-US" dirty="0">
                <a:effectLst/>
                <a:ea typeface="Calibri" panose="020F0502020204030204" pitchFamily="34" charset="0"/>
              </a:rPr>
              <a:t>.   </a:t>
            </a:r>
            <a:r>
              <a:rPr lang="en-US" dirty="0" err="1">
                <a:effectLst/>
                <a:ea typeface="Calibri" panose="020F0502020204030204" pitchFamily="34" charset="0"/>
              </a:rPr>
              <a:t>Dadurch</a:t>
            </a:r>
            <a:r>
              <a:rPr lang="en-US" dirty="0">
                <a:effectLst/>
                <a:ea typeface="Calibri" panose="020F0502020204030204" pitchFamily="34" charset="0"/>
              </a:rPr>
              <a:t> </a:t>
            </a:r>
            <a:r>
              <a:rPr lang="en-US" dirty="0" err="1">
                <a:effectLst/>
                <a:ea typeface="Calibri" panose="020F0502020204030204" pitchFamily="34" charset="0"/>
              </a:rPr>
              <a:t>verstärken</a:t>
            </a:r>
            <a:r>
              <a:rPr lang="en-US" dirty="0">
                <a:effectLst/>
                <a:ea typeface="Calibri" panose="020F0502020204030204" pitchFamily="34" charset="0"/>
              </a:rPr>
              <a:t> </a:t>
            </a:r>
            <a:r>
              <a:rPr lang="en-US" dirty="0" err="1">
                <a:effectLst/>
                <a:ea typeface="Calibri" panose="020F0502020204030204" pitchFamily="34" charset="0"/>
              </a:rPr>
              <a:t>sie</a:t>
            </a:r>
            <a:r>
              <a:rPr lang="en-US" dirty="0">
                <a:effectLst/>
                <a:ea typeface="Calibri" panose="020F0502020204030204" pitchFamily="34" charset="0"/>
              </a:rPr>
              <a:t> die </a:t>
            </a:r>
            <a:r>
              <a:rPr lang="en-US" dirty="0" err="1">
                <a:effectLst/>
                <a:ea typeface="Calibri" panose="020F0502020204030204" pitchFamily="34" charset="0"/>
              </a:rPr>
              <a:t>Botschaft</a:t>
            </a:r>
            <a:r>
              <a:rPr lang="en-US" dirty="0">
                <a:effectLst/>
                <a:ea typeface="Calibri" panose="020F0502020204030204" pitchFamily="34" charset="0"/>
              </a:rPr>
              <a:t> der </a:t>
            </a:r>
            <a:r>
              <a:rPr lang="en-US" dirty="0" err="1">
                <a:effectLst/>
                <a:ea typeface="Calibri" panose="020F0502020204030204" pitchFamily="34" charset="0"/>
              </a:rPr>
              <a:t>Zugehörigkeit</a:t>
            </a:r>
            <a:r>
              <a:rPr lang="en-US" dirty="0">
                <a:effectLst/>
                <a:ea typeface="Calibri" panose="020F0502020204030204" pitchFamily="34" charset="0"/>
              </a:rPr>
              <a:t> </a:t>
            </a:r>
            <a:r>
              <a:rPr lang="en-US" dirty="0" err="1">
                <a:effectLst/>
                <a:ea typeface="Calibri" panose="020F0502020204030204" pitchFamily="34" charset="0"/>
              </a:rPr>
              <a:t>zur</a:t>
            </a:r>
            <a:r>
              <a:rPr lang="en-US" dirty="0">
                <a:effectLst/>
                <a:ea typeface="Calibri" panose="020F0502020204030204" pitchFamily="34" charset="0"/>
              </a:rPr>
              <a:t> </a:t>
            </a:r>
            <a:r>
              <a:rPr lang="en-US" dirty="0" err="1">
                <a:effectLst/>
                <a:ea typeface="Calibri" panose="020F0502020204030204" pitchFamily="34" charset="0"/>
              </a:rPr>
              <a:t>Industrie</a:t>
            </a:r>
            <a:r>
              <a:rPr lang="en-US" dirty="0">
                <a:effectLst/>
                <a:ea typeface="Calibri" panose="020F0502020204030204" pitchFamily="34" charset="0"/>
              </a:rPr>
              <a:t>, </a:t>
            </a:r>
            <a:r>
              <a:rPr lang="en-US" dirty="0" err="1">
                <a:effectLst/>
                <a:ea typeface="Calibri" panose="020F0502020204030204" pitchFamily="34" charset="0"/>
              </a:rPr>
              <a:t>zeigen</a:t>
            </a:r>
            <a:r>
              <a:rPr lang="en-US" dirty="0">
                <a:effectLst/>
                <a:ea typeface="Calibri" panose="020F0502020204030204" pitchFamily="34" charset="0"/>
              </a:rPr>
              <a:t> die </a:t>
            </a:r>
            <a:r>
              <a:rPr lang="en-US" dirty="0" err="1">
                <a:effectLst/>
                <a:ea typeface="Calibri" panose="020F0502020204030204" pitchFamily="34" charset="0"/>
              </a:rPr>
              <a:t>Karrieremöglichkeiten</a:t>
            </a:r>
            <a:r>
              <a:rPr lang="en-US" dirty="0">
                <a:effectLst/>
                <a:ea typeface="Calibri" panose="020F0502020204030204" pitchFamily="34" charset="0"/>
              </a:rPr>
              <a:t> für </a:t>
            </a:r>
            <a:r>
              <a:rPr lang="en-US" dirty="0" err="1">
                <a:effectLst/>
                <a:ea typeface="Calibri" panose="020F0502020204030204" pitchFamily="34" charset="0"/>
              </a:rPr>
              <a:t>junge</a:t>
            </a:r>
            <a:r>
              <a:rPr lang="en-US" dirty="0">
                <a:effectLst/>
                <a:ea typeface="Calibri" panose="020F0502020204030204" pitchFamily="34" charset="0"/>
              </a:rPr>
              <a:t> Frauen in der Branche auf und </a:t>
            </a:r>
            <a:r>
              <a:rPr lang="en-US" dirty="0" err="1">
                <a:effectLst/>
                <a:ea typeface="Calibri" panose="020F0502020204030204" pitchFamily="34" charset="0"/>
              </a:rPr>
              <a:t>demonstrieren</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eine</a:t>
            </a:r>
            <a:r>
              <a:rPr lang="en-US" dirty="0">
                <a:effectLst/>
                <a:ea typeface="Calibri" panose="020F0502020204030204" pitchFamily="34" charset="0"/>
              </a:rPr>
              <a:t> </a:t>
            </a:r>
            <a:r>
              <a:rPr lang="en-US" dirty="0" err="1">
                <a:effectLst/>
                <a:ea typeface="Calibri" panose="020F0502020204030204" pitchFamily="34" charset="0"/>
              </a:rPr>
              <a:t>Karriere</a:t>
            </a:r>
            <a:r>
              <a:rPr lang="en-US" dirty="0">
                <a:effectLst/>
                <a:ea typeface="Calibri" panose="020F0502020204030204" pitchFamily="34" charset="0"/>
              </a:rPr>
              <a:t> </a:t>
            </a:r>
            <a:r>
              <a:rPr lang="en-US" dirty="0" err="1">
                <a:effectLst/>
                <a:ea typeface="Calibri" panose="020F0502020204030204" pitchFamily="34" charset="0"/>
              </a:rPr>
              <a:t>im</a:t>
            </a:r>
            <a:r>
              <a:rPr lang="en-US" dirty="0">
                <a:effectLst/>
                <a:ea typeface="Calibri" panose="020F0502020204030204" pitchFamily="34" charset="0"/>
              </a:rPr>
              <a:t> </a:t>
            </a:r>
            <a:r>
              <a:rPr lang="en-US" dirty="0" err="1">
                <a:effectLst/>
                <a:ea typeface="Calibri" panose="020F0502020204030204" pitchFamily="34" charset="0"/>
              </a:rPr>
              <a:t>Baugewerbe</a:t>
            </a:r>
            <a:r>
              <a:rPr lang="en-US" dirty="0">
                <a:effectLst/>
                <a:ea typeface="Calibri" panose="020F0502020204030204" pitchFamily="34" charset="0"/>
              </a:rPr>
              <a:t> </a:t>
            </a:r>
            <a:r>
              <a:rPr lang="en-US" dirty="0" err="1">
                <a:effectLst/>
                <a:ea typeface="Calibri" panose="020F0502020204030204" pitchFamily="34" charset="0"/>
              </a:rPr>
              <a:t>möglich</a:t>
            </a:r>
            <a:r>
              <a:rPr lang="en-US" dirty="0">
                <a:effectLst/>
                <a:ea typeface="Calibri" panose="020F0502020204030204" pitchFamily="34" charset="0"/>
              </a:rPr>
              <a:t> </a:t>
            </a:r>
            <a:r>
              <a:rPr lang="en-US" dirty="0" err="1">
                <a:effectLst/>
                <a:ea typeface="Calibri" panose="020F0502020204030204" pitchFamily="34" charset="0"/>
              </a:rPr>
              <a:t>ist</a:t>
            </a:r>
            <a:r>
              <a:rPr lang="en-US" dirty="0">
                <a:effectLst/>
                <a:ea typeface="Calibri" panose="020F0502020204030204" pitchFamily="34" charset="0"/>
              </a:rPr>
              <a:t> und, was </a:t>
            </a:r>
            <a:r>
              <a:rPr lang="en-US" dirty="0" err="1">
                <a:effectLst/>
                <a:ea typeface="Calibri" panose="020F0502020204030204" pitchFamily="34" charset="0"/>
              </a:rPr>
              <a:t>noch</a:t>
            </a:r>
            <a:r>
              <a:rPr lang="en-US" dirty="0">
                <a:effectLst/>
                <a:ea typeface="Calibri" panose="020F0502020204030204" pitchFamily="34" charset="0"/>
              </a:rPr>
              <a:t> </a:t>
            </a:r>
            <a:r>
              <a:rPr lang="en-US" dirty="0" err="1">
                <a:effectLst/>
                <a:ea typeface="Calibri" panose="020F0502020204030204" pitchFamily="34" charset="0"/>
              </a:rPr>
              <a:t>wichtiger</a:t>
            </a:r>
            <a:r>
              <a:rPr lang="en-US" dirty="0">
                <a:effectLst/>
                <a:ea typeface="Calibri" panose="020F0502020204030204" pitchFamily="34" charset="0"/>
              </a:rPr>
              <a:t> </a:t>
            </a:r>
            <a:r>
              <a:rPr lang="en-US" dirty="0" err="1">
                <a:effectLst/>
                <a:ea typeface="Calibri" panose="020F0502020204030204" pitchFamily="34" charset="0"/>
              </a:rPr>
              <a:t>ist</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sie</a:t>
            </a:r>
            <a:r>
              <a:rPr lang="en-US" dirty="0">
                <a:effectLst/>
                <a:ea typeface="Calibri" panose="020F0502020204030204" pitchFamily="34" charset="0"/>
              </a:rPr>
              <a:t> </a:t>
            </a:r>
            <a:r>
              <a:rPr lang="en-US" dirty="0" err="1">
                <a:effectLst/>
                <a:ea typeface="Calibri" panose="020F0502020204030204" pitchFamily="34" charset="0"/>
              </a:rPr>
              <a:t>sich</a:t>
            </a:r>
            <a:r>
              <a:rPr lang="en-US" dirty="0">
                <a:effectLst/>
                <a:ea typeface="Calibri" panose="020F0502020204030204" pitchFamily="34" charset="0"/>
              </a:rPr>
              <a:t> </a:t>
            </a:r>
            <a:r>
              <a:rPr lang="en-US" dirty="0" err="1">
                <a:effectLst/>
                <a:ea typeface="Calibri" panose="020F0502020204030204" pitchFamily="34" charset="0"/>
              </a:rPr>
              <a:t>lohnt</a:t>
            </a:r>
            <a:r>
              <a:rPr lang="en-US" dirty="0">
                <a:effectLst/>
                <a:ea typeface="Calibri" panose="020F0502020204030204" pitchFamily="34" charset="0"/>
              </a:rPr>
              <a:t>.</a:t>
            </a:r>
          </a:p>
          <a:p>
            <a:pPr lvl="0" algn="just">
              <a:buClr>
                <a:srgbClr val="EF8D5B"/>
              </a:buClr>
              <a:tabLst>
                <a:tab pos="450215" algn="l"/>
              </a:tabLst>
            </a:pPr>
            <a:endParaRPr lang="en-US" dirty="0">
              <a:ea typeface="Calibri" panose="020F0502020204030204" pitchFamily="34" charset="0"/>
            </a:endParaRPr>
          </a:p>
          <a:p>
            <a:r>
              <a:rPr lang="en-IE" b="1" dirty="0" err="1">
                <a:solidFill>
                  <a:srgbClr val="EF8D5B"/>
                </a:solidFill>
                <a:effectLst/>
                <a:ea typeface="Calibri" panose="020F0502020204030204" pitchFamily="34" charset="0"/>
              </a:rPr>
              <a:t>Umschulung</a:t>
            </a:r>
            <a:r>
              <a:rPr lang="en-IE" b="1" dirty="0">
                <a:solidFill>
                  <a:srgbClr val="EF8D5B"/>
                </a:solidFill>
                <a:effectLst/>
                <a:ea typeface="Calibri" panose="020F0502020204030204" pitchFamily="34" charset="0"/>
              </a:rPr>
              <a:t> der </a:t>
            </a:r>
            <a:r>
              <a:rPr lang="en-IE" b="1" dirty="0" err="1">
                <a:solidFill>
                  <a:srgbClr val="EF8D5B"/>
                </a:solidFill>
                <a:effectLst/>
                <a:ea typeface="Calibri" panose="020F0502020204030204" pitchFamily="34" charset="0"/>
              </a:rPr>
              <a:t>Erzieher</a:t>
            </a:r>
            <a:r>
              <a:rPr lang="en-IE" b="1" dirty="0">
                <a:solidFill>
                  <a:srgbClr val="EF8D5B"/>
                </a:solidFill>
                <a:effectLst/>
                <a:ea typeface="Calibri" panose="020F0502020204030204" pitchFamily="34" charset="0"/>
              </a:rPr>
              <a:t>.</a:t>
            </a:r>
          </a:p>
          <a:p>
            <a:r>
              <a:rPr lang="en-IE" b="1" dirty="0">
                <a:solidFill>
                  <a:srgbClr val="EF8D5B"/>
                </a:solidFill>
                <a:effectLst/>
                <a:ea typeface="Calibri" panose="020F0502020204030204" pitchFamily="34" charset="0"/>
              </a:rPr>
              <a:t> </a:t>
            </a:r>
            <a:endParaRPr lang="en-LB" dirty="0">
              <a:solidFill>
                <a:srgbClr val="EF8D5B"/>
              </a:solidFill>
              <a:effectLst/>
              <a:ea typeface="Calibri" panose="020F0502020204030204" pitchFamily="34" charset="0"/>
            </a:endParaRPr>
          </a:p>
          <a:p>
            <a:pPr algn="just">
              <a:tabLst>
                <a:tab pos="450215" algn="l"/>
              </a:tabLst>
            </a:pPr>
            <a:r>
              <a:rPr lang="en-IE" dirty="0" err="1">
                <a:effectLst/>
                <a:ea typeface="Calibri" panose="020F0502020204030204" pitchFamily="34" charset="0"/>
              </a:rPr>
              <a:t>Berufsberater</a:t>
            </a:r>
            <a:r>
              <a:rPr lang="en-IE" dirty="0">
                <a:effectLst/>
                <a:ea typeface="Calibri" panose="020F0502020204030204" pitchFamily="34" charset="0"/>
              </a:rPr>
              <a:t> </a:t>
            </a:r>
            <a:r>
              <a:rPr lang="en-IE" dirty="0" err="1">
                <a:effectLst/>
                <a:ea typeface="Calibri" panose="020F0502020204030204" pitchFamily="34" charset="0"/>
              </a:rPr>
              <a:t>sollten</a:t>
            </a:r>
            <a:r>
              <a:rPr lang="en-IE" dirty="0">
                <a:effectLst/>
                <a:ea typeface="Calibri" panose="020F0502020204030204" pitchFamily="34" charset="0"/>
              </a:rPr>
              <a:t> </a:t>
            </a:r>
            <a:r>
              <a:rPr lang="en-IE" dirty="0" err="1">
                <a:effectLst/>
                <a:ea typeface="Calibri" panose="020F0502020204030204" pitchFamily="34" charset="0"/>
              </a:rPr>
              <a:t>mehr</a:t>
            </a:r>
            <a:r>
              <a:rPr lang="en-IE" dirty="0">
                <a:effectLst/>
                <a:ea typeface="Calibri" panose="020F0502020204030204" pitchFamily="34" charset="0"/>
              </a:rPr>
              <a:t> </a:t>
            </a:r>
            <a:r>
              <a:rPr lang="en-IE" dirty="0" err="1">
                <a:effectLst/>
                <a:ea typeface="Calibri" panose="020F0502020204030204" pitchFamily="34" charset="0"/>
              </a:rPr>
              <a:t>über</a:t>
            </a:r>
            <a:r>
              <a:rPr lang="en-IE" dirty="0">
                <a:effectLst/>
                <a:ea typeface="Calibri" panose="020F0502020204030204" pitchFamily="34" charset="0"/>
              </a:rPr>
              <a:t> die </a:t>
            </a:r>
            <a:r>
              <a:rPr lang="en-IE" dirty="0" err="1">
                <a:effectLst/>
                <a:ea typeface="Calibri" panose="020F0502020204030204" pitchFamily="34" charset="0"/>
              </a:rPr>
              <a:t>verschiedenen</a:t>
            </a:r>
            <a:r>
              <a:rPr lang="en-IE" dirty="0">
                <a:effectLst/>
                <a:ea typeface="Calibri" panose="020F0502020204030204" pitchFamily="34" charset="0"/>
              </a:rPr>
              <a:t> </a:t>
            </a:r>
            <a:r>
              <a:rPr lang="en-IE" dirty="0" err="1">
                <a:effectLst/>
                <a:ea typeface="Calibri" panose="020F0502020204030204" pitchFamily="34" charset="0"/>
              </a:rPr>
              <a:t>Berufe</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a:t>
            </a:r>
            <a:r>
              <a:rPr lang="en-IE" dirty="0" err="1">
                <a:effectLst/>
                <a:ea typeface="Calibri" panose="020F0502020204030204" pitchFamily="34" charset="0"/>
              </a:rPr>
              <a:t>erfahren</a:t>
            </a:r>
            <a:r>
              <a:rPr lang="en-IE" dirty="0">
                <a:effectLst/>
                <a:ea typeface="Calibri" panose="020F0502020204030204" pitchFamily="34" charset="0"/>
              </a:rPr>
              <a:t>, </a:t>
            </a:r>
            <a:r>
              <a:rPr lang="en-IE" dirty="0" err="1">
                <a:effectLst/>
                <a:ea typeface="Calibri" panose="020F0502020204030204" pitchFamily="34" charset="0"/>
              </a:rPr>
              <a:t>damit</a:t>
            </a:r>
            <a:r>
              <a:rPr lang="en-IE" dirty="0">
                <a:effectLst/>
                <a:ea typeface="Calibri" panose="020F0502020204030204" pitchFamily="34" charset="0"/>
              </a:rPr>
              <a:t> </a:t>
            </a:r>
            <a:r>
              <a:rPr lang="en-IE" dirty="0" err="1">
                <a:effectLst/>
                <a:ea typeface="Calibri" panose="020F0502020204030204" pitchFamily="34" charset="0"/>
              </a:rPr>
              <a:t>sie</a:t>
            </a:r>
            <a:r>
              <a:rPr lang="en-IE" dirty="0">
                <a:effectLst/>
                <a:ea typeface="Calibri" panose="020F0502020204030204" pitchFamily="34" charset="0"/>
              </a:rPr>
              <a:t> </a:t>
            </a:r>
            <a:r>
              <a:rPr lang="en-IE" dirty="0" err="1">
                <a:effectLst/>
                <a:ea typeface="Calibri" panose="020F0502020204030204" pitchFamily="34" charset="0"/>
              </a:rPr>
              <a:t>ihren</a:t>
            </a:r>
            <a:r>
              <a:rPr lang="en-IE" dirty="0">
                <a:effectLst/>
                <a:ea typeface="Calibri" panose="020F0502020204030204" pitchFamily="34" charset="0"/>
              </a:rPr>
              <a:t> </a:t>
            </a:r>
            <a:r>
              <a:rPr lang="en-IE" dirty="0" err="1">
                <a:effectLst/>
                <a:ea typeface="Calibri" panose="020F0502020204030204" pitchFamily="34" charset="0"/>
              </a:rPr>
              <a:t>Schülern</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Zuversicht</a:t>
            </a:r>
            <a:r>
              <a:rPr lang="en-IE" dirty="0">
                <a:effectLst/>
                <a:ea typeface="Calibri" panose="020F0502020204030204" pitchFamily="34" charset="0"/>
              </a:rPr>
              <a:t> </a:t>
            </a:r>
            <a:r>
              <a:rPr lang="en-IE" dirty="0" err="1">
                <a:effectLst/>
                <a:ea typeface="Calibri" panose="020F0502020204030204" pitchFamily="34" charset="0"/>
              </a:rPr>
              <a:t>aktuelle</a:t>
            </a:r>
            <a:r>
              <a:rPr lang="en-IE" dirty="0">
                <a:effectLst/>
                <a:ea typeface="Calibri" panose="020F0502020204030204" pitchFamily="34" charset="0"/>
              </a:rPr>
              <a:t> </a:t>
            </a:r>
            <a:r>
              <a:rPr lang="en-IE" dirty="0" err="1">
                <a:effectLst/>
                <a:ea typeface="Calibri" panose="020F0502020204030204" pitchFamily="34" charset="0"/>
              </a:rPr>
              <a:t>Informationen</a:t>
            </a:r>
            <a:r>
              <a:rPr lang="en-IE" dirty="0">
                <a:effectLst/>
                <a:ea typeface="Calibri" panose="020F0502020204030204" pitchFamily="34" charset="0"/>
              </a:rPr>
              <a:t> </a:t>
            </a:r>
            <a:r>
              <a:rPr lang="en-IE" dirty="0" err="1">
                <a:effectLst/>
                <a:ea typeface="Calibri" panose="020F0502020204030204" pitchFamily="34" charset="0"/>
              </a:rPr>
              <a:t>über</a:t>
            </a:r>
            <a:r>
              <a:rPr lang="en-IE" dirty="0">
                <a:effectLst/>
                <a:ea typeface="Calibri" panose="020F0502020204030204" pitchFamily="34" charset="0"/>
              </a:rPr>
              <a:t> die </a:t>
            </a:r>
            <a:r>
              <a:rPr lang="en-IE" dirty="0" err="1">
                <a:effectLst/>
                <a:ea typeface="Calibri" panose="020F0502020204030204" pitchFamily="34" charset="0"/>
              </a:rPr>
              <a:t>Möglichkeit</a:t>
            </a:r>
            <a:r>
              <a:rPr lang="en-IE" dirty="0">
                <a:effectLst/>
                <a:ea typeface="Calibri" panose="020F0502020204030204" pitchFamily="34" charset="0"/>
              </a:rPr>
              <a:t>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erfolgreichen</a:t>
            </a:r>
            <a:r>
              <a:rPr lang="en-IE" dirty="0">
                <a:effectLst/>
                <a:ea typeface="Calibri" panose="020F0502020204030204" pitchFamily="34" charset="0"/>
              </a:rPr>
              <a:t> und </a:t>
            </a:r>
            <a:r>
              <a:rPr lang="en-IE" dirty="0" err="1">
                <a:effectLst/>
                <a:ea typeface="Calibri" panose="020F0502020204030204" pitchFamily="34" charset="0"/>
              </a:rPr>
              <a:t>erfüllenden</a:t>
            </a:r>
            <a:r>
              <a:rPr lang="en-IE" dirty="0">
                <a:effectLst/>
                <a:ea typeface="Calibri" panose="020F0502020204030204" pitchFamily="34" charset="0"/>
              </a:rPr>
              <a:t> </a:t>
            </a:r>
            <a:r>
              <a:rPr lang="en-IE" dirty="0" err="1">
                <a:effectLst/>
                <a:ea typeface="Calibri" panose="020F0502020204030204" pitchFamily="34" charset="0"/>
              </a:rPr>
              <a:t>Karriere</a:t>
            </a:r>
            <a:r>
              <a:rPr lang="en-IE" dirty="0">
                <a:effectLst/>
                <a:ea typeface="Calibri" panose="020F0502020204030204" pitchFamily="34" charset="0"/>
              </a:rPr>
              <a:t> </a:t>
            </a:r>
            <a:r>
              <a:rPr lang="en-IE" dirty="0" err="1">
                <a:effectLst/>
                <a:ea typeface="Calibri" panose="020F0502020204030204" pitchFamily="34" charset="0"/>
              </a:rPr>
              <a:t>vermitteln</a:t>
            </a:r>
            <a:r>
              <a:rPr lang="en-IE" dirty="0">
                <a:effectLst/>
                <a:ea typeface="Calibri" panose="020F0502020204030204" pitchFamily="34" charset="0"/>
              </a:rPr>
              <a:t> </a:t>
            </a:r>
            <a:r>
              <a:rPr lang="en-IE" dirty="0" err="1">
                <a:effectLst/>
                <a:ea typeface="Calibri" panose="020F0502020204030204" pitchFamily="34" charset="0"/>
              </a:rPr>
              <a:t>können</a:t>
            </a:r>
            <a:r>
              <a:rPr lang="en-IE" dirty="0">
                <a:effectLst/>
                <a:ea typeface="Calibri" panose="020F0502020204030204" pitchFamily="34" charset="0"/>
              </a:rPr>
              <a:t>.  Die </a:t>
            </a:r>
            <a:r>
              <a:rPr lang="en-IE" dirty="0" err="1">
                <a:effectLst/>
                <a:ea typeface="Calibri" panose="020F0502020204030204" pitchFamily="34" charset="0"/>
              </a:rPr>
              <a:t>Zusammenarbeit</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Bauunternehmen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Rahmen</a:t>
            </a:r>
            <a:r>
              <a:rPr lang="en-IE" dirty="0">
                <a:effectLst/>
                <a:ea typeface="Calibri" panose="020F0502020204030204" pitchFamily="34" charset="0"/>
              </a:rPr>
              <a:t> von </a:t>
            </a:r>
            <a:r>
              <a:rPr lang="en-IE" dirty="0" err="1">
                <a:effectLst/>
                <a:ea typeface="Calibri" panose="020F0502020204030204" pitchFamily="34" charset="0"/>
              </a:rPr>
              <a:t>Schulbesuchen</a:t>
            </a:r>
            <a:r>
              <a:rPr lang="en-IE" dirty="0">
                <a:effectLst/>
                <a:ea typeface="Calibri" panose="020F0502020204030204" pitchFamily="34" charset="0"/>
              </a:rPr>
              <a:t> </a:t>
            </a:r>
            <a:r>
              <a:rPr lang="en-IE" dirty="0" err="1">
                <a:effectLst/>
                <a:ea typeface="Calibri" panose="020F0502020204030204" pitchFamily="34" charset="0"/>
              </a:rPr>
              <a:t>hilft</a:t>
            </a:r>
            <a:r>
              <a:rPr lang="en-IE" dirty="0">
                <a:effectLst/>
                <a:ea typeface="Calibri" panose="020F0502020204030204" pitchFamily="34" charset="0"/>
              </a:rPr>
              <a:t> den </a:t>
            </a:r>
            <a:r>
              <a:rPr lang="en-IE" dirty="0" err="1">
                <a:effectLst/>
                <a:ea typeface="Calibri" panose="020F0502020204030204" pitchFamily="34" charset="0"/>
              </a:rPr>
              <a:t>Schülern</a:t>
            </a:r>
            <a:r>
              <a:rPr lang="en-IE" dirty="0">
                <a:effectLst/>
                <a:ea typeface="Calibri" panose="020F0502020204030204" pitchFamily="34" charset="0"/>
              </a:rPr>
              <a:t>, </a:t>
            </a:r>
            <a:r>
              <a:rPr lang="en-IE" dirty="0" err="1">
                <a:effectLst/>
                <a:ea typeface="Calibri" panose="020F0502020204030204" pitchFamily="34" charset="0"/>
              </a:rPr>
              <a:t>Berufe</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Baugewerbe</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erkunden</a:t>
            </a:r>
            <a:r>
              <a:rPr lang="en-IE" dirty="0">
                <a:effectLst/>
                <a:ea typeface="Calibri" panose="020F0502020204030204" pitchFamily="34" charset="0"/>
              </a:rPr>
              <a:t>.  Der </a:t>
            </a:r>
            <a:r>
              <a:rPr lang="en-IE" dirty="0" err="1">
                <a:effectLst/>
                <a:ea typeface="Calibri" panose="020F0502020204030204" pitchFamily="34" charset="0"/>
              </a:rPr>
              <a:t>Einsatz</a:t>
            </a:r>
            <a:r>
              <a:rPr lang="en-IE" dirty="0">
                <a:effectLst/>
                <a:ea typeface="Calibri" panose="020F0502020204030204" pitchFamily="34" charset="0"/>
              </a:rPr>
              <a:t> von Augmented-Reality-Headsets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ffectLst/>
                <a:ea typeface="Calibri" panose="020F0502020204030204" pitchFamily="34" charset="0"/>
              </a:rPr>
              <a:t>innovativer</a:t>
            </a:r>
            <a:r>
              <a:rPr lang="en-IE" dirty="0">
                <a:effectLst/>
                <a:ea typeface="Calibri" panose="020F0502020204030204" pitchFamily="34" charset="0"/>
              </a:rPr>
              <a:t> </a:t>
            </a:r>
            <a:r>
              <a:rPr lang="en-IE" dirty="0" err="1">
                <a:effectLst/>
                <a:ea typeface="Calibri" panose="020F0502020204030204" pitchFamily="34" charset="0"/>
              </a:rPr>
              <a:t>Weg</a:t>
            </a:r>
            <a:r>
              <a:rPr lang="en-IE" dirty="0">
                <a:effectLst/>
                <a:ea typeface="Calibri" panose="020F0502020204030204" pitchFamily="34" charset="0"/>
              </a:rPr>
              <a:t>, um </a:t>
            </a:r>
            <a:r>
              <a:rPr lang="en-IE" dirty="0" err="1">
                <a:effectLst/>
                <a:ea typeface="Calibri" panose="020F0502020204030204" pitchFamily="34" charset="0"/>
              </a:rPr>
              <a:t>Mädchen</a:t>
            </a:r>
            <a:r>
              <a:rPr lang="en-IE" dirty="0">
                <a:effectLst/>
                <a:ea typeface="Calibri" panose="020F0502020204030204" pitchFamily="34" charset="0"/>
              </a:rPr>
              <a:t> </a:t>
            </a:r>
            <a:r>
              <a:rPr lang="en-IE" dirty="0" err="1">
                <a:effectLst/>
                <a:ea typeface="Calibri" panose="020F0502020204030204" pitchFamily="34" charset="0"/>
              </a:rPr>
              <a:t>verschiedene</a:t>
            </a:r>
            <a:r>
              <a:rPr lang="en-IE" dirty="0">
                <a:effectLst/>
                <a:ea typeface="Calibri" panose="020F0502020204030204" pitchFamily="34" charset="0"/>
              </a:rPr>
              <a:t> </a:t>
            </a:r>
            <a:r>
              <a:rPr lang="en-IE" dirty="0" err="1">
                <a:effectLst/>
                <a:ea typeface="Calibri" panose="020F0502020204030204" pitchFamily="34" charset="0"/>
              </a:rPr>
              <a:t>Berufsmöglichkeiten</a:t>
            </a:r>
            <a:r>
              <a:rPr lang="en-IE" dirty="0">
                <a:effectLst/>
                <a:ea typeface="Calibri" panose="020F0502020204030204" pitchFamily="34" charset="0"/>
              </a:rPr>
              <a:t> </a:t>
            </a:r>
            <a:r>
              <a:rPr lang="en-IE" dirty="0" err="1">
                <a:effectLst/>
                <a:ea typeface="Calibri" panose="020F0502020204030204" pitchFamily="34" charset="0"/>
              </a:rPr>
              <a:t>vorzustellen</a:t>
            </a:r>
            <a:r>
              <a:rPr lang="en-IE" dirty="0">
                <a:effectLst/>
                <a:ea typeface="Calibri" panose="020F0502020204030204" pitchFamily="34" charset="0"/>
              </a:rPr>
              <a:t> und </a:t>
            </a:r>
            <a:r>
              <a:rPr lang="en-IE" dirty="0" err="1">
                <a:effectLst/>
                <a:ea typeface="Calibri" panose="020F0502020204030204" pitchFamily="34" charset="0"/>
              </a:rPr>
              <a:t>ihnen</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a:t>
            </a:r>
            <a:r>
              <a:rPr lang="en-IE" dirty="0" err="1">
                <a:effectLst/>
                <a:ea typeface="Calibri" panose="020F0502020204030204" pitchFamily="34" charset="0"/>
              </a:rPr>
              <a:t>Hilfe</a:t>
            </a:r>
            <a:r>
              <a:rPr lang="en-IE" dirty="0">
                <a:effectLst/>
                <a:ea typeface="Calibri" panose="020F0502020204030204" pitchFamily="34" charset="0"/>
              </a:rPr>
              <a:t> </a:t>
            </a:r>
            <a:r>
              <a:rPr lang="en-IE" dirty="0" err="1">
                <a:effectLst/>
                <a:ea typeface="Calibri" panose="020F0502020204030204" pitchFamily="34" charset="0"/>
              </a:rPr>
              <a:t>virtueller</a:t>
            </a:r>
            <a:r>
              <a:rPr lang="en-IE" dirty="0">
                <a:effectLst/>
                <a:ea typeface="Calibri" panose="020F0502020204030204" pitchFamily="34" charset="0"/>
              </a:rPr>
              <a:t> </a:t>
            </a:r>
            <a:r>
              <a:rPr lang="en-IE" dirty="0" err="1">
                <a:effectLst/>
                <a:ea typeface="Calibri" panose="020F0502020204030204" pitchFamily="34" charset="0"/>
              </a:rPr>
              <a:t>Technologie</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zeigen</a:t>
            </a:r>
            <a:r>
              <a:rPr lang="en-IE" dirty="0">
                <a:effectLst/>
                <a:ea typeface="Calibri" panose="020F0502020204030204" pitchFamily="34" charset="0"/>
              </a:rPr>
              <a:t>, was auf </a:t>
            </a:r>
            <a:r>
              <a:rPr lang="en-IE" dirty="0" err="1">
                <a:effectLst/>
                <a:ea typeface="Calibri" panose="020F0502020204030204" pitchFamily="34" charset="0"/>
              </a:rPr>
              <a:t>einer</a:t>
            </a:r>
            <a:r>
              <a:rPr lang="en-IE" dirty="0">
                <a:effectLst/>
                <a:ea typeface="Calibri" panose="020F0502020204030204" pitchFamily="34" charset="0"/>
              </a:rPr>
              <a:t> </a:t>
            </a:r>
            <a:r>
              <a:rPr lang="en-IE" dirty="0" err="1">
                <a:effectLst/>
                <a:ea typeface="Calibri" panose="020F0502020204030204" pitchFamily="34" charset="0"/>
              </a:rPr>
              <a:t>Baustelle</a:t>
            </a:r>
            <a:r>
              <a:rPr lang="en-IE" dirty="0">
                <a:effectLst/>
                <a:ea typeface="Calibri" panose="020F0502020204030204" pitchFamily="34" charset="0"/>
              </a:rPr>
              <a:t> </a:t>
            </a:r>
            <a:r>
              <a:rPr lang="en-IE" dirty="0" err="1">
                <a:effectLst/>
                <a:ea typeface="Calibri" panose="020F0502020204030204" pitchFamily="34" charset="0"/>
              </a:rPr>
              <a:t>passiert</a:t>
            </a:r>
            <a:r>
              <a:rPr lang="en-IE" dirty="0">
                <a:effectLst/>
                <a:ea typeface="Calibri" panose="020F0502020204030204" pitchFamily="34" charset="0"/>
              </a:rPr>
              <a:t>.</a:t>
            </a:r>
          </a:p>
          <a:p>
            <a:pPr algn="just">
              <a:tabLst>
                <a:tab pos="450215" algn="l"/>
              </a:tabLst>
            </a:pPr>
            <a:endParaRPr lang="en-IE" dirty="0">
              <a:ea typeface="Calibri" panose="020F0502020204030204" pitchFamily="34" charset="0"/>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endParaRPr lang="en-IE" b="1" dirty="0">
              <a:solidFill>
                <a:srgbClr val="EF8D5B"/>
              </a:solidFill>
            </a:endParaRPr>
          </a:p>
          <a:p>
            <a:r>
              <a:rPr lang="en-IE" b="1" dirty="0" err="1">
                <a:solidFill>
                  <a:srgbClr val="EF8D5B"/>
                </a:solidFill>
              </a:rPr>
              <a:t>Mentorenprogramme</a:t>
            </a:r>
            <a:r>
              <a:rPr lang="en-IE" b="1" dirty="0">
                <a:solidFill>
                  <a:srgbClr val="EF8D5B"/>
                </a:solidFill>
              </a:rPr>
              <a:t>.</a:t>
            </a:r>
          </a:p>
          <a:p>
            <a:endParaRPr lang="en-IE" dirty="0"/>
          </a:p>
          <a:p>
            <a:r>
              <a:rPr lang="en-US" dirty="0"/>
              <a:t>Die </a:t>
            </a:r>
            <a:r>
              <a:rPr lang="en-US" dirty="0" err="1"/>
              <a:t>Bedeutung</a:t>
            </a:r>
            <a:r>
              <a:rPr lang="en-US" dirty="0"/>
              <a:t> von </a:t>
            </a:r>
            <a:r>
              <a:rPr lang="en-US" dirty="0" err="1"/>
              <a:t>Mentorenschaften</a:t>
            </a:r>
            <a:r>
              <a:rPr lang="en-US" dirty="0"/>
              <a:t> und </a:t>
            </a:r>
            <a:r>
              <a:rPr lang="en-US" dirty="0" err="1"/>
              <a:t>Vorbildern</a:t>
            </a:r>
            <a:r>
              <a:rPr lang="en-US" dirty="0"/>
              <a:t> </a:t>
            </a:r>
            <a:r>
              <a:rPr lang="en-US" dirty="0" err="1"/>
              <a:t>wurde</a:t>
            </a:r>
            <a:r>
              <a:rPr lang="en-US" dirty="0"/>
              <a:t> in den </a:t>
            </a:r>
            <a:r>
              <a:rPr lang="en-US" dirty="0" err="1"/>
              <a:t>Untersuchungen</a:t>
            </a:r>
            <a:r>
              <a:rPr lang="en-US" dirty="0"/>
              <a:t> </a:t>
            </a:r>
            <a:r>
              <a:rPr lang="en-US" dirty="0" err="1"/>
              <a:t>immer</a:t>
            </a:r>
            <a:r>
              <a:rPr lang="en-US" dirty="0"/>
              <a:t> </a:t>
            </a:r>
            <a:r>
              <a:rPr lang="en-US" dirty="0" err="1"/>
              <a:t>wieder</a:t>
            </a:r>
            <a:r>
              <a:rPr lang="en-US" dirty="0"/>
              <a:t> </a:t>
            </a:r>
            <a:r>
              <a:rPr lang="en-US" dirty="0" err="1"/>
              <a:t>hervorgehoben</a:t>
            </a:r>
            <a:r>
              <a:rPr lang="en-US" dirty="0"/>
              <a:t>. </a:t>
            </a:r>
          </a:p>
          <a:p>
            <a:endParaRPr lang="en-US" dirty="0"/>
          </a:p>
          <a:p>
            <a:r>
              <a:rPr lang="en-US" dirty="0" err="1"/>
              <a:t>Unternehmen</a:t>
            </a:r>
            <a:r>
              <a:rPr lang="en-US" dirty="0"/>
              <a:t> </a:t>
            </a:r>
            <a:r>
              <a:rPr lang="en-US" dirty="0" err="1"/>
              <a:t>können</a:t>
            </a:r>
            <a:r>
              <a:rPr lang="en-US" dirty="0"/>
              <a:t> </a:t>
            </a:r>
            <a:r>
              <a:rPr lang="en-US" dirty="0" err="1"/>
              <a:t>strukturierte</a:t>
            </a:r>
            <a:r>
              <a:rPr lang="en-US" dirty="0"/>
              <a:t> Mentoring-</a:t>
            </a:r>
            <a:r>
              <a:rPr lang="en-US" dirty="0" err="1"/>
              <a:t>Programme</a:t>
            </a:r>
            <a:r>
              <a:rPr lang="en-US" dirty="0"/>
              <a:t> für Frauen </a:t>
            </a:r>
            <a:r>
              <a:rPr lang="en-US" dirty="0" err="1"/>
              <a:t>einführen</a:t>
            </a:r>
            <a:r>
              <a:rPr lang="en-US" dirty="0"/>
              <a:t>, </a:t>
            </a:r>
            <a:r>
              <a:rPr lang="en-US" dirty="0" err="1"/>
              <a:t>bei</a:t>
            </a:r>
            <a:r>
              <a:rPr lang="en-US" dirty="0"/>
              <a:t> </a:t>
            </a:r>
            <a:r>
              <a:rPr lang="en-US" dirty="0" err="1"/>
              <a:t>denen</a:t>
            </a:r>
            <a:r>
              <a:rPr lang="en-US" dirty="0"/>
              <a:t> </a:t>
            </a:r>
            <a:r>
              <a:rPr lang="en-US" dirty="0" err="1"/>
              <a:t>neue</a:t>
            </a:r>
            <a:r>
              <a:rPr lang="en-US" dirty="0"/>
              <a:t> </a:t>
            </a:r>
            <a:r>
              <a:rPr lang="en-US" dirty="0" err="1"/>
              <a:t>MitarbeiterInnen</a:t>
            </a:r>
            <a:r>
              <a:rPr lang="en-US" dirty="0"/>
              <a:t> in der </a:t>
            </a:r>
            <a:r>
              <a:rPr lang="en-US" dirty="0" err="1"/>
              <a:t>Organisation</a:t>
            </a:r>
            <a:r>
              <a:rPr lang="en-US" dirty="0"/>
              <a:t> </a:t>
            </a:r>
            <a:r>
              <a:rPr lang="en-US" dirty="0" err="1"/>
              <a:t>betreut</a:t>
            </a:r>
            <a:r>
              <a:rPr lang="en-US" dirty="0"/>
              <a:t> </a:t>
            </a:r>
            <a:r>
              <a:rPr lang="en-US" dirty="0" err="1"/>
              <a:t>werden</a:t>
            </a:r>
            <a:r>
              <a:rPr lang="en-US" dirty="0"/>
              <a:t> und </a:t>
            </a:r>
            <a:r>
              <a:rPr lang="en-US" dirty="0" err="1"/>
              <a:t>ein</a:t>
            </a:r>
            <a:r>
              <a:rPr lang="en-US" dirty="0"/>
              <a:t> </a:t>
            </a:r>
            <a:r>
              <a:rPr lang="en-US" dirty="0" err="1"/>
              <a:t>fachkundiges</a:t>
            </a:r>
            <a:r>
              <a:rPr lang="en-US" dirty="0"/>
              <a:t> </a:t>
            </a:r>
            <a:r>
              <a:rPr lang="en-US" dirty="0" err="1"/>
              <a:t>Vorbild</a:t>
            </a:r>
            <a:r>
              <a:rPr lang="en-US" dirty="0"/>
              <a:t> </a:t>
            </a:r>
            <a:r>
              <a:rPr lang="en-US" dirty="0" err="1"/>
              <a:t>haben</a:t>
            </a:r>
            <a:r>
              <a:rPr lang="en-US" dirty="0"/>
              <a:t>, das </a:t>
            </a:r>
            <a:r>
              <a:rPr lang="en-US" dirty="0" err="1"/>
              <a:t>sie</a:t>
            </a:r>
            <a:r>
              <a:rPr lang="en-US" dirty="0"/>
              <a:t> auf </a:t>
            </a:r>
            <a:r>
              <a:rPr lang="en-US" dirty="0" err="1"/>
              <a:t>ihrem</a:t>
            </a:r>
            <a:r>
              <a:rPr lang="en-US" dirty="0"/>
              <a:t> </a:t>
            </a:r>
            <a:r>
              <a:rPr lang="en-US" dirty="0" err="1"/>
              <a:t>Karriereweg</a:t>
            </a:r>
            <a:r>
              <a:rPr lang="en-US" dirty="0"/>
              <a:t> </a:t>
            </a:r>
            <a:r>
              <a:rPr lang="en-US" dirty="0" err="1"/>
              <a:t>begleiten</a:t>
            </a:r>
            <a:r>
              <a:rPr lang="en-US" dirty="0"/>
              <a:t> </a:t>
            </a:r>
            <a:r>
              <a:rPr lang="en-US" dirty="0" err="1"/>
              <a:t>kann</a:t>
            </a:r>
            <a:r>
              <a:rPr lang="en-US" dirty="0"/>
              <a:t>.</a:t>
            </a:r>
          </a:p>
          <a:p>
            <a:endParaRPr lang="en-US" dirty="0"/>
          </a:p>
          <a:p>
            <a:r>
              <a:rPr lang="en-US" dirty="0"/>
              <a:t>Ein </a:t>
            </a:r>
            <a:r>
              <a:rPr lang="en-US" dirty="0" err="1"/>
              <a:t>Netzwerk</a:t>
            </a:r>
            <a:r>
              <a:rPr lang="en-US" dirty="0"/>
              <a:t> von </a:t>
            </a:r>
            <a:r>
              <a:rPr lang="en-US" dirty="0" err="1"/>
              <a:t>Mentoren</a:t>
            </a:r>
            <a:r>
              <a:rPr lang="en-US" dirty="0"/>
              <a:t> (</a:t>
            </a:r>
            <a:r>
              <a:rPr lang="en-US" dirty="0" err="1"/>
              <a:t>sowohl</a:t>
            </a:r>
            <a:r>
              <a:rPr lang="en-US" dirty="0"/>
              <a:t> </a:t>
            </a:r>
            <a:r>
              <a:rPr lang="en-US" dirty="0" err="1"/>
              <a:t>männlich</a:t>
            </a:r>
            <a:r>
              <a:rPr lang="en-US" dirty="0"/>
              <a:t> </a:t>
            </a:r>
            <a:r>
              <a:rPr lang="en-US" dirty="0" err="1"/>
              <a:t>als</a:t>
            </a:r>
            <a:r>
              <a:rPr lang="en-US" dirty="0"/>
              <a:t> </a:t>
            </a:r>
            <a:r>
              <a:rPr lang="en-US" dirty="0" err="1"/>
              <a:t>auch</a:t>
            </a:r>
            <a:r>
              <a:rPr lang="en-US" dirty="0"/>
              <a:t> </a:t>
            </a:r>
            <a:r>
              <a:rPr lang="en-US" dirty="0" err="1"/>
              <a:t>weiblich</a:t>
            </a:r>
            <a:r>
              <a:rPr lang="en-US" dirty="0"/>
              <a:t>) </a:t>
            </a:r>
            <a:r>
              <a:rPr lang="en-US" dirty="0" err="1"/>
              <a:t>zu</a:t>
            </a:r>
            <a:r>
              <a:rPr lang="en-US" dirty="0"/>
              <a:t> </a:t>
            </a:r>
            <a:r>
              <a:rPr lang="en-US" dirty="0" err="1"/>
              <a:t>haben</a:t>
            </a:r>
            <a:r>
              <a:rPr lang="en-US" dirty="0"/>
              <a:t>, die Frauen, die </a:t>
            </a:r>
            <a:r>
              <a:rPr lang="en-US" dirty="0" err="1"/>
              <a:t>ihre</a:t>
            </a:r>
            <a:r>
              <a:rPr lang="en-US" dirty="0"/>
              <a:t> </a:t>
            </a:r>
            <a:r>
              <a:rPr lang="en-US" dirty="0" err="1"/>
              <a:t>Karriere</a:t>
            </a:r>
            <a:r>
              <a:rPr lang="en-US" dirty="0"/>
              <a:t> </a:t>
            </a:r>
            <a:r>
              <a:rPr lang="en-US" dirty="0" err="1"/>
              <a:t>beginnen</a:t>
            </a:r>
            <a:r>
              <a:rPr lang="en-US" dirty="0"/>
              <a:t>, </a:t>
            </a:r>
            <a:r>
              <a:rPr lang="en-US" dirty="0" err="1"/>
              <a:t>unterstützen</a:t>
            </a:r>
            <a:r>
              <a:rPr lang="en-US" dirty="0"/>
              <a:t> und </a:t>
            </a:r>
            <a:r>
              <a:rPr lang="en-US" dirty="0" err="1"/>
              <a:t>ermutigen</a:t>
            </a:r>
            <a:r>
              <a:rPr lang="en-US" dirty="0"/>
              <a:t>, </a:t>
            </a:r>
            <a:r>
              <a:rPr lang="en-US" dirty="0" err="1"/>
              <a:t>ihre</a:t>
            </a:r>
            <a:r>
              <a:rPr lang="en-US" dirty="0"/>
              <a:t> </a:t>
            </a:r>
            <a:r>
              <a:rPr lang="en-US" dirty="0" err="1"/>
              <a:t>Fähigkeiten</a:t>
            </a:r>
            <a:r>
              <a:rPr lang="en-US" dirty="0"/>
              <a:t> </a:t>
            </a:r>
            <a:r>
              <a:rPr lang="en-US" dirty="0" err="1"/>
              <a:t>zu</a:t>
            </a:r>
            <a:r>
              <a:rPr lang="en-US" dirty="0"/>
              <a:t> </a:t>
            </a:r>
            <a:r>
              <a:rPr lang="en-US" dirty="0" err="1"/>
              <a:t>entwickeln</a:t>
            </a:r>
            <a:r>
              <a:rPr lang="en-US" dirty="0"/>
              <a:t> und </a:t>
            </a:r>
            <a:r>
              <a:rPr lang="en-US" dirty="0" err="1"/>
              <a:t>ihre</a:t>
            </a:r>
            <a:r>
              <a:rPr lang="en-US" dirty="0"/>
              <a:t> </a:t>
            </a:r>
            <a:r>
              <a:rPr lang="en-US" dirty="0" err="1"/>
              <a:t>persönlichen</a:t>
            </a:r>
            <a:r>
              <a:rPr lang="en-US" dirty="0"/>
              <a:t> und </a:t>
            </a:r>
            <a:r>
              <a:rPr lang="en-US" dirty="0" err="1"/>
              <a:t>beruflichen</a:t>
            </a:r>
            <a:r>
              <a:rPr lang="en-US" dirty="0"/>
              <a:t> </a:t>
            </a:r>
            <a:r>
              <a:rPr lang="en-US" dirty="0" err="1"/>
              <a:t>Ziele</a:t>
            </a:r>
            <a:r>
              <a:rPr lang="en-US" dirty="0"/>
              <a:t> </a:t>
            </a:r>
            <a:r>
              <a:rPr lang="en-US" dirty="0" err="1"/>
              <a:t>zu</a:t>
            </a:r>
            <a:r>
              <a:rPr lang="en-US" dirty="0"/>
              <a:t> </a:t>
            </a:r>
            <a:r>
              <a:rPr lang="en-US" dirty="0" err="1"/>
              <a:t>erreichen</a:t>
            </a:r>
            <a:r>
              <a:rPr lang="en-US" dirty="0"/>
              <a:t>.</a:t>
            </a:r>
          </a:p>
          <a:p>
            <a:endParaRPr lang="en-LB" dirty="0"/>
          </a:p>
          <a:p>
            <a:pPr algn="just">
              <a:tabLst>
                <a:tab pos="450215" algn="l"/>
              </a:tabLst>
            </a:pPr>
            <a:endParaRPr lang="en-IE" dirty="0">
              <a:effectLst/>
              <a:ea typeface="Calibri" panose="020F0502020204030204" pitchFamily="34" charset="0"/>
            </a:endParaRPr>
          </a:p>
          <a:p>
            <a:pPr lvl="0" algn="just">
              <a:buClr>
                <a:srgbClr val="EF8D5B"/>
              </a:buClr>
              <a:tabLst>
                <a:tab pos="450215" algn="l"/>
              </a:tabLst>
            </a:pPr>
            <a:endParaRPr lang="en-LB" dirty="0">
              <a:effectLst/>
              <a:ea typeface="Calibri" panose="020F0502020204030204" pitchFamily="34" charset="0"/>
            </a:endParaRPr>
          </a:p>
          <a:p>
            <a:pPr lvl="0" algn="just">
              <a:buClr>
                <a:srgbClr val="EF8D5B"/>
              </a:buClr>
              <a:tabLst>
                <a:tab pos="450215" algn="l"/>
              </a:tabLst>
            </a:pPr>
            <a:endParaRPr lang="en-LB" dirty="0">
              <a:ea typeface="Calibri" panose="020F0502020204030204" pitchFamily="34" charset="0"/>
            </a:endParaRPr>
          </a:p>
          <a:p>
            <a:pPr lvl="0" algn="just">
              <a:buClr>
                <a:srgbClr val="EF8D5B"/>
              </a:buClr>
              <a:tabLst>
                <a:tab pos="450215" algn="l"/>
              </a:tabLst>
            </a:pPr>
            <a:endParaRPr lang="en-LB" dirty="0">
              <a:effectLst/>
              <a:ea typeface="Calibri" panose="020F0502020204030204" pitchFamily="34" charset="0"/>
            </a:endParaRPr>
          </a:p>
          <a:p>
            <a:pPr lvl="0" algn="just">
              <a:buClr>
                <a:srgbClr val="EF8D5B"/>
              </a:buClr>
              <a:tabLst>
                <a:tab pos="450215" algn="l"/>
              </a:tabLst>
            </a:pPr>
            <a:endParaRPr lang="en-LB" dirty="0">
              <a:ea typeface="Calibri" panose="020F0502020204030204" pitchFamily="34" charset="0"/>
            </a:endParaRPr>
          </a:p>
          <a:p>
            <a:pPr lvl="0" algn="just">
              <a:buClr>
                <a:srgbClr val="EF8D5B"/>
              </a:buClr>
              <a:tabLst>
                <a:tab pos="450215" algn="l"/>
              </a:tabLst>
            </a:pPr>
            <a:endParaRPr lang="en-LB" dirty="0">
              <a:effectLst/>
              <a:ea typeface="Calibri" panose="020F0502020204030204" pitchFamily="34" charset="0"/>
            </a:endParaRPr>
          </a:p>
          <a:p>
            <a:pPr lvl="0" algn="just">
              <a:buClr>
                <a:srgbClr val="EF8D5B"/>
              </a:buClr>
              <a:tabLst>
                <a:tab pos="450215" algn="l"/>
              </a:tabLst>
            </a:pPr>
            <a:endParaRPr lang="en-LB" dirty="0">
              <a:ea typeface="Calibri" panose="020F0502020204030204" pitchFamily="34" charset="0"/>
            </a:endParaRPr>
          </a:p>
          <a:p>
            <a:pPr lvl="0" algn="just">
              <a:buClr>
                <a:srgbClr val="EF8D5B"/>
              </a:buClr>
              <a:tabLst>
                <a:tab pos="450215" algn="l"/>
              </a:tabLst>
            </a:pPr>
            <a:endParaRPr lang="en-LB"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0B3A146D-F456-2273-9853-B6DD2D299A85}"/>
              </a:ext>
            </a:extLst>
          </p:cNvPr>
          <p:cNvSpPr>
            <a:spLocks noGrp="1"/>
          </p:cNvSpPr>
          <p:nvPr>
            <p:ph type="body" sz="quarter" idx="30"/>
          </p:nvPr>
        </p:nvSpPr>
        <p:spPr>
          <a:xfrm>
            <a:off x="718912" y="660136"/>
            <a:ext cx="6570888" cy="372689"/>
          </a:xfrm>
          <a:prstGeom prst="rect">
            <a:avLst/>
          </a:prstGeom>
        </p:spPr>
        <p:txBody>
          <a:bodyPr/>
          <a:lstStyle/>
          <a:p>
            <a:pPr>
              <a:spcBef>
                <a:spcPts val="200"/>
              </a:spcBef>
            </a:pPr>
            <a:r>
              <a:rPr lang="en-IE"/>
              <a:t>2.2.1 Bildung und Ausbildung</a:t>
            </a:r>
            <a:endParaRPr lang="en-LB"/>
          </a:p>
        </p:txBody>
      </p:sp>
      <p:sp>
        <p:nvSpPr>
          <p:cNvPr id="4" name="Slide Number Placeholder 3">
            <a:extLst>
              <a:ext uri="{FF2B5EF4-FFF2-40B4-BE49-F238E27FC236}">
                <a16:creationId xmlns:a16="http://schemas.microsoft.com/office/drawing/2014/main" id="{FD747058-FFB1-85E0-B527-7FE0AB4E09F4}"/>
              </a:ext>
            </a:extLst>
          </p:cNvPr>
          <p:cNvSpPr>
            <a:spLocks noGrp="1"/>
          </p:cNvSpPr>
          <p:nvPr>
            <p:ph type="sldNum" sz="quarter" idx="4"/>
          </p:nvPr>
        </p:nvSpPr>
        <p:spPr/>
        <p:txBody>
          <a:bodyPr/>
          <a:lstStyle/>
          <a:p>
            <a:fld id="{CB2079F2-58AF-ED44-82D7-E04B2F6FD686}" type="slidenum">
              <a:rPr lang="en-US" smtClean="0"/>
              <a:t>40</a:t>
            </a:fld>
            <a:endParaRPr lang="en-US" dirty="0"/>
          </a:p>
        </p:txBody>
      </p:sp>
      <p:sp>
        <p:nvSpPr>
          <p:cNvPr id="8" name="Text Placeholder 5">
            <a:extLst>
              <a:ext uri="{FF2B5EF4-FFF2-40B4-BE49-F238E27FC236}">
                <a16:creationId xmlns:a16="http://schemas.microsoft.com/office/drawing/2014/main" id="{08E874D7-D77B-6BEE-C9B6-96B259E5F34C}"/>
              </a:ext>
            </a:extLst>
          </p:cNvPr>
          <p:cNvSpPr txBox="1">
            <a:spLocks/>
          </p:cNvSpPr>
          <p:nvPr/>
        </p:nvSpPr>
        <p:spPr>
          <a:xfrm>
            <a:off x="541087" y="10031677"/>
            <a:ext cx="6516688" cy="75472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24 </a:t>
            </a:r>
            <a:r>
              <a:rPr lang="en-IE" sz="900" dirty="0">
                <a:effectLst/>
                <a:latin typeface="Calibri" panose="020F0502020204030204" pitchFamily="34" charset="0"/>
                <a:ea typeface="Calibri" panose="020F0502020204030204" pitchFamily="34" charset="0"/>
                <a:cs typeface="Times New Roman" panose="02020603050405020304" pitchFamily="18" charset="0"/>
              </a:rPr>
              <a:t>Ben F. Bigelow,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Anusree</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Saseendran</a:t>
            </a:r>
            <a:r>
              <a:rPr lang="en-IE" sz="900" dirty="0">
                <a:effectLst/>
                <a:latin typeface="Calibri" panose="020F0502020204030204" pitchFamily="34" charset="0"/>
                <a:ea typeface="Calibri" panose="020F0502020204030204" pitchFamily="34" charset="0"/>
                <a:cs typeface="Times New Roman" panose="02020603050405020304" pitchFamily="18" charset="0"/>
              </a:rPr>
              <a:t> &amp; Jonathan W. Elliott (2018) Attracting Students to Construction Education Programs: An Exploration of Perceptions by Gender, International Journal of Construction Education and Research, 14:3, 179-197, DOI: 10.1080/15578771.2017.</a:t>
            </a:r>
            <a:r>
              <a:rPr lang="en-LB" sz="900">
                <a:effectLst/>
              </a:rPr>
              <a:t>1280101r </a:t>
            </a:r>
            <a:endParaRPr lang="en-LB"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4D3BC75-3ED4-CBBC-FC35-DF148480BD82}"/>
              </a:ext>
            </a:extLst>
          </p:cNvPr>
          <p:cNvSpPr/>
          <p:nvPr/>
        </p:nvSpPr>
        <p:spPr>
          <a:xfrm>
            <a:off x="0" y="0"/>
            <a:ext cx="384048" cy="10691813"/>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CE620D8-B762-091A-B158-93CC44F59FB6}"/>
              </a:ext>
            </a:extLst>
          </p:cNvPr>
          <p:cNvGrpSpPr/>
          <p:nvPr/>
        </p:nvGrpSpPr>
        <p:grpSpPr>
          <a:xfrm>
            <a:off x="4771418" y="2556916"/>
            <a:ext cx="1487826" cy="1083162"/>
            <a:chOff x="3400450" y="986392"/>
            <a:chExt cx="1487826" cy="1083162"/>
          </a:xfrm>
        </p:grpSpPr>
        <p:sp>
          <p:nvSpPr>
            <p:cNvPr id="5" name="Freeform 4">
              <a:extLst>
                <a:ext uri="{FF2B5EF4-FFF2-40B4-BE49-F238E27FC236}">
                  <a16:creationId xmlns:a16="http://schemas.microsoft.com/office/drawing/2014/main" id="{2797BBF2-3B53-9DA2-8E3E-B0B89E5110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6" name="Freeform 5">
              <a:extLst>
                <a:ext uri="{FF2B5EF4-FFF2-40B4-BE49-F238E27FC236}">
                  <a16:creationId xmlns:a16="http://schemas.microsoft.com/office/drawing/2014/main" id="{8FF6A697-5556-E569-CB99-791A56939E9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0" name="Text Placeholder 4">
            <a:extLst>
              <a:ext uri="{FF2B5EF4-FFF2-40B4-BE49-F238E27FC236}">
                <a16:creationId xmlns:a16="http://schemas.microsoft.com/office/drawing/2014/main" id="{32D32321-7173-EBB5-1037-F6E7FF2D8D3F}"/>
              </a:ext>
            </a:extLst>
          </p:cNvPr>
          <p:cNvSpPr>
            <a:spLocks noGrp="1"/>
          </p:cNvSpPr>
          <p:nvPr/>
        </p:nvSpPr>
        <p:spPr>
          <a:xfrm>
            <a:off x="3799431" y="3977038"/>
            <a:ext cx="3431800" cy="997498"/>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Gemeinsame</a:t>
            </a:r>
            <a:r>
              <a:rPr lang="en-IE" dirty="0"/>
              <a:t> </a:t>
            </a:r>
            <a:r>
              <a:rPr lang="en-IE" dirty="0" err="1"/>
              <a:t>Anstrengungen</a:t>
            </a:r>
            <a:r>
              <a:rPr lang="en-IE" dirty="0"/>
              <a:t> von </a:t>
            </a:r>
            <a:r>
              <a:rPr lang="en-IE" dirty="0" err="1"/>
              <a:t>Unternehmen</a:t>
            </a:r>
            <a:r>
              <a:rPr lang="en-IE" dirty="0"/>
              <a:t>, </a:t>
            </a:r>
            <a:r>
              <a:rPr lang="en-IE" dirty="0" err="1"/>
              <a:t>Universitäten</a:t>
            </a:r>
            <a:r>
              <a:rPr lang="en-IE" dirty="0"/>
              <a:t> und </a:t>
            </a:r>
            <a:r>
              <a:rPr lang="en-IE" dirty="0" err="1"/>
              <a:t>Institutionen</a:t>
            </a:r>
            <a:r>
              <a:rPr lang="en-IE" dirty="0"/>
              <a:t>, um </a:t>
            </a:r>
            <a:r>
              <a:rPr lang="en-IE" dirty="0" err="1"/>
              <a:t>Talente</a:t>
            </a:r>
            <a:r>
              <a:rPr lang="en-IE" dirty="0"/>
              <a:t> </a:t>
            </a:r>
            <a:r>
              <a:rPr lang="en-IE" dirty="0" err="1"/>
              <a:t>anzuziehen</a:t>
            </a:r>
            <a:r>
              <a:rPr lang="en-IE" dirty="0"/>
              <a:t> und </a:t>
            </a:r>
            <a:r>
              <a:rPr lang="en-IE" dirty="0" err="1"/>
              <a:t>zu</a:t>
            </a:r>
            <a:r>
              <a:rPr lang="en-IE" dirty="0"/>
              <a:t> </a:t>
            </a:r>
            <a:r>
              <a:rPr lang="en-IE" dirty="0" err="1"/>
              <a:t>halten</a:t>
            </a:r>
            <a:r>
              <a:rPr lang="en-US" dirty="0"/>
              <a:t>"</a:t>
            </a:r>
          </a:p>
        </p:txBody>
      </p:sp>
      <p:sp>
        <p:nvSpPr>
          <p:cNvPr id="11" name="Text Placeholder 6">
            <a:extLst>
              <a:ext uri="{FF2B5EF4-FFF2-40B4-BE49-F238E27FC236}">
                <a16:creationId xmlns:a16="http://schemas.microsoft.com/office/drawing/2014/main" id="{B3E9F715-3B01-7B53-A743-3418E4569F5D}"/>
              </a:ext>
            </a:extLst>
          </p:cNvPr>
          <p:cNvSpPr txBox="1">
            <a:spLocks/>
          </p:cNvSpPr>
          <p:nvPr/>
        </p:nvSpPr>
        <p:spPr>
          <a:xfrm>
            <a:off x="3844403" y="5114549"/>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Ángela</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Baldellou</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Architektin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und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Direktorin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des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Büros</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des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Präsidenten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des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Obersten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Rates der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Architektenkammern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Spaniens</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3463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0D33F0-900A-F4DC-81E7-7357C697C6E0}"/>
              </a:ext>
            </a:extLst>
          </p:cNvPr>
          <p:cNvSpPr/>
          <p:nvPr/>
        </p:nvSpPr>
        <p:spPr>
          <a:xfrm>
            <a:off x="-41951" y="0"/>
            <a:ext cx="5269125"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540059"/>
            <a:ext cx="3801849" cy="2130367"/>
          </a:xfrm>
        </p:spPr>
        <p:txBody>
          <a:bodyPr>
            <a:noAutofit/>
          </a:bodyPr>
          <a:lstStyle/>
          <a:p>
            <a:r>
              <a:rPr lang="en-IE" dirty="0"/>
              <a:t>"Der </a:t>
            </a:r>
            <a:r>
              <a:rPr lang="en-IE" dirty="0" err="1"/>
              <a:t>gesellschaftliche</a:t>
            </a:r>
            <a:r>
              <a:rPr lang="en-IE" dirty="0"/>
              <a:t> </a:t>
            </a:r>
            <a:r>
              <a:rPr lang="en-IE" dirty="0" err="1"/>
              <a:t>Wandel</a:t>
            </a:r>
            <a:r>
              <a:rPr lang="en-IE" dirty="0"/>
              <a:t> </a:t>
            </a:r>
            <a:r>
              <a:rPr lang="en-IE" dirty="0" err="1"/>
              <a:t>vollzieht</a:t>
            </a:r>
            <a:r>
              <a:rPr lang="en-IE" dirty="0"/>
              <a:t> </a:t>
            </a:r>
            <a:r>
              <a:rPr lang="en-IE" dirty="0" err="1"/>
              <a:t>sich</a:t>
            </a:r>
            <a:r>
              <a:rPr lang="en-IE" dirty="0"/>
              <a:t> </a:t>
            </a:r>
            <a:r>
              <a:rPr lang="en-IE" dirty="0" err="1"/>
              <a:t>langsam</a:t>
            </a:r>
            <a:r>
              <a:rPr lang="en-IE" dirty="0"/>
              <a:t>, </a:t>
            </a:r>
            <a:r>
              <a:rPr lang="en-IE" dirty="0" err="1"/>
              <a:t>aber</a:t>
            </a:r>
            <a:r>
              <a:rPr lang="en-IE" dirty="0"/>
              <a:t> er </a:t>
            </a:r>
            <a:r>
              <a:rPr lang="en-IE" dirty="0" err="1"/>
              <a:t>geschieht</a:t>
            </a:r>
            <a:r>
              <a:rPr lang="en-IE" dirty="0"/>
              <a:t> </a:t>
            </a:r>
            <a:r>
              <a:rPr lang="en-IE" dirty="0" err="1"/>
              <a:t>nicht</a:t>
            </a:r>
            <a:r>
              <a:rPr lang="en-IE" dirty="0"/>
              <a:t> von </a:t>
            </a:r>
            <a:r>
              <a:rPr lang="en-IE" dirty="0" err="1"/>
              <a:t>allein</a:t>
            </a:r>
            <a:r>
              <a:rPr lang="en-IE" dirty="0"/>
              <a:t>... die </a:t>
            </a:r>
            <a:r>
              <a:rPr lang="en-IE" dirty="0" err="1"/>
              <a:t>Gesichter</a:t>
            </a:r>
            <a:r>
              <a:rPr lang="en-IE" dirty="0"/>
              <a:t> der </a:t>
            </a:r>
            <a:r>
              <a:rPr lang="en-IE" dirty="0" err="1"/>
              <a:t>Kampagnen</a:t>
            </a:r>
            <a:r>
              <a:rPr lang="en-IE" dirty="0"/>
              <a:t> </a:t>
            </a:r>
            <a:r>
              <a:rPr lang="en-IE" dirty="0" err="1"/>
              <a:t>zur</a:t>
            </a:r>
            <a:r>
              <a:rPr lang="en-IE" dirty="0"/>
              <a:t> </a:t>
            </a:r>
            <a:r>
              <a:rPr lang="en-IE" dirty="0" err="1"/>
              <a:t>Förderung</a:t>
            </a:r>
            <a:r>
              <a:rPr lang="en-IE" dirty="0"/>
              <a:t> der Arbeit </a:t>
            </a:r>
            <a:r>
              <a:rPr lang="en-IE" dirty="0" err="1"/>
              <a:t>im</a:t>
            </a:r>
            <a:r>
              <a:rPr lang="en-IE" dirty="0"/>
              <a:t> </a:t>
            </a:r>
            <a:r>
              <a:rPr lang="en-IE" dirty="0" err="1"/>
              <a:t>Baugewerbe</a:t>
            </a:r>
            <a:r>
              <a:rPr lang="en-IE" dirty="0"/>
              <a:t> </a:t>
            </a:r>
            <a:r>
              <a:rPr lang="en-IE" dirty="0" err="1"/>
              <a:t>sollten</a:t>
            </a:r>
            <a:r>
              <a:rPr lang="en-IE" dirty="0"/>
              <a:t> Frauen </a:t>
            </a:r>
            <a:r>
              <a:rPr lang="en-IE" dirty="0" err="1"/>
              <a:t>selbst</a:t>
            </a:r>
            <a:r>
              <a:rPr lang="en-IE" dirty="0"/>
              <a:t> sein. Das </a:t>
            </a:r>
            <a:r>
              <a:rPr lang="en-IE" dirty="0" err="1"/>
              <a:t>Mentorensystem</a:t>
            </a:r>
            <a:r>
              <a:rPr lang="en-IE" dirty="0"/>
              <a:t> </a:t>
            </a:r>
            <a:r>
              <a:rPr lang="en-IE" dirty="0" err="1"/>
              <a:t>funktioniert</a:t>
            </a:r>
            <a:r>
              <a:rPr lang="en-IE" dirty="0"/>
              <a:t> </a:t>
            </a:r>
            <a:r>
              <a:rPr lang="en-IE" dirty="0" err="1"/>
              <a:t>sehr</a:t>
            </a:r>
            <a:r>
              <a:rPr lang="en-IE" dirty="0"/>
              <a:t> gut für Frauen".</a:t>
            </a:r>
            <a:endParaRPr lang="en-US" dirty="0"/>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41</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4601482"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7" name="Picture Placeholder 6">
            <a:extLst>
              <a:ext uri="{FF2B5EF4-FFF2-40B4-BE49-F238E27FC236}">
                <a16:creationId xmlns:a16="http://schemas.microsoft.com/office/drawing/2014/main" id="{90AEEA06-0D95-C22A-99CA-2DB641CA8A95}"/>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1952" y="7759719"/>
            <a:ext cx="6476465" cy="2397754"/>
          </a:xfrm>
        </p:spPr>
      </p:pic>
      <p:sp>
        <p:nvSpPr>
          <p:cNvPr id="2" name="Freeform 1">
            <a:extLst>
              <a:ext uri="{FF2B5EF4-FFF2-40B4-BE49-F238E27FC236}">
                <a16:creationId xmlns:a16="http://schemas.microsoft.com/office/drawing/2014/main" id="{E7B3D0F0-7116-EC7A-FBAC-D1A3BEEB764A}"/>
              </a:ext>
            </a:extLst>
          </p:cNvPr>
          <p:cNvSpPr/>
          <p:nvPr/>
        </p:nvSpPr>
        <p:spPr>
          <a:xfrm>
            <a:off x="-41953" y="7759719"/>
            <a:ext cx="6476465" cy="239859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6">
            <a:extLst>
              <a:ext uri="{FF2B5EF4-FFF2-40B4-BE49-F238E27FC236}">
                <a16:creationId xmlns:a16="http://schemas.microsoft.com/office/drawing/2014/main" id="{F291A67C-9AB7-7FB6-E934-22CB4725BC7E}"/>
              </a:ext>
            </a:extLst>
          </p:cNvPr>
          <p:cNvSpPr txBox="1">
            <a:spLocks/>
          </p:cNvSpPr>
          <p:nvPr/>
        </p:nvSpPr>
        <p:spPr>
          <a:xfrm>
            <a:off x="533084" y="3473899"/>
            <a:ext cx="3713783"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a:solidFill>
                  <a:schemeClr val="bg1"/>
                </a:solidFill>
                <a:cs typeface="Times New Roman" panose="02020603050405020304" pitchFamily="18" charset="0"/>
              </a:rPr>
              <a:t>Małgorzata Kopka Piąte, Direktorin des Programms für Europa- und Migrationspolitik am Instyt Spraw Publicznych, Polen</a:t>
            </a:r>
            <a:endParaRPr lang="en-LB" sz="900" b="1" i="1">
              <a:solidFill>
                <a:schemeClr val="bg1"/>
              </a:solidFill>
              <a:cs typeface="Times New Roman" panose="02020603050405020304" pitchFamily="18" charset="0"/>
            </a:endParaRPr>
          </a:p>
        </p:txBody>
      </p:sp>
      <p:sp>
        <p:nvSpPr>
          <p:cNvPr id="5" name="Text Placeholder 51">
            <a:extLst>
              <a:ext uri="{FF2B5EF4-FFF2-40B4-BE49-F238E27FC236}">
                <a16:creationId xmlns:a16="http://schemas.microsoft.com/office/drawing/2014/main" id="{EBEAE6B2-2198-215C-2238-BA76759CD0FF}"/>
              </a:ext>
            </a:extLst>
          </p:cNvPr>
          <p:cNvSpPr txBox="1">
            <a:spLocks/>
          </p:cNvSpPr>
          <p:nvPr/>
        </p:nvSpPr>
        <p:spPr>
          <a:xfrm>
            <a:off x="560793" y="3908151"/>
            <a:ext cx="3801849" cy="2130367"/>
          </a:xfrm>
          <a:prstGeom prst="rect">
            <a:avLst/>
          </a:prstGeom>
        </p:spPr>
        <p:txBody>
          <a:bodyPr anchor="t">
            <a:noAutofit/>
          </a:bodyPr>
          <a:lstStyle>
            <a:lvl1pPr marL="0" indent="0" algn="ctr" defTabSz="2072941" rtl="0" eaLnBrk="1" latinLnBrk="0" hangingPunct="1">
              <a:lnSpc>
                <a:spcPts val="1960"/>
              </a:lnSpc>
              <a:spcBef>
                <a:spcPts val="0"/>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en-IE" dirty="0" err="1"/>
              <a:t>Eines</a:t>
            </a:r>
            <a:r>
              <a:rPr lang="en-IE" dirty="0"/>
              <a:t> der </a:t>
            </a:r>
            <a:r>
              <a:rPr lang="en-IE" dirty="0" err="1"/>
              <a:t>wichtigsten</a:t>
            </a:r>
            <a:r>
              <a:rPr lang="en-IE" dirty="0"/>
              <a:t> Dinge, die </a:t>
            </a:r>
            <a:r>
              <a:rPr lang="en-IE" dirty="0" err="1"/>
              <a:t>junge</a:t>
            </a:r>
            <a:r>
              <a:rPr lang="en-IE" dirty="0"/>
              <a:t> Frauen tun </a:t>
            </a:r>
            <a:r>
              <a:rPr lang="en-IE" dirty="0" err="1"/>
              <a:t>können</a:t>
            </a:r>
            <a:r>
              <a:rPr lang="en-IE" dirty="0"/>
              <a:t>, </a:t>
            </a:r>
            <a:r>
              <a:rPr lang="en-IE" dirty="0" err="1"/>
              <a:t>wenn</a:t>
            </a:r>
            <a:r>
              <a:rPr lang="en-IE" dirty="0"/>
              <a:t> </a:t>
            </a:r>
            <a:r>
              <a:rPr lang="en-IE" dirty="0" err="1"/>
              <a:t>sie</a:t>
            </a:r>
            <a:r>
              <a:rPr lang="en-IE" dirty="0"/>
              <a:t> </a:t>
            </a:r>
            <a:r>
              <a:rPr lang="en-IE" dirty="0" err="1"/>
              <a:t>eine</a:t>
            </a:r>
            <a:r>
              <a:rPr lang="en-IE" dirty="0"/>
              <a:t> </a:t>
            </a:r>
            <a:r>
              <a:rPr lang="en-IE" dirty="0" err="1"/>
              <a:t>neue</a:t>
            </a:r>
            <a:r>
              <a:rPr lang="en-IE" dirty="0"/>
              <a:t> </a:t>
            </a:r>
            <a:r>
              <a:rPr lang="en-IE" dirty="0" err="1"/>
              <a:t>Karriere</a:t>
            </a:r>
            <a:r>
              <a:rPr lang="en-IE" dirty="0"/>
              <a:t> </a:t>
            </a:r>
            <a:r>
              <a:rPr lang="en-IE" dirty="0" err="1"/>
              <a:t>beginnen</a:t>
            </a:r>
            <a:r>
              <a:rPr lang="en-IE" dirty="0"/>
              <a:t>, </a:t>
            </a:r>
            <a:r>
              <a:rPr lang="en-IE" dirty="0" err="1"/>
              <a:t>ist</a:t>
            </a:r>
            <a:r>
              <a:rPr lang="en-IE" dirty="0"/>
              <a:t>, </a:t>
            </a:r>
            <a:r>
              <a:rPr lang="en-IE" dirty="0" err="1"/>
              <a:t>Mentoren</a:t>
            </a:r>
            <a:r>
              <a:rPr lang="en-IE" dirty="0"/>
              <a:t> und </a:t>
            </a:r>
            <a:r>
              <a:rPr lang="en-IE" dirty="0" err="1"/>
              <a:t>Verbündete</a:t>
            </a:r>
            <a:r>
              <a:rPr lang="en-IE" dirty="0"/>
              <a:t> </a:t>
            </a:r>
            <a:r>
              <a:rPr lang="en-IE" dirty="0" err="1"/>
              <a:t>zu</a:t>
            </a:r>
            <a:r>
              <a:rPr lang="en-IE" dirty="0"/>
              <a:t> </a:t>
            </a:r>
            <a:r>
              <a:rPr lang="en-IE" dirty="0" err="1"/>
              <a:t>finden</a:t>
            </a:r>
            <a:r>
              <a:rPr lang="en-IE" dirty="0"/>
              <a:t>, die </a:t>
            </a:r>
            <a:r>
              <a:rPr lang="en-IE" dirty="0" err="1"/>
              <a:t>sie</a:t>
            </a:r>
            <a:r>
              <a:rPr lang="en-IE" dirty="0"/>
              <a:t> </a:t>
            </a:r>
            <a:r>
              <a:rPr lang="en-IE" dirty="0" err="1"/>
              <a:t>beraten</a:t>
            </a:r>
            <a:r>
              <a:rPr lang="en-IE" dirty="0"/>
              <a:t>, </a:t>
            </a:r>
            <a:r>
              <a:rPr lang="en-IE" dirty="0" err="1"/>
              <a:t>unterstützen</a:t>
            </a:r>
            <a:r>
              <a:rPr lang="en-IE" dirty="0"/>
              <a:t> und </a:t>
            </a:r>
            <a:r>
              <a:rPr lang="en-IE" dirty="0" err="1"/>
              <a:t>ermutigen</a:t>
            </a:r>
            <a:r>
              <a:rPr lang="en-IE" dirty="0"/>
              <a:t> </a:t>
            </a:r>
            <a:r>
              <a:rPr lang="en-IE" dirty="0" err="1"/>
              <a:t>können</a:t>
            </a:r>
            <a:r>
              <a:rPr lang="en-IE" dirty="0"/>
              <a:t>. Es </a:t>
            </a:r>
            <a:r>
              <a:rPr lang="en-IE" dirty="0" err="1"/>
              <a:t>ist</a:t>
            </a:r>
            <a:r>
              <a:rPr lang="en-IE" dirty="0"/>
              <a:t> </a:t>
            </a:r>
            <a:r>
              <a:rPr lang="en-IE" dirty="0" err="1"/>
              <a:t>auch</a:t>
            </a:r>
            <a:r>
              <a:rPr lang="en-IE" dirty="0"/>
              <a:t> </a:t>
            </a:r>
            <a:r>
              <a:rPr lang="en-IE" dirty="0" err="1"/>
              <a:t>wichtig</a:t>
            </a:r>
            <a:r>
              <a:rPr lang="en-IE" dirty="0"/>
              <a:t>, </a:t>
            </a:r>
            <a:r>
              <a:rPr lang="en-IE" dirty="0" err="1"/>
              <a:t>dass</a:t>
            </a:r>
            <a:r>
              <a:rPr lang="en-IE" dirty="0"/>
              <a:t> </a:t>
            </a:r>
            <a:r>
              <a:rPr lang="en-IE" dirty="0" err="1"/>
              <a:t>junge</a:t>
            </a:r>
            <a:r>
              <a:rPr lang="en-IE" dirty="0"/>
              <a:t> Frauen </a:t>
            </a:r>
            <a:r>
              <a:rPr lang="en-IE" dirty="0" err="1"/>
              <a:t>nach</a:t>
            </a:r>
            <a:r>
              <a:rPr lang="en-IE" dirty="0"/>
              <a:t> </a:t>
            </a:r>
            <a:r>
              <a:rPr lang="en-IE" dirty="0" err="1"/>
              <a:t>Möglichkeiten</a:t>
            </a:r>
            <a:r>
              <a:rPr lang="en-IE" dirty="0"/>
              <a:t> </a:t>
            </a:r>
            <a:r>
              <a:rPr lang="en-IE" dirty="0" err="1"/>
              <a:t>zum</a:t>
            </a:r>
            <a:r>
              <a:rPr lang="en-IE" dirty="0"/>
              <a:t> </a:t>
            </a:r>
            <a:r>
              <a:rPr lang="en-IE" dirty="0" err="1"/>
              <a:t>Lernen</a:t>
            </a:r>
            <a:r>
              <a:rPr lang="en-IE" dirty="0"/>
              <a:t> und </a:t>
            </a:r>
            <a:r>
              <a:rPr lang="en-IE" dirty="0" err="1"/>
              <a:t>Wachsen</a:t>
            </a:r>
            <a:r>
              <a:rPr lang="en-IE" dirty="0"/>
              <a:t> </a:t>
            </a:r>
            <a:r>
              <a:rPr lang="en-IE" dirty="0" err="1"/>
              <a:t>suchen</a:t>
            </a:r>
            <a:r>
              <a:rPr lang="en-IE" dirty="0"/>
              <a:t>. </a:t>
            </a:r>
            <a:r>
              <a:rPr lang="en-IE" dirty="0" err="1"/>
              <a:t>Indem</a:t>
            </a:r>
            <a:r>
              <a:rPr lang="en-IE" dirty="0"/>
              <a:t> </a:t>
            </a:r>
            <a:r>
              <a:rPr lang="en-IE" dirty="0" err="1"/>
              <a:t>sie</a:t>
            </a:r>
            <a:r>
              <a:rPr lang="en-IE" dirty="0"/>
              <a:t> </a:t>
            </a:r>
            <a:r>
              <a:rPr lang="en-IE" dirty="0" err="1"/>
              <a:t>sich</a:t>
            </a:r>
            <a:r>
              <a:rPr lang="en-IE" dirty="0"/>
              <a:t> </a:t>
            </a:r>
            <a:r>
              <a:rPr lang="en-IE" dirty="0" err="1"/>
              <a:t>aktiv</a:t>
            </a:r>
            <a:r>
              <a:rPr lang="en-IE" dirty="0"/>
              <a:t> um </a:t>
            </a:r>
            <a:r>
              <a:rPr lang="en-IE" dirty="0" err="1"/>
              <a:t>ihre</a:t>
            </a:r>
            <a:r>
              <a:rPr lang="en-IE" dirty="0"/>
              <a:t> </a:t>
            </a:r>
            <a:r>
              <a:rPr lang="en-IE" dirty="0" err="1"/>
              <a:t>eigene</a:t>
            </a:r>
            <a:r>
              <a:rPr lang="en-IE" dirty="0"/>
              <a:t> </a:t>
            </a:r>
            <a:r>
              <a:rPr lang="en-IE" dirty="0" err="1"/>
              <a:t>Weiterbildung</a:t>
            </a:r>
            <a:r>
              <a:rPr lang="en-IE" dirty="0"/>
              <a:t> und </a:t>
            </a:r>
            <a:r>
              <a:rPr lang="en-IE" dirty="0" err="1"/>
              <a:t>Entwicklung</a:t>
            </a:r>
            <a:r>
              <a:rPr lang="en-IE" dirty="0"/>
              <a:t> </a:t>
            </a:r>
            <a:r>
              <a:rPr lang="en-IE" dirty="0" err="1"/>
              <a:t>bemühen</a:t>
            </a:r>
            <a:r>
              <a:rPr lang="en-IE" dirty="0"/>
              <a:t>, </a:t>
            </a:r>
            <a:r>
              <a:rPr lang="en-IE" dirty="0" err="1"/>
              <a:t>können</a:t>
            </a:r>
            <a:r>
              <a:rPr lang="en-IE" dirty="0"/>
              <a:t> </a:t>
            </a:r>
            <a:r>
              <a:rPr lang="en-IE" dirty="0" err="1"/>
              <a:t>junge</a:t>
            </a:r>
            <a:r>
              <a:rPr lang="en-IE" dirty="0"/>
              <a:t> Frauen </a:t>
            </a:r>
            <a:r>
              <a:rPr lang="en-IE" dirty="0" err="1"/>
              <a:t>ihre</a:t>
            </a:r>
            <a:r>
              <a:rPr lang="en-IE" dirty="0"/>
              <a:t> </a:t>
            </a:r>
            <a:r>
              <a:rPr lang="en-IE" dirty="0" err="1"/>
              <a:t>Fähigkeiten</a:t>
            </a:r>
            <a:r>
              <a:rPr lang="en-IE" dirty="0"/>
              <a:t>, </a:t>
            </a:r>
            <a:r>
              <a:rPr lang="en-IE" dirty="0" err="1"/>
              <a:t>ihr</a:t>
            </a:r>
            <a:r>
              <a:rPr lang="en-IE" dirty="0"/>
              <a:t> Wissen und </a:t>
            </a:r>
            <a:r>
              <a:rPr lang="en-IE" dirty="0" err="1"/>
              <a:t>ihr</a:t>
            </a:r>
            <a:r>
              <a:rPr lang="en-IE" dirty="0"/>
              <a:t> </a:t>
            </a:r>
            <a:r>
              <a:rPr lang="en-IE" dirty="0" err="1"/>
              <a:t>Selbstvertrauen</a:t>
            </a:r>
            <a:r>
              <a:rPr lang="en-IE" dirty="0"/>
              <a:t> </a:t>
            </a:r>
            <a:r>
              <a:rPr lang="en-IE" dirty="0" err="1"/>
              <a:t>aufbauen</a:t>
            </a:r>
            <a:r>
              <a:rPr lang="en-IE" dirty="0"/>
              <a:t> ".</a:t>
            </a:r>
            <a:endParaRPr lang="en-US" dirty="0"/>
          </a:p>
        </p:txBody>
      </p:sp>
      <p:sp>
        <p:nvSpPr>
          <p:cNvPr id="8" name="Text Placeholder 6">
            <a:extLst>
              <a:ext uri="{FF2B5EF4-FFF2-40B4-BE49-F238E27FC236}">
                <a16:creationId xmlns:a16="http://schemas.microsoft.com/office/drawing/2014/main" id="{0806B0FA-B5CF-90D8-7399-BA7A460AB107}"/>
              </a:ext>
            </a:extLst>
          </p:cNvPr>
          <p:cNvSpPr txBox="1">
            <a:spLocks/>
          </p:cNvSpPr>
          <p:nvPr/>
        </p:nvSpPr>
        <p:spPr>
          <a:xfrm>
            <a:off x="560793" y="7325467"/>
            <a:ext cx="3713783"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chemeClr val="bg1"/>
                </a:solidFill>
                <a:cs typeface="Times New Roman" panose="02020603050405020304" pitchFamily="18" charset="0"/>
              </a:rPr>
              <a:t>Hanna Larsen, </a:t>
            </a:r>
            <a:r>
              <a:rPr lang="en-IE" sz="900" b="1" i="1" dirty="0" err="1">
                <a:solidFill>
                  <a:schemeClr val="bg1"/>
                </a:solidFill>
                <a:cs typeface="Times New Roman" panose="02020603050405020304" pitchFamily="18" charset="0"/>
              </a:rPr>
              <a:t>Gleichstellungsexpertin</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Dänemark</a:t>
            </a:r>
            <a:endParaRPr lang="en-LB" sz="900" b="1"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61357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3720574"/>
            <a:ext cx="641119" cy="809629"/>
          </a:xfrm>
        </p:spPr>
        <p:txBody>
          <a:bodyPr/>
          <a:lstStyle/>
          <a:p>
            <a:pPr algn="ctr"/>
            <a:r>
              <a:rPr lang="en-US" sz="3200"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42</a:t>
            </a:fld>
            <a:endParaRPr lang="en-US" dirty="0"/>
          </a:p>
        </p:txBody>
      </p:sp>
      <p:sp>
        <p:nvSpPr>
          <p:cNvPr id="13" name="Text Placeholder 12">
            <a:extLst>
              <a:ext uri="{FF2B5EF4-FFF2-40B4-BE49-F238E27FC236}">
                <a16:creationId xmlns:a16="http://schemas.microsoft.com/office/drawing/2014/main" id="{CA631473-A371-1341-BB0A-4FA525B5ACD7}"/>
              </a:ext>
            </a:extLst>
          </p:cNvPr>
          <p:cNvSpPr>
            <a:spLocks noGrp="1"/>
          </p:cNvSpPr>
          <p:nvPr>
            <p:ph type="body" sz="quarter" idx="50"/>
          </p:nvPr>
        </p:nvSpPr>
        <p:spPr/>
        <p:txBody>
          <a:bodyPr/>
          <a:lstStyle/>
          <a:p>
            <a:r>
              <a:rPr lang="en-US" sz="2200" b="1" dirty="0">
                <a:solidFill>
                  <a:srgbClr val="EF8D5B"/>
                </a:solidFill>
                <a:cs typeface="Poppins SemiBold" pitchFamily="2" charset="77"/>
              </a:rPr>
              <a:t>2.2.2 Investitionen in Menschen und Kultur</a:t>
            </a:r>
          </a:p>
          <a:p>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243" y="4012237"/>
            <a:ext cx="2131901" cy="5055563"/>
          </a:xfrm>
        </p:spPr>
        <p:txBody>
          <a:bodyPr anchor="t">
            <a:normAutofit/>
          </a:bodyPr>
          <a:lstStyle/>
          <a:p>
            <a:r>
              <a:rPr lang="en-US" dirty="0" err="1"/>
              <a:t>Arbeitsbedingungen</a:t>
            </a:r>
            <a:r>
              <a:rPr lang="en-US" dirty="0"/>
              <a:t> und </a:t>
            </a:r>
            <a:r>
              <a:rPr lang="en-US" dirty="0" err="1"/>
              <a:t>Konditionen</a:t>
            </a:r>
            <a:endParaRPr lang="en-US" dirty="0"/>
          </a:p>
          <a:p>
            <a:r>
              <a:rPr lang="en-US" dirty="0" err="1"/>
              <a:t>Transparente</a:t>
            </a:r>
            <a:r>
              <a:rPr lang="en-US" dirty="0"/>
              <a:t> </a:t>
            </a:r>
            <a:r>
              <a:rPr lang="en-US" dirty="0" err="1"/>
              <a:t>Karrierewege</a:t>
            </a:r>
            <a:endParaRPr lang="en-US" dirty="0"/>
          </a:p>
          <a:p>
            <a:r>
              <a:rPr lang="en-US" dirty="0" err="1"/>
              <a:t>Ausbildung</a:t>
            </a:r>
            <a:r>
              <a:rPr lang="en-US" dirty="0"/>
              <a:t> und Schulung</a:t>
            </a:r>
          </a:p>
          <a:p>
            <a:r>
              <a:rPr lang="en-US" dirty="0"/>
              <a:t>Flexible Arbeitsbedingungen </a:t>
            </a:r>
          </a:p>
          <a:p>
            <a:r>
              <a:rPr lang="en-US" dirty="0"/>
              <a:t>Gender Proofing (Einstellungs- und Arbeitspraktiken) ROI</a:t>
            </a:r>
          </a:p>
          <a:p>
            <a:r>
              <a:rPr lang="en-US" dirty="0"/>
              <a:t>Einstellungspraktiken</a:t>
            </a:r>
          </a:p>
          <a:p>
            <a:r>
              <a:rPr lang="en-US" dirty="0"/>
              <a:t>Aufbewahrungsrichtlinien</a:t>
            </a:r>
          </a:p>
          <a:p>
            <a:r>
              <a:rPr lang="en-US" dirty="0"/>
              <a:t>Nachfolgeplanung</a:t>
            </a:r>
          </a:p>
          <a:p>
            <a:r>
              <a:rPr lang="en-US" dirty="0"/>
              <a:t>Vielfältige Vorbilder und Champions</a:t>
            </a:r>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32827" y="2046614"/>
            <a:ext cx="2701728" cy="993051"/>
          </a:xfrm>
        </p:spPr>
        <p:txBody>
          <a:bodyPr/>
          <a:lstStyle/>
          <a:p>
            <a:r>
              <a:rPr lang="en-GB" dirty="0"/>
              <a:t>Die Aufgabe, </a:t>
            </a:r>
            <a:r>
              <a:rPr lang="en-GB" dirty="0" err="1"/>
              <a:t>neue</a:t>
            </a:r>
            <a:r>
              <a:rPr lang="en-GB" dirty="0"/>
              <a:t> </a:t>
            </a:r>
            <a:r>
              <a:rPr lang="en-GB" dirty="0" err="1"/>
              <a:t>Talente</a:t>
            </a:r>
            <a:r>
              <a:rPr lang="en-GB" dirty="0"/>
              <a:t> für den </a:t>
            </a:r>
            <a:r>
              <a:rPr lang="en-GB" dirty="0" err="1"/>
              <a:t>Bau</a:t>
            </a:r>
            <a:r>
              <a:rPr lang="en-GB" dirty="0"/>
              <a:t> </a:t>
            </a:r>
            <a:r>
              <a:rPr lang="en-GB" dirty="0" err="1"/>
              <a:t>zu</a:t>
            </a:r>
            <a:r>
              <a:rPr lang="en-GB" dirty="0"/>
              <a:t> </a:t>
            </a:r>
            <a:r>
              <a:rPr lang="en-GB" dirty="0" err="1"/>
              <a:t>gewinnen</a:t>
            </a:r>
            <a:r>
              <a:rPr lang="en-GB" dirty="0"/>
              <a:t>, </a:t>
            </a:r>
            <a:r>
              <a:rPr lang="en-GB" dirty="0" err="1"/>
              <a:t>ist</a:t>
            </a:r>
            <a:r>
              <a:rPr lang="en-GB" dirty="0"/>
              <a:t> </a:t>
            </a:r>
            <a:r>
              <a:rPr lang="en-GB" dirty="0" err="1"/>
              <a:t>groß</a:t>
            </a:r>
            <a:r>
              <a:rPr lang="en-GB" dirty="0"/>
              <a:t>, </a:t>
            </a:r>
            <a:r>
              <a:rPr lang="en-GB" dirty="0" err="1"/>
              <a:t>noch</a:t>
            </a:r>
            <a:r>
              <a:rPr lang="en-GB" dirty="0"/>
              <a:t> </a:t>
            </a:r>
            <a:r>
              <a:rPr lang="en-GB" dirty="0" err="1"/>
              <a:t>größer</a:t>
            </a:r>
            <a:r>
              <a:rPr lang="en-GB" dirty="0"/>
              <a:t>, </a:t>
            </a:r>
            <a:r>
              <a:rPr lang="en-GB" dirty="0" err="1"/>
              <a:t>wenn</a:t>
            </a:r>
            <a:r>
              <a:rPr lang="en-GB" dirty="0"/>
              <a:t> es um Frauen </a:t>
            </a:r>
            <a:r>
              <a:rPr lang="en-GB" dirty="0" err="1"/>
              <a:t>geht</a:t>
            </a:r>
            <a:r>
              <a:rPr lang="en-GB" dirty="0"/>
              <a:t>.  Die </a:t>
            </a:r>
            <a:r>
              <a:rPr lang="en-GB" dirty="0" err="1"/>
              <a:t>Unternehmen</a:t>
            </a:r>
            <a:r>
              <a:rPr lang="en-GB" dirty="0"/>
              <a:t> </a:t>
            </a:r>
            <a:r>
              <a:rPr lang="en-GB" dirty="0" err="1"/>
              <a:t>müssen</a:t>
            </a:r>
            <a:r>
              <a:rPr lang="en-GB" dirty="0"/>
              <a:t> </a:t>
            </a:r>
            <a:r>
              <a:rPr lang="en-GB" dirty="0" err="1"/>
              <a:t>jedoch</a:t>
            </a:r>
            <a:r>
              <a:rPr lang="en-GB" dirty="0"/>
              <a:t> </a:t>
            </a:r>
            <a:r>
              <a:rPr lang="en-GB" dirty="0" err="1"/>
              <a:t>ihren</a:t>
            </a:r>
            <a:r>
              <a:rPr lang="en-GB" dirty="0"/>
              <a:t> </a:t>
            </a:r>
            <a:r>
              <a:rPr lang="en-GB" dirty="0" err="1"/>
              <a:t>Konkurrenten</a:t>
            </a:r>
            <a:r>
              <a:rPr lang="en-GB" dirty="0"/>
              <a:t> </a:t>
            </a:r>
            <a:r>
              <a:rPr lang="en-GB" dirty="0" err="1"/>
              <a:t>bei</a:t>
            </a:r>
            <a:r>
              <a:rPr lang="en-GB" dirty="0"/>
              <a:t> der </a:t>
            </a:r>
            <a:r>
              <a:rPr lang="en-GB" dirty="0" err="1"/>
              <a:t>Gewinnung</a:t>
            </a:r>
            <a:r>
              <a:rPr lang="en-GB" dirty="0"/>
              <a:t> und </a:t>
            </a:r>
            <a:r>
              <a:rPr lang="en-GB" dirty="0" err="1"/>
              <a:t>Bindung</a:t>
            </a:r>
            <a:r>
              <a:rPr lang="en-GB" dirty="0"/>
              <a:t> von </a:t>
            </a:r>
            <a:r>
              <a:rPr lang="en-GB" dirty="0" err="1"/>
              <a:t>Spitzenkräften</a:t>
            </a:r>
            <a:r>
              <a:rPr lang="en-GB" dirty="0"/>
              <a:t> </a:t>
            </a:r>
            <a:r>
              <a:rPr lang="en-GB" dirty="0" err="1"/>
              <a:t>voraus</a:t>
            </a:r>
            <a:r>
              <a:rPr lang="en-GB" dirty="0"/>
              <a:t> sein. Daher muss </a:t>
            </a:r>
            <a:r>
              <a:rPr lang="en-GB" dirty="0" err="1"/>
              <a:t>sich</a:t>
            </a:r>
            <a:r>
              <a:rPr lang="en-GB" dirty="0"/>
              <a:t> die </a:t>
            </a:r>
            <a:r>
              <a:rPr lang="en-GB" dirty="0" err="1"/>
              <a:t>Industrie</a:t>
            </a:r>
            <a:r>
              <a:rPr lang="en-GB" dirty="0"/>
              <a:t> </a:t>
            </a:r>
            <a:r>
              <a:rPr lang="en-GB" dirty="0" err="1"/>
              <a:t>anpassen</a:t>
            </a:r>
            <a:r>
              <a:rPr lang="en-GB" dirty="0"/>
              <a:t> und </a:t>
            </a:r>
            <a:r>
              <a:rPr lang="en-GB" dirty="0" err="1"/>
              <a:t>flexibler</a:t>
            </a:r>
            <a:r>
              <a:rPr lang="en-GB" dirty="0"/>
              <a:t> </a:t>
            </a:r>
            <a:r>
              <a:rPr lang="en-GB" dirty="0" err="1"/>
              <a:t>werden</a:t>
            </a:r>
            <a:r>
              <a:rPr lang="en-GB" dirty="0"/>
              <a:t>, um Frauen und </a:t>
            </a:r>
            <a:r>
              <a:rPr lang="en-GB" dirty="0" err="1"/>
              <a:t>anderen</a:t>
            </a:r>
            <a:r>
              <a:rPr lang="en-GB" dirty="0"/>
              <a:t> </a:t>
            </a:r>
            <a:r>
              <a:rPr lang="en-GB" dirty="0" err="1"/>
              <a:t>Minderheiten</a:t>
            </a:r>
            <a:r>
              <a:rPr lang="en-GB" dirty="0"/>
              <a:t> das </a:t>
            </a:r>
            <a:r>
              <a:rPr lang="en-GB" dirty="0" err="1"/>
              <a:t>Spielfeld</a:t>
            </a:r>
            <a:r>
              <a:rPr lang="en-GB" dirty="0"/>
              <a:t> </a:t>
            </a:r>
            <a:r>
              <a:rPr lang="en-GB" dirty="0" err="1"/>
              <a:t>zu</a:t>
            </a:r>
            <a:r>
              <a:rPr lang="en-GB" dirty="0"/>
              <a:t> </a:t>
            </a:r>
            <a:r>
              <a:rPr lang="en-GB" dirty="0" err="1"/>
              <a:t>öffnen</a:t>
            </a:r>
            <a:r>
              <a:rPr lang="en-GB" dirty="0"/>
              <a:t>. Dazu </a:t>
            </a:r>
            <a:r>
              <a:rPr lang="en-GB" dirty="0" err="1"/>
              <a:t>zählen</a:t>
            </a:r>
            <a:r>
              <a:rPr lang="en-GB" dirty="0"/>
              <a:t>: </a:t>
            </a:r>
          </a:p>
        </p:txBody>
      </p:sp>
      <p:sp>
        <p:nvSpPr>
          <p:cNvPr id="2" name="Freeform 1">
            <a:extLst>
              <a:ext uri="{FF2B5EF4-FFF2-40B4-BE49-F238E27FC236}">
                <a16:creationId xmlns:a16="http://schemas.microsoft.com/office/drawing/2014/main" id="{134CBC25-994F-F422-BF5E-888C0E7C30D5}"/>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8">
            <a:extLst>
              <a:ext uri="{FF2B5EF4-FFF2-40B4-BE49-F238E27FC236}">
                <a16:creationId xmlns:a16="http://schemas.microsoft.com/office/drawing/2014/main" id="{321B3C14-07A6-20D4-602E-824C965188F4}"/>
              </a:ext>
            </a:extLst>
          </p:cNvPr>
          <p:cNvSpPr txBox="1">
            <a:spLocks/>
          </p:cNvSpPr>
          <p:nvPr/>
        </p:nvSpPr>
        <p:spPr>
          <a:xfrm>
            <a:off x="3502790" y="423492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2</a:t>
            </a:r>
          </a:p>
        </p:txBody>
      </p:sp>
      <p:sp>
        <p:nvSpPr>
          <p:cNvPr id="28" name="Text Placeholder 8">
            <a:extLst>
              <a:ext uri="{FF2B5EF4-FFF2-40B4-BE49-F238E27FC236}">
                <a16:creationId xmlns:a16="http://schemas.microsoft.com/office/drawing/2014/main" id="{66DB856F-4690-63FA-97EC-F2C57F0A6350}"/>
              </a:ext>
            </a:extLst>
          </p:cNvPr>
          <p:cNvSpPr txBox="1">
            <a:spLocks/>
          </p:cNvSpPr>
          <p:nvPr/>
        </p:nvSpPr>
        <p:spPr>
          <a:xfrm>
            <a:off x="3502790" y="474927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3</a:t>
            </a:r>
          </a:p>
        </p:txBody>
      </p:sp>
      <p:sp>
        <p:nvSpPr>
          <p:cNvPr id="29" name="Text Placeholder 8">
            <a:extLst>
              <a:ext uri="{FF2B5EF4-FFF2-40B4-BE49-F238E27FC236}">
                <a16:creationId xmlns:a16="http://schemas.microsoft.com/office/drawing/2014/main" id="{F8B9B452-2194-5DF0-F4A5-938A3957DF9C}"/>
              </a:ext>
            </a:extLst>
          </p:cNvPr>
          <p:cNvSpPr txBox="1">
            <a:spLocks/>
          </p:cNvSpPr>
          <p:nvPr/>
        </p:nvSpPr>
        <p:spPr>
          <a:xfrm>
            <a:off x="3502790" y="526362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4</a:t>
            </a:r>
          </a:p>
        </p:txBody>
      </p:sp>
      <p:sp>
        <p:nvSpPr>
          <p:cNvPr id="30" name="Text Placeholder 8">
            <a:extLst>
              <a:ext uri="{FF2B5EF4-FFF2-40B4-BE49-F238E27FC236}">
                <a16:creationId xmlns:a16="http://schemas.microsoft.com/office/drawing/2014/main" id="{6138A034-1F45-20C6-1ABD-3F6A544432F9}"/>
              </a:ext>
            </a:extLst>
          </p:cNvPr>
          <p:cNvSpPr txBox="1">
            <a:spLocks/>
          </p:cNvSpPr>
          <p:nvPr/>
        </p:nvSpPr>
        <p:spPr>
          <a:xfrm>
            <a:off x="3502790" y="577797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5</a:t>
            </a:r>
          </a:p>
        </p:txBody>
      </p:sp>
      <p:sp>
        <p:nvSpPr>
          <p:cNvPr id="31" name="Text Placeholder 8">
            <a:extLst>
              <a:ext uri="{FF2B5EF4-FFF2-40B4-BE49-F238E27FC236}">
                <a16:creationId xmlns:a16="http://schemas.microsoft.com/office/drawing/2014/main" id="{5EFB8602-6E01-231A-1E84-625A1AFC40B7}"/>
              </a:ext>
            </a:extLst>
          </p:cNvPr>
          <p:cNvSpPr txBox="1">
            <a:spLocks/>
          </p:cNvSpPr>
          <p:nvPr/>
        </p:nvSpPr>
        <p:spPr>
          <a:xfrm>
            <a:off x="3502790" y="629232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6</a:t>
            </a:r>
          </a:p>
        </p:txBody>
      </p:sp>
      <p:sp>
        <p:nvSpPr>
          <p:cNvPr id="32" name="Text Placeholder 8">
            <a:extLst>
              <a:ext uri="{FF2B5EF4-FFF2-40B4-BE49-F238E27FC236}">
                <a16:creationId xmlns:a16="http://schemas.microsoft.com/office/drawing/2014/main" id="{7DD9FDDC-60E2-9868-DCCC-AEBF33DEDCA9}"/>
              </a:ext>
            </a:extLst>
          </p:cNvPr>
          <p:cNvSpPr txBox="1">
            <a:spLocks/>
          </p:cNvSpPr>
          <p:nvPr/>
        </p:nvSpPr>
        <p:spPr>
          <a:xfrm>
            <a:off x="3502790" y="680667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7</a:t>
            </a:r>
          </a:p>
        </p:txBody>
      </p:sp>
      <p:sp>
        <p:nvSpPr>
          <p:cNvPr id="33" name="Text Placeholder 8">
            <a:extLst>
              <a:ext uri="{FF2B5EF4-FFF2-40B4-BE49-F238E27FC236}">
                <a16:creationId xmlns:a16="http://schemas.microsoft.com/office/drawing/2014/main" id="{D5FE3B0D-29D9-D2BC-8788-32AE14A02048}"/>
              </a:ext>
            </a:extLst>
          </p:cNvPr>
          <p:cNvSpPr txBox="1">
            <a:spLocks/>
          </p:cNvSpPr>
          <p:nvPr/>
        </p:nvSpPr>
        <p:spPr>
          <a:xfrm>
            <a:off x="3502790" y="7321024"/>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8</a:t>
            </a:r>
          </a:p>
        </p:txBody>
      </p:sp>
      <p:sp>
        <p:nvSpPr>
          <p:cNvPr id="34" name="Text Placeholder 8">
            <a:extLst>
              <a:ext uri="{FF2B5EF4-FFF2-40B4-BE49-F238E27FC236}">
                <a16:creationId xmlns:a16="http://schemas.microsoft.com/office/drawing/2014/main" id="{FED407C9-4CC1-4C56-23F5-2F48A5C481CC}"/>
              </a:ext>
            </a:extLst>
          </p:cNvPr>
          <p:cNvSpPr txBox="1">
            <a:spLocks/>
          </p:cNvSpPr>
          <p:nvPr/>
        </p:nvSpPr>
        <p:spPr>
          <a:xfrm>
            <a:off x="3502790" y="7835376"/>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9</a:t>
            </a:r>
          </a:p>
        </p:txBody>
      </p:sp>
    </p:spTree>
    <p:extLst>
      <p:ext uri="{BB962C8B-B14F-4D97-AF65-F5344CB8AC3E}">
        <p14:creationId xmlns:p14="http://schemas.microsoft.com/office/powerpoint/2010/main" val="2771232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2113438"/>
            <a:ext cx="641119" cy="809629"/>
          </a:xfrm>
        </p:spPr>
        <p:txBody>
          <a:bodyPr/>
          <a:lstStyle/>
          <a:p>
            <a:pPr algn="ctr"/>
            <a:r>
              <a:rPr lang="en-US" sz="3200"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43</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2481301"/>
            <a:ext cx="2673153" cy="5055563"/>
          </a:xfrm>
        </p:spPr>
        <p:txBody>
          <a:bodyPr anchor="t">
            <a:normAutofit/>
          </a:bodyPr>
          <a:lstStyle/>
          <a:p>
            <a:pPr lvl="0" algn="just" rtl="0">
              <a:tabLst>
                <a:tab pos="450215" algn="l"/>
              </a:tabLst>
            </a:pPr>
            <a:r>
              <a:rPr lang="en-IE" dirty="0" err="1"/>
              <a:t>Jobsharing</a:t>
            </a:r>
            <a:r>
              <a:rPr lang="en-IE" dirty="0"/>
              <a:t> </a:t>
            </a:r>
          </a:p>
          <a:p>
            <a:pPr lvl="0" algn="just">
              <a:tabLst>
                <a:tab pos="450215" algn="l"/>
              </a:tabLst>
            </a:pPr>
            <a:r>
              <a:rPr lang="en-IE" dirty="0" err="1"/>
              <a:t>Nulltoleranz</a:t>
            </a:r>
            <a:r>
              <a:rPr lang="en-IE" dirty="0"/>
              <a:t> </a:t>
            </a:r>
            <a:r>
              <a:rPr lang="en-IE" dirty="0" err="1"/>
              <a:t>gegenüber</a:t>
            </a:r>
            <a:r>
              <a:rPr lang="en-IE" dirty="0"/>
              <a:t> Mobbing am </a:t>
            </a:r>
            <a:r>
              <a:rPr lang="en-IE" dirty="0" err="1"/>
              <a:t>Arbeitsplatz</a:t>
            </a:r>
            <a:r>
              <a:rPr lang="en-IE" dirty="0"/>
              <a:t>.</a:t>
            </a:r>
          </a:p>
          <a:p>
            <a:pPr lvl="0" algn="just">
              <a:tabLst>
                <a:tab pos="450215" algn="l"/>
              </a:tabLst>
            </a:pPr>
            <a:r>
              <a:rPr lang="en-IE" dirty="0" err="1"/>
              <a:t>Transparente</a:t>
            </a:r>
            <a:r>
              <a:rPr lang="en-IE" dirty="0"/>
              <a:t> </a:t>
            </a:r>
            <a:r>
              <a:rPr lang="en-IE" dirty="0" err="1"/>
              <a:t>Beförderungsprozesse</a:t>
            </a:r>
            <a:r>
              <a:rPr lang="en-IE" dirty="0"/>
              <a:t>.</a:t>
            </a:r>
          </a:p>
          <a:p>
            <a:pPr lvl="0" algn="just">
              <a:tabLst>
                <a:tab pos="450215" algn="l"/>
              </a:tabLst>
            </a:pPr>
            <a:r>
              <a:rPr lang="en-IE" dirty="0" err="1"/>
              <a:t>Überprüfung</a:t>
            </a:r>
            <a:r>
              <a:rPr lang="en-IE" dirty="0"/>
              <a:t> der </a:t>
            </a:r>
            <a:r>
              <a:rPr lang="en-IE" dirty="0" err="1"/>
              <a:t>Karrierewege</a:t>
            </a:r>
            <a:endParaRPr lang="en-IE" dirty="0"/>
          </a:p>
          <a:p>
            <a:pPr lvl="0" algn="just">
              <a:tabLst>
                <a:tab pos="450215" algn="l"/>
              </a:tabLst>
            </a:pPr>
            <a:r>
              <a:rPr lang="en-IE" dirty="0" err="1"/>
              <a:t>Unterstützung</a:t>
            </a:r>
            <a:r>
              <a:rPr lang="en-IE" dirty="0"/>
              <a:t> der </a:t>
            </a:r>
            <a:r>
              <a:rPr lang="en-IE" dirty="0" err="1"/>
              <a:t>Elternzeiturlaube</a:t>
            </a:r>
            <a:r>
              <a:rPr lang="en-IE" dirty="0"/>
              <a:t> für alle </a:t>
            </a:r>
            <a:r>
              <a:rPr lang="en-IE" dirty="0" err="1"/>
              <a:t>MitarbeiterInnen</a:t>
            </a:r>
            <a:endParaRPr lang="en-IE" dirty="0"/>
          </a:p>
          <a:p>
            <a:pPr lvl="0" algn="just">
              <a:tabLst>
                <a:tab pos="450215" algn="l"/>
              </a:tabLst>
            </a:pPr>
            <a:r>
              <a:rPr lang="en-IE" dirty="0" err="1"/>
              <a:t>Größere</a:t>
            </a:r>
            <a:r>
              <a:rPr lang="en-IE" dirty="0"/>
              <a:t> </a:t>
            </a:r>
            <a:r>
              <a:rPr lang="en-IE" dirty="0" err="1"/>
              <a:t>Flexibilität</a:t>
            </a:r>
            <a:r>
              <a:rPr lang="en-IE" dirty="0"/>
              <a:t> am </a:t>
            </a:r>
            <a:r>
              <a:rPr lang="en-IE" dirty="0" err="1"/>
              <a:t>Arbeitsplatz</a:t>
            </a:r>
            <a:r>
              <a:rPr lang="en-IE" dirty="0"/>
              <a:t>.</a:t>
            </a:r>
            <a:endParaRPr lang="en-LB" dirty="0"/>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32827" y="605738"/>
            <a:ext cx="2701728" cy="993051"/>
          </a:xfrm>
        </p:spPr>
        <p:txBody>
          <a:bodyPr/>
          <a:lstStyle/>
          <a:p>
            <a:r>
              <a:rPr lang="en-IE" sz="1100" dirty="0">
                <a:effectLst/>
                <a:ea typeface="Calibri" panose="020F0502020204030204" pitchFamily="34" charset="0"/>
              </a:rPr>
              <a:t>Die </a:t>
            </a:r>
            <a:r>
              <a:rPr lang="en-IE" sz="1100" dirty="0" err="1">
                <a:effectLst/>
                <a:ea typeface="Calibri" panose="020F0502020204030204" pitchFamily="34" charset="0"/>
              </a:rPr>
              <a:t>Vereinbarkeit</a:t>
            </a:r>
            <a:r>
              <a:rPr lang="en-IE" sz="1100" dirty="0">
                <a:effectLst/>
                <a:ea typeface="Calibri" panose="020F0502020204030204" pitchFamily="34" charset="0"/>
              </a:rPr>
              <a:t> von </a:t>
            </a:r>
            <a:r>
              <a:rPr lang="en-IE" sz="1100" dirty="0" err="1">
                <a:effectLst/>
                <a:ea typeface="Calibri" panose="020F0502020204030204" pitchFamily="34" charset="0"/>
              </a:rPr>
              <a:t>Berufs</a:t>
            </a:r>
            <a:r>
              <a:rPr lang="en-IE" sz="1100" dirty="0">
                <a:effectLst/>
                <a:ea typeface="Calibri" panose="020F0502020204030204" pitchFamily="34" charset="0"/>
              </a:rPr>
              <a:t>- und </a:t>
            </a:r>
            <a:r>
              <a:rPr lang="en-IE" sz="1100" dirty="0" err="1">
                <a:effectLst/>
                <a:ea typeface="Calibri" panose="020F0502020204030204" pitchFamily="34" charset="0"/>
              </a:rPr>
              <a:t>Privatleben</a:t>
            </a:r>
            <a:r>
              <a:rPr lang="en-IE" sz="1100" dirty="0">
                <a:effectLst/>
                <a:ea typeface="Calibri" panose="020F0502020204030204" pitchFamily="34" charset="0"/>
              </a:rPr>
              <a:t> muss </a:t>
            </a:r>
            <a:r>
              <a:rPr lang="en-IE" sz="1100" dirty="0" err="1">
                <a:effectLst/>
                <a:ea typeface="Calibri" panose="020F0502020204030204" pitchFamily="34" charset="0"/>
              </a:rPr>
              <a:t>thematisiert</a:t>
            </a:r>
            <a:r>
              <a:rPr lang="en-IE" sz="1100" dirty="0">
                <a:effectLst/>
                <a:ea typeface="Calibri" panose="020F0502020204030204" pitchFamily="34" charset="0"/>
              </a:rPr>
              <a:t> </a:t>
            </a:r>
            <a:r>
              <a:rPr lang="en-IE" sz="1100" dirty="0" err="1">
                <a:effectLst/>
                <a:ea typeface="Calibri" panose="020F0502020204030204" pitchFamily="34" charset="0"/>
              </a:rPr>
              <a:t>werden</a:t>
            </a:r>
            <a:r>
              <a:rPr lang="en-IE" sz="1100" dirty="0">
                <a:effectLst/>
                <a:ea typeface="Calibri" panose="020F0502020204030204" pitchFamily="34" charset="0"/>
              </a:rPr>
              <a:t>, und alle </a:t>
            </a:r>
            <a:r>
              <a:rPr lang="en-IE" sz="1100" dirty="0" err="1">
                <a:effectLst/>
                <a:ea typeface="Calibri" panose="020F0502020204030204" pitchFamily="34" charset="0"/>
              </a:rPr>
              <a:t>neuen</a:t>
            </a:r>
            <a:r>
              <a:rPr lang="en-IE" sz="1100" dirty="0">
                <a:effectLst/>
                <a:ea typeface="Calibri" panose="020F0502020204030204" pitchFamily="34" charset="0"/>
              </a:rPr>
              <a:t> </a:t>
            </a:r>
            <a:r>
              <a:rPr lang="en-IE" sz="1100" dirty="0" err="1">
                <a:effectLst/>
                <a:ea typeface="Calibri" panose="020F0502020204030204" pitchFamily="34" charset="0"/>
              </a:rPr>
              <a:t>Initiativen</a:t>
            </a:r>
            <a:r>
              <a:rPr lang="en-IE" sz="1100" dirty="0">
                <a:effectLst/>
                <a:ea typeface="Calibri" panose="020F0502020204030204" pitchFamily="34" charset="0"/>
              </a:rPr>
              <a:t> </a:t>
            </a:r>
            <a:r>
              <a:rPr lang="en-IE" sz="1100" dirty="0" err="1">
                <a:effectLst/>
                <a:ea typeface="Calibri" panose="020F0502020204030204" pitchFamily="34" charset="0"/>
              </a:rPr>
              <a:t>haben</a:t>
            </a:r>
            <a:r>
              <a:rPr lang="en-IE" sz="1100" dirty="0">
                <a:effectLst/>
                <a:ea typeface="Calibri" panose="020F0502020204030204" pitchFamily="34" charset="0"/>
              </a:rPr>
              <a:t> das </a:t>
            </a:r>
            <a:r>
              <a:rPr lang="en-IE" sz="1100" dirty="0" err="1">
                <a:effectLst/>
                <a:ea typeface="Calibri" panose="020F0502020204030204" pitchFamily="34" charset="0"/>
              </a:rPr>
              <a:t>Potenzial</a:t>
            </a:r>
            <a:r>
              <a:rPr lang="en-IE" sz="1100" dirty="0">
                <a:effectLst/>
                <a:ea typeface="Calibri" panose="020F0502020204030204" pitchFamily="34" charset="0"/>
              </a:rPr>
              <a:t>, die </a:t>
            </a:r>
            <a:r>
              <a:rPr lang="en-IE" sz="1100" dirty="0" err="1">
                <a:effectLst/>
                <a:ea typeface="Calibri" panose="020F0502020204030204" pitchFamily="34" charset="0"/>
              </a:rPr>
              <a:t>gesamte</a:t>
            </a:r>
            <a:r>
              <a:rPr lang="en-IE" sz="1100" dirty="0">
                <a:effectLst/>
                <a:ea typeface="Calibri" panose="020F0502020204030204" pitchFamily="34" charset="0"/>
              </a:rPr>
              <a:t> </a:t>
            </a:r>
            <a:r>
              <a:rPr lang="en-IE" sz="1100" dirty="0" err="1">
                <a:effectLst/>
                <a:ea typeface="Calibri" panose="020F0502020204030204" pitchFamily="34" charset="0"/>
              </a:rPr>
              <a:t>Industrie</a:t>
            </a:r>
            <a:r>
              <a:rPr lang="en-IE" sz="1100" dirty="0">
                <a:effectLst/>
                <a:ea typeface="Calibri" panose="020F0502020204030204" pitchFamily="34" charset="0"/>
              </a:rPr>
              <a:t> </a:t>
            </a:r>
            <a:r>
              <a:rPr lang="en-IE" sz="1100" dirty="0" err="1">
                <a:effectLst/>
                <a:ea typeface="Calibri" panose="020F0502020204030204" pitchFamily="34" charset="0"/>
              </a:rPr>
              <a:t>zu</a:t>
            </a:r>
            <a:r>
              <a:rPr lang="en-IE" sz="1100" dirty="0">
                <a:effectLst/>
                <a:ea typeface="Calibri" panose="020F0502020204030204" pitchFamily="34" charset="0"/>
              </a:rPr>
              <a:t> </a:t>
            </a:r>
            <a:r>
              <a:rPr lang="en-IE" sz="1100" dirty="0" err="1">
                <a:effectLst/>
                <a:ea typeface="Calibri" panose="020F0502020204030204" pitchFamily="34" charset="0"/>
              </a:rPr>
              <a:t>verändern</a:t>
            </a:r>
            <a:r>
              <a:rPr lang="en-IE" sz="1100" dirty="0">
                <a:effectLst/>
                <a:ea typeface="Calibri" panose="020F0502020204030204" pitchFamily="34" charset="0"/>
              </a:rPr>
              <a:t>.  </a:t>
            </a:r>
            <a:r>
              <a:rPr lang="en-IE" sz="1100" dirty="0" err="1">
                <a:effectLst/>
                <a:ea typeface="Calibri" panose="020F0502020204030204" pitchFamily="34" charset="0"/>
              </a:rPr>
              <a:t>Unsere</a:t>
            </a:r>
            <a:r>
              <a:rPr lang="en-IE" sz="1100" dirty="0">
                <a:effectLst/>
                <a:ea typeface="Calibri" panose="020F0502020204030204" pitchFamily="34" charset="0"/>
              </a:rPr>
              <a:t> </a:t>
            </a:r>
            <a:r>
              <a:rPr lang="en-IE" sz="1100" dirty="0" err="1">
                <a:effectLst/>
                <a:ea typeface="Calibri" panose="020F0502020204030204" pitchFamily="34" charset="0"/>
              </a:rPr>
              <a:t>Forschung</a:t>
            </a:r>
            <a:r>
              <a:rPr lang="en-IE" sz="1100" dirty="0">
                <a:effectLst/>
                <a:ea typeface="Calibri" panose="020F0502020204030204" pitchFamily="34" charset="0"/>
              </a:rPr>
              <a:t> </a:t>
            </a:r>
            <a:r>
              <a:rPr lang="en-IE" sz="1100" dirty="0" err="1">
                <a:effectLst/>
                <a:ea typeface="Calibri" panose="020F0502020204030204" pitchFamily="34" charset="0"/>
              </a:rPr>
              <a:t>zeigt</a:t>
            </a:r>
            <a:r>
              <a:rPr lang="en-IE" sz="1100" dirty="0">
                <a:effectLst/>
                <a:ea typeface="Calibri" panose="020F0502020204030204" pitchFamily="34" charset="0"/>
              </a:rPr>
              <a:t> </a:t>
            </a:r>
            <a:r>
              <a:rPr lang="en-IE" sz="1100" dirty="0" err="1">
                <a:effectLst/>
                <a:ea typeface="Calibri" panose="020F0502020204030204" pitchFamily="34" charset="0"/>
              </a:rPr>
              <a:t>Bereiche</a:t>
            </a:r>
            <a:r>
              <a:rPr lang="en-IE" sz="1100" dirty="0">
                <a:effectLst/>
                <a:ea typeface="Calibri" panose="020F0502020204030204" pitchFamily="34" charset="0"/>
              </a:rPr>
              <a:t> auf, in </a:t>
            </a:r>
            <a:r>
              <a:rPr lang="en-IE" sz="1100" dirty="0" err="1">
                <a:effectLst/>
                <a:ea typeface="Calibri" panose="020F0502020204030204" pitchFamily="34" charset="0"/>
              </a:rPr>
              <a:t>denen</a:t>
            </a:r>
            <a:r>
              <a:rPr lang="en-IE" sz="1100" dirty="0">
                <a:effectLst/>
                <a:ea typeface="Calibri" panose="020F0502020204030204" pitchFamily="34" charset="0"/>
              </a:rPr>
              <a:t> </a:t>
            </a:r>
            <a:r>
              <a:rPr lang="en-IE" sz="1100" dirty="0" err="1">
                <a:effectLst/>
                <a:ea typeface="Calibri" panose="020F0502020204030204" pitchFamily="34" charset="0"/>
              </a:rPr>
              <a:t>Unternehmen</a:t>
            </a:r>
            <a:r>
              <a:rPr lang="en-IE" sz="1100" dirty="0">
                <a:effectLst/>
                <a:ea typeface="Calibri" panose="020F0502020204030204" pitchFamily="34" charset="0"/>
              </a:rPr>
              <a:t> </a:t>
            </a:r>
            <a:r>
              <a:rPr lang="en-IE" sz="1100" dirty="0" err="1">
                <a:effectLst/>
                <a:ea typeface="Calibri" panose="020F0502020204030204" pitchFamily="34" charset="0"/>
              </a:rPr>
              <a:t>ihr</a:t>
            </a:r>
            <a:r>
              <a:rPr lang="en-IE" sz="1100" dirty="0">
                <a:effectLst/>
                <a:ea typeface="Calibri" panose="020F0502020204030204" pitchFamily="34" charset="0"/>
              </a:rPr>
              <a:t> Engagement für den </a:t>
            </a:r>
            <a:r>
              <a:rPr lang="en-IE" sz="1100" dirty="0" err="1">
                <a:effectLst/>
                <a:ea typeface="Calibri" panose="020F0502020204030204" pitchFamily="34" charset="0"/>
              </a:rPr>
              <a:t>Aufstieg</a:t>
            </a:r>
            <a:r>
              <a:rPr lang="en-IE" sz="1100" dirty="0">
                <a:effectLst/>
                <a:ea typeface="Calibri" panose="020F0502020204030204" pitchFamily="34" charset="0"/>
              </a:rPr>
              <a:t> und die </a:t>
            </a:r>
            <a:r>
              <a:rPr lang="en-IE" sz="1100" dirty="0" err="1">
                <a:effectLst/>
                <a:ea typeface="Calibri" panose="020F0502020204030204" pitchFamily="34" charset="0"/>
              </a:rPr>
              <a:t>Bindung</a:t>
            </a:r>
            <a:r>
              <a:rPr lang="en-IE" sz="1100" dirty="0">
                <a:effectLst/>
                <a:ea typeface="Calibri" panose="020F0502020204030204" pitchFamily="34" charset="0"/>
              </a:rPr>
              <a:t> von Frauen </a:t>
            </a:r>
            <a:r>
              <a:rPr lang="en-IE" sz="1100" dirty="0" err="1">
                <a:effectLst/>
                <a:ea typeface="Calibri" panose="020F0502020204030204" pitchFamily="34" charset="0"/>
              </a:rPr>
              <a:t>zeigen</a:t>
            </a:r>
            <a:r>
              <a:rPr lang="en-IE" sz="1100" dirty="0">
                <a:effectLst/>
                <a:ea typeface="Calibri" panose="020F0502020204030204" pitchFamily="34" charset="0"/>
              </a:rPr>
              <a:t> </a:t>
            </a:r>
            <a:r>
              <a:rPr lang="en-IE" sz="1100" dirty="0" err="1">
                <a:effectLst/>
                <a:ea typeface="Calibri" panose="020F0502020204030204" pitchFamily="34" charset="0"/>
              </a:rPr>
              <a:t>können</a:t>
            </a:r>
            <a:r>
              <a:rPr lang="en-IE" sz="1100" dirty="0">
                <a:effectLst/>
                <a:ea typeface="Calibri" panose="020F0502020204030204" pitchFamily="34" charset="0"/>
              </a:rPr>
              <a:t>, </a:t>
            </a:r>
            <a:r>
              <a:rPr lang="en-IE" sz="1100" dirty="0" err="1">
                <a:effectLst/>
                <a:ea typeface="Calibri" panose="020F0502020204030204" pitchFamily="34" charset="0"/>
              </a:rPr>
              <a:t>indem</a:t>
            </a:r>
            <a:r>
              <a:rPr lang="en-IE" sz="1100" dirty="0">
                <a:effectLst/>
                <a:ea typeface="Calibri" panose="020F0502020204030204" pitchFamily="34" charset="0"/>
              </a:rPr>
              <a:t> </a:t>
            </a:r>
            <a:r>
              <a:rPr lang="en-IE" sz="1100" dirty="0" err="1">
                <a:effectLst/>
                <a:ea typeface="Calibri" panose="020F0502020204030204" pitchFamily="34" charset="0"/>
              </a:rPr>
              <a:t>sie</a:t>
            </a:r>
            <a:r>
              <a:rPr lang="en-IE" sz="1100" dirty="0">
                <a:effectLst/>
                <a:ea typeface="Calibri" panose="020F0502020204030204" pitchFamily="34" charset="0"/>
              </a:rPr>
              <a:t> </a:t>
            </a:r>
            <a:r>
              <a:rPr lang="en-IE" sz="1100" dirty="0" err="1">
                <a:effectLst/>
                <a:ea typeface="Calibri" panose="020F0502020204030204" pitchFamily="34" charset="0"/>
              </a:rPr>
              <a:t>Initiativen</a:t>
            </a:r>
            <a:r>
              <a:rPr lang="en-IE" sz="1100" dirty="0">
                <a:effectLst/>
                <a:ea typeface="Calibri" panose="020F0502020204030204" pitchFamily="34" charset="0"/>
              </a:rPr>
              <a:t> </a:t>
            </a:r>
            <a:r>
              <a:rPr lang="en-IE" sz="1100" dirty="0" err="1">
                <a:effectLst/>
                <a:ea typeface="Calibri" panose="020F0502020204030204" pitchFamily="34" charset="0"/>
              </a:rPr>
              <a:t>wie</a:t>
            </a:r>
            <a:r>
              <a:rPr lang="en-IE" sz="1100" dirty="0">
                <a:effectLst/>
                <a:ea typeface="Calibri" panose="020F0502020204030204" pitchFamily="34" charset="0"/>
              </a:rPr>
              <a:t> die </a:t>
            </a:r>
            <a:r>
              <a:rPr lang="en-IE" sz="1100" dirty="0" err="1">
                <a:effectLst/>
                <a:ea typeface="Calibri" panose="020F0502020204030204" pitchFamily="34" charset="0"/>
              </a:rPr>
              <a:t>folgenden</a:t>
            </a:r>
            <a:r>
              <a:rPr lang="en-IE" sz="1100" dirty="0">
                <a:effectLst/>
                <a:ea typeface="Calibri" panose="020F0502020204030204" pitchFamily="34" charset="0"/>
              </a:rPr>
              <a:t> </a:t>
            </a:r>
            <a:r>
              <a:rPr lang="en-IE" sz="1100" dirty="0" err="1">
                <a:effectLst/>
                <a:ea typeface="Calibri" panose="020F0502020204030204" pitchFamily="34" charset="0"/>
              </a:rPr>
              <a:t>einführen</a:t>
            </a:r>
            <a:r>
              <a:rPr lang="en-IE" sz="1100" dirty="0">
                <a:effectLst/>
                <a:ea typeface="Calibri" panose="020F0502020204030204" pitchFamily="34" charset="0"/>
              </a:rPr>
              <a:t> und </a:t>
            </a:r>
            <a:r>
              <a:rPr lang="en-IE" sz="1100" dirty="0" err="1">
                <a:effectLst/>
                <a:ea typeface="Calibri" panose="020F0502020204030204" pitchFamily="34" charset="0"/>
              </a:rPr>
              <a:t>umsetzen</a:t>
            </a:r>
            <a:r>
              <a:rPr lang="en-GB" sz="1100" dirty="0"/>
              <a:t>: : </a:t>
            </a:r>
          </a:p>
        </p:txBody>
      </p:sp>
      <p:sp>
        <p:nvSpPr>
          <p:cNvPr id="27" name="Text Placeholder 8">
            <a:extLst>
              <a:ext uri="{FF2B5EF4-FFF2-40B4-BE49-F238E27FC236}">
                <a16:creationId xmlns:a16="http://schemas.microsoft.com/office/drawing/2014/main" id="{321B3C14-07A6-20D4-602E-824C965188F4}"/>
              </a:ext>
            </a:extLst>
          </p:cNvPr>
          <p:cNvSpPr txBox="1">
            <a:spLocks/>
          </p:cNvSpPr>
          <p:nvPr/>
        </p:nvSpPr>
        <p:spPr>
          <a:xfrm>
            <a:off x="3502790" y="2702603"/>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2</a:t>
            </a:r>
          </a:p>
        </p:txBody>
      </p:sp>
      <p:sp>
        <p:nvSpPr>
          <p:cNvPr id="28" name="Text Placeholder 8">
            <a:extLst>
              <a:ext uri="{FF2B5EF4-FFF2-40B4-BE49-F238E27FC236}">
                <a16:creationId xmlns:a16="http://schemas.microsoft.com/office/drawing/2014/main" id="{66DB856F-4690-63FA-97EC-F2C57F0A6350}"/>
              </a:ext>
            </a:extLst>
          </p:cNvPr>
          <p:cNvSpPr txBox="1">
            <a:spLocks/>
          </p:cNvSpPr>
          <p:nvPr/>
        </p:nvSpPr>
        <p:spPr>
          <a:xfrm>
            <a:off x="3502790" y="3291768"/>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3</a:t>
            </a:r>
          </a:p>
        </p:txBody>
      </p:sp>
      <p:sp>
        <p:nvSpPr>
          <p:cNvPr id="29" name="Text Placeholder 8">
            <a:extLst>
              <a:ext uri="{FF2B5EF4-FFF2-40B4-BE49-F238E27FC236}">
                <a16:creationId xmlns:a16="http://schemas.microsoft.com/office/drawing/2014/main" id="{F8B9B452-2194-5DF0-F4A5-938A3957DF9C}"/>
              </a:ext>
            </a:extLst>
          </p:cNvPr>
          <p:cNvSpPr txBox="1">
            <a:spLocks/>
          </p:cNvSpPr>
          <p:nvPr/>
        </p:nvSpPr>
        <p:spPr>
          <a:xfrm>
            <a:off x="3502790" y="3880933"/>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4</a:t>
            </a:r>
          </a:p>
        </p:txBody>
      </p:sp>
      <p:sp>
        <p:nvSpPr>
          <p:cNvPr id="30" name="Text Placeholder 8">
            <a:extLst>
              <a:ext uri="{FF2B5EF4-FFF2-40B4-BE49-F238E27FC236}">
                <a16:creationId xmlns:a16="http://schemas.microsoft.com/office/drawing/2014/main" id="{6138A034-1F45-20C6-1ABD-3F6A544432F9}"/>
              </a:ext>
            </a:extLst>
          </p:cNvPr>
          <p:cNvSpPr txBox="1">
            <a:spLocks/>
          </p:cNvSpPr>
          <p:nvPr/>
        </p:nvSpPr>
        <p:spPr>
          <a:xfrm>
            <a:off x="3502790" y="4470098"/>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5</a:t>
            </a:r>
          </a:p>
        </p:txBody>
      </p:sp>
      <p:sp>
        <p:nvSpPr>
          <p:cNvPr id="31" name="Text Placeholder 8">
            <a:extLst>
              <a:ext uri="{FF2B5EF4-FFF2-40B4-BE49-F238E27FC236}">
                <a16:creationId xmlns:a16="http://schemas.microsoft.com/office/drawing/2014/main" id="{5EFB8602-6E01-231A-1E84-625A1AFC40B7}"/>
              </a:ext>
            </a:extLst>
          </p:cNvPr>
          <p:cNvSpPr txBox="1">
            <a:spLocks/>
          </p:cNvSpPr>
          <p:nvPr/>
        </p:nvSpPr>
        <p:spPr>
          <a:xfrm>
            <a:off x="3502790" y="5059265"/>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6</a:t>
            </a:r>
          </a:p>
        </p:txBody>
      </p:sp>
      <p:sp>
        <p:nvSpPr>
          <p:cNvPr id="7" name="Text Placeholder 2">
            <a:extLst>
              <a:ext uri="{FF2B5EF4-FFF2-40B4-BE49-F238E27FC236}">
                <a16:creationId xmlns:a16="http://schemas.microsoft.com/office/drawing/2014/main" id="{53299ED2-54C6-7356-10E2-F65983DEDA60}"/>
              </a:ext>
            </a:extLst>
          </p:cNvPr>
          <p:cNvSpPr txBox="1">
            <a:spLocks/>
          </p:cNvSpPr>
          <p:nvPr/>
        </p:nvSpPr>
        <p:spPr>
          <a:xfrm>
            <a:off x="4432827" y="5840841"/>
            <a:ext cx="2673153" cy="993051"/>
          </a:xfrm>
          <a:prstGeom prst="rect">
            <a:avLst/>
          </a:prstGeom>
        </p:spPr>
        <p:txBody>
          <a:bodyPr>
            <a:noAutofit/>
          </a:bodyPr>
          <a:lstStyle>
            <a:lvl1pPr marL="0" indent="0" algn="just" defTabSz="2072941" rtl="0" eaLnBrk="1" latinLnBrk="0" hangingPunct="1">
              <a:lnSpc>
                <a:spcPct val="100000"/>
              </a:lnSpc>
              <a:spcBef>
                <a:spcPts val="2267"/>
              </a:spcBef>
              <a:buFont typeface="Arial" panose="020B0604020202020204" pitchFamily="34" charset="0"/>
              <a:buNone/>
              <a:defRPr lang="en-US" sz="1200" b="0" i="0" kern="1200" smtClean="0">
                <a:solidFill>
                  <a:srgbClr val="000000"/>
                </a:solidFill>
                <a:effectLst/>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IE" sz="1100" b="1" dirty="0" err="1">
                <a:solidFill>
                  <a:srgbClr val="EF8D5B"/>
                </a:solidFill>
                <a:ea typeface="Calibri" panose="020F0502020204030204" pitchFamily="34" charset="0"/>
              </a:rPr>
              <a:t>Vorschießen</a:t>
            </a:r>
            <a:r>
              <a:rPr lang="en-IE" sz="1100" b="1" dirty="0">
                <a:solidFill>
                  <a:srgbClr val="EF8D5B"/>
                </a:solidFill>
                <a:ea typeface="Calibri" panose="020F0502020204030204" pitchFamily="34" charset="0"/>
              </a:rPr>
              <a:t> und </a:t>
            </a:r>
            <a:r>
              <a:rPr lang="en-IE" sz="1100" b="1" dirty="0" err="1">
                <a:solidFill>
                  <a:srgbClr val="EF8D5B"/>
                </a:solidFill>
                <a:ea typeface="Calibri" panose="020F0502020204030204" pitchFamily="34" charset="0"/>
              </a:rPr>
              <a:t>Behalten</a:t>
            </a:r>
            <a:endParaRPr lang="en-IE" sz="1100" b="1" dirty="0">
              <a:solidFill>
                <a:srgbClr val="EF8D5B"/>
              </a:solidFill>
              <a:ea typeface="Calibri" panose="020F0502020204030204" pitchFamily="34" charset="0"/>
            </a:endParaRPr>
          </a:p>
          <a:p>
            <a:pPr>
              <a:spcBef>
                <a:spcPts val="0"/>
              </a:spcBef>
            </a:pPr>
            <a:endParaRPr lang="en-IE" sz="1100" b="1" dirty="0">
              <a:solidFill>
                <a:srgbClr val="EF8D5B"/>
              </a:solidFill>
              <a:ea typeface="Calibri" panose="020F0502020204030204" pitchFamily="34" charset="0"/>
            </a:endParaRPr>
          </a:p>
          <a:p>
            <a:pPr>
              <a:spcBef>
                <a:spcPts val="0"/>
              </a:spcBef>
            </a:pPr>
            <a:r>
              <a:rPr lang="en-IE" sz="1100" dirty="0" err="1">
                <a:ea typeface="Calibri" panose="020F0502020204030204" pitchFamily="34" charset="0"/>
              </a:rPr>
              <a:t>Enttäuschend</a:t>
            </a:r>
            <a:r>
              <a:rPr lang="en-IE" sz="1100" dirty="0">
                <a:ea typeface="Calibri" panose="020F0502020204030204" pitchFamily="34" charset="0"/>
              </a:rPr>
              <a:t> </a:t>
            </a:r>
            <a:r>
              <a:rPr lang="en-IE" sz="1100" dirty="0" err="1">
                <a:ea typeface="Calibri" panose="020F0502020204030204" pitchFamily="34" charset="0"/>
              </a:rPr>
              <a:t>ist</a:t>
            </a:r>
            <a:r>
              <a:rPr lang="en-IE" sz="1100" dirty="0">
                <a:ea typeface="Calibri" panose="020F0502020204030204" pitchFamily="34" charset="0"/>
              </a:rPr>
              <a:t>, </a:t>
            </a:r>
            <a:r>
              <a:rPr lang="en-IE" sz="1100" dirty="0" err="1">
                <a:ea typeface="Calibri" panose="020F0502020204030204" pitchFamily="34" charset="0"/>
              </a:rPr>
              <a:t>dass</a:t>
            </a:r>
            <a:r>
              <a:rPr lang="en-IE" sz="1100" dirty="0">
                <a:ea typeface="Calibri" panose="020F0502020204030204" pitchFamily="34" charset="0"/>
              </a:rPr>
              <a:t> </a:t>
            </a:r>
            <a:r>
              <a:rPr lang="en-IE" sz="1100" dirty="0" err="1">
                <a:ea typeface="Calibri" panose="020F0502020204030204" pitchFamily="34" charset="0"/>
              </a:rPr>
              <a:t>viele</a:t>
            </a:r>
            <a:r>
              <a:rPr lang="en-IE" sz="1100" dirty="0">
                <a:ea typeface="Calibri" panose="020F0502020204030204" pitchFamily="34" charset="0"/>
              </a:rPr>
              <a:t> Frauen </a:t>
            </a:r>
            <a:r>
              <a:rPr lang="en-IE" sz="1100" dirty="0" err="1">
                <a:ea typeface="Calibri" panose="020F0502020204030204" pitchFamily="34" charset="0"/>
              </a:rPr>
              <a:t>ihre</a:t>
            </a:r>
            <a:r>
              <a:rPr lang="en-IE" sz="1100" dirty="0">
                <a:ea typeface="Calibri" panose="020F0502020204030204" pitchFamily="34" charset="0"/>
              </a:rPr>
              <a:t> </a:t>
            </a:r>
            <a:r>
              <a:rPr lang="en-IE" sz="1100" dirty="0" err="1">
                <a:ea typeface="Calibri" panose="020F0502020204030204" pitchFamily="34" charset="0"/>
              </a:rPr>
              <a:t>Karriere</a:t>
            </a:r>
            <a:r>
              <a:rPr lang="en-IE" sz="1100" dirty="0">
                <a:ea typeface="Calibri" panose="020F0502020204030204" pitchFamily="34" charset="0"/>
              </a:rPr>
              <a:t> </a:t>
            </a:r>
            <a:r>
              <a:rPr lang="en-IE" sz="1100" dirty="0" err="1">
                <a:ea typeface="Calibri" panose="020F0502020204030204" pitchFamily="34" charset="0"/>
              </a:rPr>
              <a:t>im</a:t>
            </a:r>
            <a:r>
              <a:rPr lang="en-IE" sz="1100" dirty="0">
                <a:ea typeface="Calibri" panose="020F0502020204030204" pitchFamily="34" charset="0"/>
              </a:rPr>
              <a:t> </a:t>
            </a:r>
            <a:r>
              <a:rPr lang="en-IE" sz="1100" dirty="0" err="1">
                <a:ea typeface="Calibri" panose="020F0502020204030204" pitchFamily="34" charset="0"/>
              </a:rPr>
              <a:t>Bau</a:t>
            </a:r>
            <a:r>
              <a:rPr lang="en-IE" sz="1100" dirty="0">
                <a:ea typeface="Calibri" panose="020F0502020204030204" pitchFamily="34" charset="0"/>
              </a:rPr>
              <a:t> </a:t>
            </a:r>
            <a:r>
              <a:rPr lang="en-IE" sz="1100" dirty="0" err="1">
                <a:ea typeface="Calibri" panose="020F0502020204030204" pitchFamily="34" charset="0"/>
              </a:rPr>
              <a:t>bereits</a:t>
            </a:r>
            <a:r>
              <a:rPr lang="en-IE" sz="1100" dirty="0">
                <a:ea typeface="Calibri" panose="020F0502020204030204" pitchFamily="34" charset="0"/>
              </a:rPr>
              <a:t> </a:t>
            </a:r>
            <a:r>
              <a:rPr lang="en-IE" sz="1100" dirty="0" err="1">
                <a:ea typeface="Calibri" panose="020F0502020204030204" pitchFamily="34" charset="0"/>
              </a:rPr>
              <a:t>nach</a:t>
            </a:r>
            <a:r>
              <a:rPr lang="en-IE" sz="1100" dirty="0">
                <a:ea typeface="Calibri" panose="020F0502020204030204" pitchFamily="34" charset="0"/>
              </a:rPr>
              <a:t> </a:t>
            </a:r>
            <a:r>
              <a:rPr lang="en-IE" sz="1100" dirty="0" err="1">
                <a:ea typeface="Calibri" panose="020F0502020204030204" pitchFamily="34" charset="0"/>
              </a:rPr>
              <a:t>wenigen</a:t>
            </a:r>
            <a:r>
              <a:rPr lang="en-IE" sz="1100" dirty="0">
                <a:ea typeface="Calibri" panose="020F0502020204030204" pitchFamily="34" charset="0"/>
              </a:rPr>
              <a:t> Jahren </a:t>
            </a:r>
            <a:r>
              <a:rPr lang="en-IE" sz="1100" dirty="0" err="1">
                <a:ea typeface="Calibri" panose="020F0502020204030204" pitchFamily="34" charset="0"/>
              </a:rPr>
              <a:t>aufgeben</a:t>
            </a:r>
            <a:r>
              <a:rPr lang="en-IE" sz="1100" dirty="0">
                <a:ea typeface="Calibri" panose="020F0502020204030204" pitchFamily="34" charset="0"/>
              </a:rPr>
              <a:t>. Dies </a:t>
            </a:r>
            <a:r>
              <a:rPr lang="en-IE" sz="1100" dirty="0" err="1">
                <a:ea typeface="Calibri" panose="020F0502020204030204" pitchFamily="34" charset="0"/>
              </a:rPr>
              <a:t>kann</a:t>
            </a:r>
            <a:r>
              <a:rPr lang="en-IE" sz="1100" dirty="0">
                <a:ea typeface="Calibri" panose="020F0502020204030204" pitchFamily="34" charset="0"/>
              </a:rPr>
              <a:t> </a:t>
            </a:r>
            <a:r>
              <a:rPr lang="en-IE" sz="1100" dirty="0" err="1">
                <a:ea typeface="Calibri" panose="020F0502020204030204" pitchFamily="34" charset="0"/>
              </a:rPr>
              <a:t>viele</a:t>
            </a:r>
            <a:r>
              <a:rPr lang="en-IE" sz="1100" dirty="0">
                <a:ea typeface="Calibri" panose="020F0502020204030204" pitchFamily="34" charset="0"/>
              </a:rPr>
              <a:t> </a:t>
            </a:r>
            <a:r>
              <a:rPr lang="en-IE" sz="1100" dirty="0" err="1">
                <a:ea typeface="Calibri" panose="020F0502020204030204" pitchFamily="34" charset="0"/>
              </a:rPr>
              <a:t>verschiedene</a:t>
            </a:r>
            <a:r>
              <a:rPr lang="en-IE" sz="1100" dirty="0">
                <a:ea typeface="Calibri" panose="020F0502020204030204" pitchFamily="34" charset="0"/>
              </a:rPr>
              <a:t> </a:t>
            </a:r>
            <a:r>
              <a:rPr lang="en-IE" sz="1100" dirty="0" err="1">
                <a:ea typeface="Calibri" panose="020F0502020204030204" pitchFamily="34" charset="0"/>
              </a:rPr>
              <a:t>Gründe</a:t>
            </a:r>
            <a:r>
              <a:rPr lang="en-IE" sz="1100" dirty="0">
                <a:ea typeface="Calibri" panose="020F0502020204030204" pitchFamily="34" charset="0"/>
              </a:rPr>
              <a:t> </a:t>
            </a:r>
            <a:r>
              <a:rPr lang="en-IE" sz="1100" dirty="0" err="1">
                <a:ea typeface="Calibri" panose="020F0502020204030204" pitchFamily="34" charset="0"/>
              </a:rPr>
              <a:t>haben</a:t>
            </a:r>
            <a:r>
              <a:rPr lang="en-IE" sz="1100" dirty="0">
                <a:ea typeface="Calibri" panose="020F0502020204030204" pitchFamily="34" charset="0"/>
              </a:rPr>
              <a:t>, </a:t>
            </a:r>
            <a:r>
              <a:rPr lang="en-IE" sz="1100" dirty="0" err="1">
                <a:ea typeface="Calibri" panose="020F0502020204030204" pitchFamily="34" charset="0"/>
              </a:rPr>
              <a:t>aber</a:t>
            </a:r>
            <a:r>
              <a:rPr lang="en-IE" sz="1100" dirty="0">
                <a:ea typeface="Calibri" panose="020F0502020204030204" pitchFamily="34" charset="0"/>
              </a:rPr>
              <a:t> </a:t>
            </a:r>
            <a:r>
              <a:rPr lang="en-IE" sz="1100" dirty="0" err="1">
                <a:ea typeface="Calibri" panose="020F0502020204030204" pitchFamily="34" charset="0"/>
              </a:rPr>
              <a:t>hauptsächlich</a:t>
            </a:r>
            <a:r>
              <a:rPr lang="en-IE" sz="1100" dirty="0">
                <a:ea typeface="Calibri" panose="020F0502020204030204" pitchFamily="34" charset="0"/>
              </a:rPr>
              <a:t> </a:t>
            </a:r>
            <a:r>
              <a:rPr lang="en-IE" sz="1100" dirty="0" err="1">
                <a:ea typeface="Calibri" panose="020F0502020204030204" pitchFamily="34" charset="0"/>
              </a:rPr>
              <a:t>sind</a:t>
            </a:r>
            <a:r>
              <a:rPr lang="en-IE" sz="1100" dirty="0">
                <a:ea typeface="Calibri" panose="020F0502020204030204" pitchFamily="34" charset="0"/>
              </a:rPr>
              <a:t> es </a:t>
            </a:r>
            <a:r>
              <a:rPr lang="en-IE" sz="1100" dirty="0" err="1">
                <a:ea typeface="Calibri" panose="020F0502020204030204" pitchFamily="34" charset="0"/>
              </a:rPr>
              <a:t>geschlechtsspezifische</a:t>
            </a:r>
            <a:r>
              <a:rPr lang="en-IE" sz="1100" dirty="0">
                <a:ea typeface="Calibri" panose="020F0502020204030204" pitchFamily="34" charset="0"/>
              </a:rPr>
              <a:t> </a:t>
            </a:r>
            <a:r>
              <a:rPr lang="en-IE" sz="1100" dirty="0" err="1">
                <a:ea typeface="Calibri" panose="020F0502020204030204" pitchFamily="34" charset="0"/>
              </a:rPr>
              <a:t>Lohnunterschiede</a:t>
            </a:r>
            <a:r>
              <a:rPr lang="en-IE" sz="1100" dirty="0">
                <a:ea typeface="Calibri" panose="020F0502020204030204" pitchFamily="34" charset="0"/>
              </a:rPr>
              <a:t>, </a:t>
            </a:r>
            <a:r>
              <a:rPr lang="en-IE" sz="1100" dirty="0" err="1">
                <a:ea typeface="Calibri" panose="020F0502020204030204" pitchFamily="34" charset="0"/>
              </a:rPr>
              <a:t>mangelnde</a:t>
            </a:r>
            <a:r>
              <a:rPr lang="en-IE" sz="1100" dirty="0">
                <a:ea typeface="Calibri" panose="020F0502020204030204" pitchFamily="34" charset="0"/>
              </a:rPr>
              <a:t> </a:t>
            </a:r>
            <a:r>
              <a:rPr lang="en-IE" sz="1100" dirty="0" err="1">
                <a:ea typeface="Calibri" panose="020F0502020204030204" pitchFamily="34" charset="0"/>
              </a:rPr>
              <a:t>Möglichkeiten</a:t>
            </a:r>
            <a:r>
              <a:rPr lang="en-IE" sz="1100" dirty="0">
                <a:ea typeface="Calibri" panose="020F0502020204030204" pitchFamily="34" charset="0"/>
              </a:rPr>
              <a:t> und </a:t>
            </a:r>
            <a:r>
              <a:rPr lang="en-IE" sz="1100" dirty="0" err="1">
                <a:ea typeface="Calibri" panose="020F0502020204030204" pitchFamily="34" charset="0"/>
              </a:rPr>
              <a:t>Diskriminierung</a:t>
            </a:r>
            <a:r>
              <a:rPr lang="en-IE" sz="1100" dirty="0">
                <a:ea typeface="Calibri" panose="020F0502020204030204" pitchFamily="34" charset="0"/>
              </a:rPr>
              <a:t>. Da </a:t>
            </a:r>
            <a:r>
              <a:rPr lang="en-IE" sz="1100" dirty="0" err="1">
                <a:ea typeface="Calibri" panose="020F0502020204030204" pitchFamily="34" charset="0"/>
              </a:rPr>
              <a:t>Innovationen</a:t>
            </a:r>
            <a:r>
              <a:rPr lang="en-IE" sz="1100" dirty="0">
                <a:ea typeface="Calibri" panose="020F0502020204030204" pitchFamily="34" charset="0"/>
              </a:rPr>
              <a:t> den </a:t>
            </a:r>
            <a:r>
              <a:rPr lang="en-IE" sz="1100" dirty="0" err="1">
                <a:ea typeface="Calibri" panose="020F0502020204030204" pitchFamily="34" charset="0"/>
              </a:rPr>
              <a:t>Wandel</a:t>
            </a:r>
            <a:r>
              <a:rPr lang="en-IE" sz="1100" dirty="0">
                <a:ea typeface="Calibri" panose="020F0502020204030204" pitchFamily="34" charset="0"/>
              </a:rPr>
              <a:t> </a:t>
            </a:r>
            <a:r>
              <a:rPr lang="en-IE" sz="1100" dirty="0" err="1">
                <a:ea typeface="Calibri" panose="020F0502020204030204" pitchFamily="34" charset="0"/>
              </a:rPr>
              <a:t>vorantreiben</a:t>
            </a:r>
            <a:r>
              <a:rPr lang="en-IE" sz="1100" dirty="0">
                <a:ea typeface="Calibri" panose="020F0502020204030204" pitchFamily="34" charset="0"/>
              </a:rPr>
              <a:t>, </a:t>
            </a:r>
            <a:r>
              <a:rPr lang="en-IE" sz="1100" dirty="0" err="1">
                <a:ea typeface="Calibri" panose="020F0502020204030204" pitchFamily="34" charset="0"/>
              </a:rPr>
              <a:t>geht</a:t>
            </a:r>
            <a:r>
              <a:rPr lang="en-IE" sz="1100" dirty="0">
                <a:ea typeface="Calibri" panose="020F0502020204030204" pitchFamily="34" charset="0"/>
              </a:rPr>
              <a:t> es </a:t>
            </a:r>
            <a:r>
              <a:rPr lang="en-IE" sz="1100" dirty="0" err="1">
                <a:ea typeface="Calibri" panose="020F0502020204030204" pitchFamily="34" charset="0"/>
              </a:rPr>
              <a:t>im</a:t>
            </a:r>
            <a:r>
              <a:rPr lang="en-IE" sz="1100" dirty="0">
                <a:ea typeface="Calibri" panose="020F0502020204030204" pitchFamily="34" charset="0"/>
              </a:rPr>
              <a:t> </a:t>
            </a:r>
            <a:r>
              <a:rPr lang="en-IE" sz="1100" dirty="0" err="1">
                <a:ea typeface="Calibri" panose="020F0502020204030204" pitchFamily="34" charset="0"/>
              </a:rPr>
              <a:t>Baugewerbe</a:t>
            </a:r>
            <a:r>
              <a:rPr lang="en-IE" sz="1100" dirty="0">
                <a:ea typeface="Calibri" panose="020F0502020204030204" pitchFamily="34" charset="0"/>
              </a:rPr>
              <a:t> </a:t>
            </a:r>
            <a:r>
              <a:rPr lang="en-IE" sz="1100" dirty="0" err="1">
                <a:ea typeface="Calibri" panose="020F0502020204030204" pitchFamily="34" charset="0"/>
              </a:rPr>
              <a:t>immer</a:t>
            </a:r>
            <a:r>
              <a:rPr lang="en-IE" sz="1100" dirty="0">
                <a:ea typeface="Calibri" panose="020F0502020204030204" pitchFamily="34" charset="0"/>
              </a:rPr>
              <a:t> </a:t>
            </a:r>
            <a:r>
              <a:rPr lang="en-IE" sz="1100" dirty="0" err="1">
                <a:ea typeface="Calibri" panose="020F0502020204030204" pitchFamily="34" charset="0"/>
              </a:rPr>
              <a:t>weniger</a:t>
            </a:r>
            <a:r>
              <a:rPr lang="en-IE" sz="1100" dirty="0">
                <a:ea typeface="Calibri" panose="020F0502020204030204" pitchFamily="34" charset="0"/>
              </a:rPr>
              <a:t> um </a:t>
            </a:r>
            <a:r>
              <a:rPr lang="en-IE" sz="1100" dirty="0" err="1">
                <a:ea typeface="Calibri" panose="020F0502020204030204" pitchFamily="34" charset="0"/>
              </a:rPr>
              <a:t>manuelle</a:t>
            </a:r>
            <a:r>
              <a:rPr lang="en-IE" sz="1100" dirty="0">
                <a:ea typeface="Calibri" panose="020F0502020204030204" pitchFamily="34" charset="0"/>
              </a:rPr>
              <a:t> Arbeit, </a:t>
            </a:r>
            <a:r>
              <a:rPr lang="en-IE" sz="1100" dirty="0" err="1">
                <a:ea typeface="Calibri" panose="020F0502020204030204" pitchFamily="34" charset="0"/>
              </a:rPr>
              <a:t>kalte</a:t>
            </a:r>
            <a:r>
              <a:rPr lang="en-IE" sz="1100" dirty="0">
                <a:ea typeface="Calibri" panose="020F0502020204030204" pitchFamily="34" charset="0"/>
              </a:rPr>
              <a:t> </a:t>
            </a:r>
            <a:r>
              <a:rPr lang="en-IE" sz="1100" dirty="0" err="1">
                <a:ea typeface="Calibri" panose="020F0502020204030204" pitchFamily="34" charset="0"/>
              </a:rPr>
              <a:t>Baustellenbüros</a:t>
            </a:r>
            <a:r>
              <a:rPr lang="en-IE" sz="1100" dirty="0">
                <a:ea typeface="Calibri" panose="020F0502020204030204" pitchFamily="34" charset="0"/>
              </a:rPr>
              <a:t> und "</a:t>
            </a:r>
            <a:r>
              <a:rPr lang="en-IE" sz="1100" dirty="0" err="1">
                <a:ea typeface="Calibri" panose="020F0502020204030204" pitchFamily="34" charset="0"/>
              </a:rPr>
              <a:t>schlammige</a:t>
            </a:r>
            <a:r>
              <a:rPr lang="en-IE" sz="1100" dirty="0">
                <a:ea typeface="Calibri" panose="020F0502020204030204" pitchFamily="34" charset="0"/>
              </a:rPr>
              <a:t> </a:t>
            </a:r>
            <a:r>
              <a:rPr lang="en-IE" sz="1100" dirty="0" err="1">
                <a:ea typeface="Calibri" panose="020F0502020204030204" pitchFamily="34" charset="0"/>
              </a:rPr>
              <a:t>Stiefel</a:t>
            </a:r>
            <a:r>
              <a:rPr lang="en-IE" sz="1100" dirty="0">
                <a:ea typeface="Calibri" panose="020F0502020204030204" pitchFamily="34" charset="0"/>
              </a:rPr>
              <a:t>", </a:t>
            </a:r>
            <a:r>
              <a:rPr lang="en-IE" sz="1100" dirty="0" err="1">
                <a:ea typeface="Calibri" panose="020F0502020204030204" pitchFamily="34" charset="0"/>
              </a:rPr>
              <a:t>sondern</a:t>
            </a:r>
            <a:r>
              <a:rPr lang="en-IE" sz="1100" dirty="0">
                <a:ea typeface="Calibri" panose="020F0502020204030204" pitchFamily="34" charset="0"/>
              </a:rPr>
              <a:t> </a:t>
            </a:r>
            <a:r>
              <a:rPr lang="en-IE" sz="1100" dirty="0" err="1">
                <a:ea typeface="Calibri" panose="020F0502020204030204" pitchFamily="34" charset="0"/>
              </a:rPr>
              <a:t>vielmehr</a:t>
            </a:r>
            <a:r>
              <a:rPr lang="en-IE" sz="1100" dirty="0">
                <a:ea typeface="Calibri" panose="020F0502020204030204" pitchFamily="34" charset="0"/>
              </a:rPr>
              <a:t> um </a:t>
            </a:r>
            <a:r>
              <a:rPr lang="en-IE" sz="1100" dirty="0" err="1">
                <a:ea typeface="Calibri" panose="020F0502020204030204" pitchFamily="34" charset="0"/>
              </a:rPr>
              <a:t>moderne</a:t>
            </a:r>
            <a:r>
              <a:rPr lang="en-IE" sz="1100" dirty="0">
                <a:ea typeface="Calibri" panose="020F0502020204030204" pitchFamily="34" charset="0"/>
              </a:rPr>
              <a:t> Offsite-</a:t>
            </a:r>
            <a:r>
              <a:rPr lang="en-IE" sz="1100" dirty="0" err="1">
                <a:ea typeface="Calibri" panose="020F0502020204030204" pitchFamily="34" charset="0"/>
              </a:rPr>
              <a:t>Baumethoden</a:t>
            </a:r>
            <a:r>
              <a:rPr lang="en-IE" sz="1100" dirty="0">
                <a:ea typeface="Calibri" panose="020F0502020204030204" pitchFamily="34" charset="0"/>
              </a:rPr>
              <a:t> und </a:t>
            </a:r>
            <a:r>
              <a:rPr lang="en-IE" sz="1100" dirty="0" err="1">
                <a:ea typeface="Calibri" panose="020F0502020204030204" pitchFamily="34" charset="0"/>
              </a:rPr>
              <a:t>digitale</a:t>
            </a:r>
            <a:r>
              <a:rPr lang="en-IE" sz="1100" dirty="0">
                <a:ea typeface="Calibri" panose="020F0502020204030204" pitchFamily="34" charset="0"/>
              </a:rPr>
              <a:t> </a:t>
            </a:r>
            <a:r>
              <a:rPr lang="en-IE" sz="1100" dirty="0" err="1">
                <a:ea typeface="Calibri" panose="020F0502020204030204" pitchFamily="34" charset="0"/>
              </a:rPr>
              <a:t>Prozesse</a:t>
            </a:r>
            <a:r>
              <a:rPr lang="en-IE" sz="1100" dirty="0">
                <a:ea typeface="Calibri" panose="020F0502020204030204" pitchFamily="34" charset="0"/>
              </a:rPr>
              <a:t>, die für Frauen </a:t>
            </a:r>
            <a:r>
              <a:rPr lang="en-IE" sz="1100" dirty="0" err="1">
                <a:ea typeface="Calibri" panose="020F0502020204030204" pitchFamily="34" charset="0"/>
              </a:rPr>
              <a:t>attraktiver</a:t>
            </a:r>
            <a:r>
              <a:rPr lang="en-IE" sz="1100" dirty="0">
                <a:ea typeface="Calibri" panose="020F0502020204030204" pitchFamily="34" charset="0"/>
              </a:rPr>
              <a:t> sein </a:t>
            </a:r>
            <a:r>
              <a:rPr lang="en-IE" sz="1100" dirty="0" err="1">
                <a:ea typeface="Calibri" panose="020F0502020204030204" pitchFamily="34" charset="0"/>
              </a:rPr>
              <a:t>könnten</a:t>
            </a:r>
            <a:r>
              <a:rPr lang="en-IE" sz="1100" dirty="0">
                <a:ea typeface="Calibri" panose="020F0502020204030204" pitchFamily="34" charset="0"/>
              </a:rPr>
              <a:t>. Die </a:t>
            </a:r>
            <a:r>
              <a:rPr lang="en-IE" sz="1100" dirty="0" err="1">
                <a:ea typeface="Calibri" panose="020F0502020204030204" pitchFamily="34" charset="0"/>
              </a:rPr>
              <a:t>Baustelle</a:t>
            </a:r>
            <a:r>
              <a:rPr lang="en-IE" sz="1100" dirty="0">
                <a:ea typeface="Calibri" panose="020F0502020204030204" pitchFamily="34" charset="0"/>
              </a:rPr>
              <a:t> </a:t>
            </a:r>
            <a:r>
              <a:rPr lang="en-IE" sz="1100" dirty="0" err="1">
                <a:ea typeface="Calibri" panose="020F0502020204030204" pitchFamily="34" charset="0"/>
              </a:rPr>
              <a:t>wird</a:t>
            </a:r>
            <a:r>
              <a:rPr lang="en-IE" sz="1100" dirty="0">
                <a:ea typeface="Calibri" panose="020F0502020204030204" pitchFamily="34" charset="0"/>
              </a:rPr>
              <a:t> </a:t>
            </a:r>
            <a:r>
              <a:rPr lang="en-IE" sz="1100" dirty="0" err="1">
                <a:ea typeface="Calibri" panose="020F0502020204030204" pitchFamily="34" charset="0"/>
              </a:rPr>
              <a:t>zu</a:t>
            </a:r>
            <a:r>
              <a:rPr lang="en-IE" sz="1100" dirty="0">
                <a:ea typeface="Calibri" panose="020F0502020204030204" pitchFamily="34" charset="0"/>
              </a:rPr>
              <a:t> </a:t>
            </a:r>
            <a:r>
              <a:rPr lang="en-IE" sz="1100" dirty="0" err="1">
                <a:ea typeface="Calibri" panose="020F0502020204030204" pitchFamily="34" charset="0"/>
              </a:rPr>
              <a:t>einer</a:t>
            </a:r>
            <a:r>
              <a:rPr lang="en-IE" sz="1100" dirty="0">
                <a:ea typeface="Calibri" panose="020F0502020204030204" pitchFamily="34" charset="0"/>
              </a:rPr>
              <a:t> </a:t>
            </a:r>
            <a:r>
              <a:rPr lang="en-IE" sz="1100" dirty="0" err="1">
                <a:ea typeface="Calibri" panose="020F0502020204030204" pitchFamily="34" charset="0"/>
              </a:rPr>
              <a:t>sichereren</a:t>
            </a:r>
            <a:r>
              <a:rPr lang="en-IE" sz="1100" dirty="0">
                <a:ea typeface="Calibri" panose="020F0502020204030204" pitchFamily="34" charset="0"/>
              </a:rPr>
              <a:t> </a:t>
            </a:r>
            <a:r>
              <a:rPr lang="en-IE" sz="1100" dirty="0" err="1">
                <a:ea typeface="Calibri" panose="020F0502020204030204" pitchFamily="34" charset="0"/>
              </a:rPr>
              <a:t>Umgebung</a:t>
            </a:r>
            <a:r>
              <a:rPr lang="en-IE" sz="1100" dirty="0">
                <a:ea typeface="Calibri" panose="020F0502020204030204" pitchFamily="34" charset="0"/>
              </a:rPr>
              <a:t>, in der </a:t>
            </a:r>
            <a:r>
              <a:rPr lang="en-IE" sz="1100" dirty="0" err="1">
                <a:ea typeface="Calibri" panose="020F0502020204030204" pitchFamily="34" charset="0"/>
              </a:rPr>
              <a:t>keine</a:t>
            </a:r>
            <a:r>
              <a:rPr lang="en-IE" sz="1100" dirty="0">
                <a:ea typeface="Calibri" panose="020F0502020204030204" pitchFamily="34" charset="0"/>
              </a:rPr>
              <a:t> </a:t>
            </a:r>
            <a:r>
              <a:rPr lang="en-IE" sz="1100" dirty="0" err="1">
                <a:ea typeface="Calibri" panose="020F0502020204030204" pitchFamily="34" charset="0"/>
              </a:rPr>
              <a:t>manuelle</a:t>
            </a:r>
            <a:r>
              <a:rPr lang="en-IE" sz="1100" dirty="0">
                <a:ea typeface="Calibri" panose="020F0502020204030204" pitchFamily="34" charset="0"/>
              </a:rPr>
              <a:t> Kraft </a:t>
            </a:r>
            <a:r>
              <a:rPr lang="en-IE" sz="1100" dirty="0" err="1">
                <a:ea typeface="Calibri" panose="020F0502020204030204" pitchFamily="34" charset="0"/>
              </a:rPr>
              <a:t>mehr</a:t>
            </a:r>
            <a:r>
              <a:rPr lang="en-IE" sz="1100" dirty="0">
                <a:ea typeface="Calibri" panose="020F0502020204030204" pitchFamily="34" charset="0"/>
              </a:rPr>
              <a:t> </a:t>
            </a:r>
            <a:r>
              <a:rPr lang="en-IE" sz="1100" dirty="0" err="1">
                <a:ea typeface="Calibri" panose="020F0502020204030204" pitchFamily="34" charset="0"/>
              </a:rPr>
              <a:t>nötig</a:t>
            </a:r>
            <a:r>
              <a:rPr lang="en-IE" sz="1100" dirty="0">
                <a:ea typeface="Calibri" panose="020F0502020204030204" pitchFamily="34" charset="0"/>
              </a:rPr>
              <a:t> </a:t>
            </a:r>
            <a:r>
              <a:rPr lang="en-IE" sz="1100" dirty="0" err="1">
                <a:ea typeface="Calibri" panose="020F0502020204030204" pitchFamily="34" charset="0"/>
              </a:rPr>
              <a:t>ist</a:t>
            </a:r>
            <a:r>
              <a:rPr lang="en-IE" sz="1100" dirty="0">
                <a:ea typeface="Calibri" panose="020F0502020204030204" pitchFamily="34" charset="0"/>
              </a:rPr>
              <a:t>, um </a:t>
            </a:r>
            <a:r>
              <a:rPr lang="en-IE" sz="1100" dirty="0" err="1">
                <a:ea typeface="Calibri" panose="020F0502020204030204" pitchFamily="34" charset="0"/>
              </a:rPr>
              <a:t>ein</a:t>
            </a:r>
            <a:r>
              <a:rPr lang="en-IE" sz="1100" dirty="0">
                <a:ea typeface="Calibri" panose="020F0502020204030204" pitchFamily="34" charset="0"/>
              </a:rPr>
              <a:t> </a:t>
            </a:r>
            <a:r>
              <a:rPr lang="en-IE" sz="1100" dirty="0" err="1">
                <a:ea typeface="Calibri" panose="020F0502020204030204" pitchFamily="34" charset="0"/>
              </a:rPr>
              <a:t>Gebäude</a:t>
            </a:r>
            <a:r>
              <a:rPr lang="en-IE" sz="1100" dirty="0">
                <a:ea typeface="Calibri" panose="020F0502020204030204" pitchFamily="34" charset="0"/>
              </a:rPr>
              <a:t> </a:t>
            </a:r>
            <a:r>
              <a:rPr lang="en-IE" sz="1100" dirty="0" err="1">
                <a:ea typeface="Calibri" panose="020F0502020204030204" pitchFamily="34" charset="0"/>
              </a:rPr>
              <a:t>zu</a:t>
            </a:r>
            <a:r>
              <a:rPr lang="en-IE" sz="1100" dirty="0">
                <a:ea typeface="Calibri" panose="020F0502020204030204" pitchFamily="34" charset="0"/>
              </a:rPr>
              <a:t> </a:t>
            </a:r>
            <a:r>
              <a:rPr lang="en-IE" sz="1100" dirty="0" err="1">
                <a:ea typeface="Calibri" panose="020F0502020204030204" pitchFamily="34" charset="0"/>
              </a:rPr>
              <a:t>errichten</a:t>
            </a:r>
            <a:r>
              <a:rPr lang="en-IE" sz="1100" dirty="0">
                <a:ea typeface="Calibri" panose="020F0502020204030204" pitchFamily="34" charset="0"/>
              </a:rPr>
              <a:t>.  Frauen </a:t>
            </a:r>
            <a:r>
              <a:rPr lang="en-IE" sz="1100" dirty="0" err="1">
                <a:ea typeface="Calibri" panose="020F0502020204030204" pitchFamily="34" charset="0"/>
              </a:rPr>
              <a:t>können</a:t>
            </a:r>
            <a:r>
              <a:rPr lang="en-IE" sz="1100" dirty="0">
                <a:ea typeface="Calibri" panose="020F0502020204030204" pitchFamily="34" charset="0"/>
              </a:rPr>
              <a:t> </a:t>
            </a:r>
            <a:r>
              <a:rPr lang="en-IE" sz="1100" dirty="0" err="1">
                <a:ea typeface="Calibri" panose="020F0502020204030204" pitchFamily="34" charset="0"/>
              </a:rPr>
              <a:t>während</a:t>
            </a:r>
            <a:r>
              <a:rPr lang="en-IE" sz="1100" dirty="0">
                <a:ea typeface="Calibri" panose="020F0502020204030204" pitchFamily="34" charset="0"/>
              </a:rPr>
              <a:t> des </a:t>
            </a:r>
            <a:r>
              <a:rPr lang="en-IE" sz="1100" dirty="0" err="1">
                <a:ea typeface="Calibri" panose="020F0502020204030204" pitchFamily="34" charset="0"/>
              </a:rPr>
              <a:t>gesamten</a:t>
            </a:r>
            <a:r>
              <a:rPr lang="en-IE" sz="1100" dirty="0">
                <a:ea typeface="Calibri" panose="020F0502020204030204" pitchFamily="34" charset="0"/>
              </a:rPr>
              <a:t> </a:t>
            </a:r>
            <a:r>
              <a:rPr lang="en-IE" sz="1100" dirty="0" err="1">
                <a:ea typeface="Calibri" panose="020F0502020204030204" pitchFamily="34" charset="0"/>
              </a:rPr>
              <a:t>Projektlebenszyklus</a:t>
            </a:r>
            <a:r>
              <a:rPr lang="en-IE" sz="1100" dirty="0">
                <a:ea typeface="Calibri" panose="020F0502020204030204" pitchFamily="34" charset="0"/>
              </a:rPr>
              <a:t> </a:t>
            </a:r>
            <a:r>
              <a:rPr lang="en-IE" sz="1100" dirty="0" err="1">
                <a:ea typeface="Calibri" panose="020F0502020204030204" pitchFamily="34" charset="0"/>
              </a:rPr>
              <a:t>eine</a:t>
            </a:r>
            <a:r>
              <a:rPr lang="en-IE" sz="1100" dirty="0">
                <a:ea typeface="Calibri" panose="020F0502020204030204" pitchFamily="34" charset="0"/>
              </a:rPr>
              <a:t> </a:t>
            </a:r>
            <a:r>
              <a:rPr lang="en-IE" sz="1100" dirty="0" err="1">
                <a:ea typeface="Calibri" panose="020F0502020204030204" pitchFamily="34" charset="0"/>
              </a:rPr>
              <a:t>sehr</a:t>
            </a:r>
            <a:r>
              <a:rPr lang="en-IE" sz="1100" dirty="0">
                <a:ea typeface="Calibri" panose="020F0502020204030204" pitchFamily="34" charset="0"/>
              </a:rPr>
              <a:t> </a:t>
            </a:r>
            <a:r>
              <a:rPr lang="en-IE" sz="1100" dirty="0" err="1">
                <a:ea typeface="Calibri" panose="020F0502020204030204" pitchFamily="34" charset="0"/>
              </a:rPr>
              <a:t>wichtige</a:t>
            </a:r>
            <a:r>
              <a:rPr lang="en-IE" sz="1100" dirty="0">
                <a:ea typeface="Calibri" panose="020F0502020204030204" pitchFamily="34" charset="0"/>
              </a:rPr>
              <a:t> Rolle </a:t>
            </a:r>
            <a:r>
              <a:rPr lang="en-IE" sz="1100" dirty="0" err="1">
                <a:ea typeface="Calibri" panose="020F0502020204030204" pitchFamily="34" charset="0"/>
              </a:rPr>
              <a:t>spielen</a:t>
            </a:r>
            <a:r>
              <a:rPr lang="en-IE" sz="1100" dirty="0">
                <a:ea typeface="Calibri" panose="020F0502020204030204" pitchFamily="34" charset="0"/>
              </a:rPr>
              <a:t>.</a:t>
            </a:r>
          </a:p>
        </p:txBody>
      </p:sp>
      <p:sp>
        <p:nvSpPr>
          <p:cNvPr id="8" name="Freeform 7">
            <a:extLst>
              <a:ext uri="{FF2B5EF4-FFF2-40B4-BE49-F238E27FC236}">
                <a16:creationId xmlns:a16="http://schemas.microsoft.com/office/drawing/2014/main" id="{81CF1DA2-4796-D9AF-A026-FB2034BC1508}"/>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875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13" name="Freeform 12">
            <a:extLst>
              <a:ext uri="{FF2B5EF4-FFF2-40B4-BE49-F238E27FC236}">
                <a16:creationId xmlns:a16="http://schemas.microsoft.com/office/drawing/2014/main" id="{07FEA14D-92FF-B928-E73D-20D465B380BE}"/>
              </a:ext>
            </a:extLst>
          </p:cNvPr>
          <p:cNvSpPr/>
          <p:nvPr/>
        </p:nvSpPr>
        <p:spPr>
          <a:xfrm>
            <a:off x="464104" y="460530"/>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Rectangle 1">
            <a:extLst>
              <a:ext uri="{FF2B5EF4-FFF2-40B4-BE49-F238E27FC236}">
                <a16:creationId xmlns:a16="http://schemas.microsoft.com/office/drawing/2014/main" id="{45DBF072-EEAF-F8D9-EBBC-BA3CB33B2A99}"/>
              </a:ext>
            </a:extLst>
          </p:cNvPr>
          <p:cNvSpPr/>
          <p:nvPr/>
        </p:nvSpPr>
        <p:spPr>
          <a:xfrm>
            <a:off x="0" y="1277643"/>
            <a:ext cx="4188275" cy="6494758"/>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44</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a:xfrm>
            <a:off x="293556" y="985874"/>
            <a:ext cx="3418702" cy="2586284"/>
          </a:xfrm>
        </p:spPr>
        <p:txBody>
          <a:bodyPr>
            <a:normAutofit/>
          </a:bodyPr>
          <a:lstStyle/>
          <a:p>
            <a:pPr algn="l"/>
            <a:r>
              <a:rPr lang="en-GB" sz="2200" b="1">
                <a:solidFill>
                  <a:schemeClr val="bg1"/>
                </a:solidFill>
              </a:rPr>
              <a:t>2.2.3 Digitalisierung und neue Technologien</a:t>
            </a:r>
          </a:p>
          <a:p>
            <a:pPr algn="l"/>
            <a:endParaRPr lang="en-GB" sz="2200" b="1">
              <a:solidFill>
                <a:schemeClr val="bg1"/>
              </a:solidFill>
            </a:endParaRPr>
          </a:p>
        </p:txBody>
      </p:sp>
      <p:sp>
        <p:nvSpPr>
          <p:cNvPr id="3" name="Text Placeholder 9">
            <a:extLst>
              <a:ext uri="{FF2B5EF4-FFF2-40B4-BE49-F238E27FC236}">
                <a16:creationId xmlns:a16="http://schemas.microsoft.com/office/drawing/2014/main" id="{5F1608C6-274C-995A-B26A-099FFBC4FA12}"/>
              </a:ext>
            </a:extLst>
          </p:cNvPr>
          <p:cNvSpPr txBox="1">
            <a:spLocks/>
          </p:cNvSpPr>
          <p:nvPr/>
        </p:nvSpPr>
        <p:spPr>
          <a:xfrm>
            <a:off x="293556" y="2780765"/>
            <a:ext cx="3490106" cy="108316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spcBef>
                <a:spcPts val="0"/>
              </a:spcBef>
              <a:buNone/>
              <a:tabLst>
                <a:tab pos="450215" algn="l"/>
              </a:tabLst>
            </a:pPr>
            <a:r>
              <a:rPr lang="en-IE" sz="1100" dirty="0">
                <a:latin typeface="Calibri" panose="020F0502020204030204" pitchFamily="34" charset="0"/>
                <a:cs typeface="Calibri" panose="020F0502020204030204" pitchFamily="34" charset="0"/>
              </a:rPr>
              <a:t>Die </a:t>
            </a:r>
            <a:r>
              <a:rPr lang="en-IE" sz="1100" dirty="0" err="1">
                <a:latin typeface="Calibri" panose="020F0502020204030204" pitchFamily="34" charset="0"/>
                <a:cs typeface="Calibri" panose="020F0502020204030204" pitchFamily="34" charset="0"/>
              </a:rPr>
              <a:t>Digitalisierung</a:t>
            </a:r>
            <a:r>
              <a:rPr lang="en-IE" sz="1100" dirty="0">
                <a:latin typeface="Calibri" panose="020F0502020204030204" pitchFamily="34" charset="0"/>
                <a:cs typeface="Calibri" panose="020F0502020204030204" pitchFamily="34" charset="0"/>
              </a:rPr>
              <a:t> der </a:t>
            </a:r>
            <a:r>
              <a:rPr lang="en-IE" sz="1100" dirty="0" err="1">
                <a:latin typeface="Calibri" panose="020F0502020204030204" pitchFamily="34" charset="0"/>
                <a:cs typeface="Calibri" panose="020F0502020204030204" pitchFamily="34" charset="0"/>
              </a:rPr>
              <a:t>Bauindustrie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erfordert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neue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Fähigkeiten</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eine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andere</a:t>
            </a:r>
            <a:r>
              <a:rPr lang="en-IE" sz="1100" dirty="0">
                <a:latin typeface="Calibri" panose="020F0502020204030204" pitchFamily="34" charset="0"/>
                <a:cs typeface="Calibri" panose="020F0502020204030204" pitchFamily="34" charset="0"/>
              </a:rPr>
              <a:t> Art der </a:t>
            </a:r>
            <a:r>
              <a:rPr lang="en-IE" sz="1100" dirty="0" err="1">
                <a:latin typeface="Calibri" panose="020F0502020204030204" pitchFamily="34" charset="0"/>
                <a:cs typeface="Calibri" panose="020F0502020204030204" pitchFamily="34" charset="0"/>
              </a:rPr>
              <a:t>Problemlösung</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eröffnet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letztlich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mehr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Chancen</a:t>
            </a:r>
            <a:r>
              <a:rPr lang="en-IE" sz="1100" dirty="0">
                <a:latin typeface="Calibri" panose="020F0502020204030204" pitchFamily="34" charset="0"/>
                <a:cs typeface="Calibri" panose="020F0502020204030204" pitchFamily="34" charset="0"/>
              </a:rPr>
              <a:t> für Frauen.</a:t>
            </a:r>
          </a:p>
          <a:p>
            <a:pPr marL="0" indent="0" algn="just">
              <a:spcBef>
                <a:spcPts val="0"/>
              </a:spcBef>
              <a:buNone/>
              <a:tabLst>
                <a:tab pos="450215" algn="l"/>
              </a:tabLst>
            </a:pPr>
            <a:r>
              <a:rPr lang="en-IE" sz="1100" dirty="0">
                <a:latin typeface="Calibri" panose="020F0502020204030204" pitchFamily="34" charset="0"/>
                <a:cs typeface="Calibri" panose="020F0502020204030204" pitchFamily="34" charset="0"/>
              </a:rPr>
              <a:t> </a:t>
            </a:r>
          </a:p>
          <a:p>
            <a:pPr marL="0" indent="0" algn="just">
              <a:spcBef>
                <a:spcPts val="0"/>
              </a:spcBef>
              <a:buNone/>
              <a:tabLst>
                <a:tab pos="450215" algn="l"/>
              </a:tabLst>
            </a:pPr>
            <a:r>
              <a:rPr lang="en-IE" sz="1100" dirty="0">
                <a:latin typeface="Calibri" panose="020F0502020204030204" pitchFamily="34" charset="0"/>
                <a:cs typeface="Calibri" panose="020F0502020204030204" pitchFamily="34" charset="0"/>
              </a:rPr>
              <a:t>Der </a:t>
            </a:r>
            <a:r>
              <a:rPr lang="en-IE" sz="1100" dirty="0" err="1">
                <a:latin typeface="Calibri" panose="020F0502020204030204" pitchFamily="34" charset="0"/>
                <a:cs typeface="Calibri" panose="020F0502020204030204" pitchFamily="34" charset="0"/>
              </a:rPr>
              <a:t>Einsatz</a:t>
            </a:r>
            <a:r>
              <a:rPr lang="en-IE" sz="1100" dirty="0">
                <a:latin typeface="Calibri" panose="020F0502020204030204" pitchFamily="34" charset="0"/>
                <a:cs typeface="Calibri" panose="020F0502020204030204" pitchFamily="34" charset="0"/>
              </a:rPr>
              <a:t> von </a:t>
            </a:r>
            <a:r>
              <a:rPr lang="en-IE" sz="1100" dirty="0" err="1">
                <a:latin typeface="Calibri" panose="020F0502020204030204" pitchFamily="34" charset="0"/>
                <a:cs typeface="Calibri" panose="020F0502020204030204" pitchFamily="34" charset="0"/>
              </a:rPr>
              <a:t>Technologie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eröffnet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mehr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Möglichkeiten</a:t>
            </a:r>
            <a:r>
              <a:rPr lang="en-IE" sz="1100" dirty="0">
                <a:latin typeface="Calibri" panose="020F0502020204030204" pitchFamily="34" charset="0"/>
                <a:cs typeface="Calibri" panose="020F0502020204030204" pitchFamily="34" charset="0"/>
              </a:rPr>
              <a:t> für flexibles </a:t>
            </a:r>
            <a:r>
              <a:rPr lang="en-IE" sz="1100" dirty="0" err="1">
                <a:latin typeface="Calibri" panose="020F0502020204030204" pitchFamily="34" charset="0"/>
                <a:cs typeface="Calibri" panose="020F0502020204030204" pitchFamily="34" charset="0"/>
              </a:rPr>
              <a:t>Arbeiten</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Digitalisierung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ermöglicht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nicht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nur</a:t>
            </a:r>
            <a:r>
              <a:rPr lang="en-IE" sz="1100" dirty="0">
                <a:latin typeface="Calibri" panose="020F0502020204030204" pitchFamily="34" charset="0"/>
                <a:cs typeface="Calibri" panose="020F0502020204030204" pitchFamily="34" charset="0"/>
              </a:rPr>
              <a:t> flexibles </a:t>
            </a:r>
            <a:r>
              <a:rPr lang="en-IE" sz="1100" dirty="0" err="1">
                <a:latin typeface="Calibri" panose="020F0502020204030204" pitchFamily="34" charset="0"/>
                <a:cs typeface="Calibri" panose="020F0502020204030204" pitchFamily="34" charset="0"/>
              </a:rPr>
              <a:t>Arbeiten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sondern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schafft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völlig</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neue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Beschäftigungsmöglichkeiten</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Beschäftigten</a:t>
            </a:r>
            <a:r>
              <a:rPr lang="en-IE" sz="1100" dirty="0">
                <a:latin typeface="Calibri" panose="020F0502020204030204" pitchFamily="34" charset="0"/>
                <a:cs typeface="Calibri" panose="020F0502020204030204" pitchFamily="34" charset="0"/>
              </a:rPr>
              <a:t> in der </a:t>
            </a:r>
            <a:r>
              <a:rPr lang="en-IE" sz="1100" dirty="0" err="1">
                <a:latin typeface="Calibri" panose="020F0502020204030204" pitchFamily="34" charset="0"/>
                <a:cs typeface="Calibri" panose="020F0502020204030204" pitchFamily="34" charset="0"/>
              </a:rPr>
              <a:t>Bauindustrie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benötigen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technisches</a:t>
            </a:r>
            <a:r>
              <a:rPr lang="en-IE" sz="1100" dirty="0">
                <a:latin typeface="Calibri" panose="020F0502020204030204" pitchFamily="34" charset="0"/>
                <a:cs typeface="Calibri" panose="020F0502020204030204" pitchFamily="34" charset="0"/>
              </a:rPr>
              <a:t> Know-how, </a:t>
            </a:r>
            <a:r>
              <a:rPr lang="en-IE" sz="1100" dirty="0" err="1">
                <a:latin typeface="Calibri" panose="020F0502020204030204" pitchFamily="34" charset="0"/>
                <a:cs typeface="Calibri" panose="020F0502020204030204" pitchFamily="34" charset="0"/>
              </a:rPr>
              <a:t>digitale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Erfahrung</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eine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Vielzahl</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neuer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Fähigkeiten</a:t>
            </a:r>
            <a:r>
              <a:rPr lang="en-IE" sz="1100" dirty="0">
                <a:latin typeface="Calibri" panose="020F0502020204030204" pitchFamily="34" charset="0"/>
                <a:cs typeface="Calibri" panose="020F0502020204030204" pitchFamily="34" charset="0"/>
              </a:rPr>
              <a:t>, in die </a:t>
            </a:r>
            <a:r>
              <a:rPr lang="en-IE" sz="1100" dirty="0" err="1">
                <a:latin typeface="Calibri" panose="020F0502020204030204" pitchFamily="34" charset="0"/>
                <a:cs typeface="Calibri" panose="020F0502020204030204" pitchFamily="34" charset="0"/>
              </a:rPr>
              <a:t>sie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bisher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nicht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investiert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haben</a:t>
            </a:r>
            <a:r>
              <a:rPr lang="en-IE" sz="1100" dirty="0">
                <a:latin typeface="Calibri" panose="020F0502020204030204" pitchFamily="34" charset="0"/>
                <a:cs typeface="Calibri" panose="020F0502020204030204" pitchFamily="34" charset="0"/>
              </a:rPr>
              <a:t>. Dies </a:t>
            </a:r>
            <a:r>
              <a:rPr lang="en-IE" sz="1100" dirty="0" err="1">
                <a:latin typeface="Calibri" panose="020F0502020204030204" pitchFamily="34" charset="0"/>
                <a:cs typeface="Calibri" panose="020F0502020204030204" pitchFamily="34" charset="0"/>
              </a:rPr>
              <a:t>stellt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große</a:t>
            </a:r>
            <a:r>
              <a:rPr lang="en-IE" sz="1100" dirty="0">
                <a:latin typeface="Calibri" panose="020F0502020204030204" pitchFamily="34" charset="0"/>
                <a:cs typeface="Calibri" panose="020F0502020204030204" pitchFamily="34" charset="0"/>
              </a:rPr>
              <a:t> Chance </a:t>
            </a:r>
            <a:r>
              <a:rPr lang="en-IE" sz="1100" dirty="0" err="1">
                <a:latin typeface="Calibri" panose="020F0502020204030204" pitchFamily="34" charset="0"/>
                <a:cs typeface="Calibri" panose="020F0502020204030204" pitchFamily="34" charset="0"/>
              </a:rPr>
              <a:t>dar</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Geschlechtervielfalt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erhöhen</a:t>
            </a:r>
            <a:r>
              <a:rPr lang="en-IE" sz="1100" dirty="0">
                <a:latin typeface="Calibri" panose="020F0502020204030204" pitchFamily="34" charset="0"/>
                <a:cs typeface="Calibri" panose="020F0502020204030204" pitchFamily="34" charset="0"/>
              </a:rPr>
              <a:t> und Frauen </a:t>
            </a:r>
            <a:r>
              <a:rPr lang="en-IE" sz="1100" dirty="0" err="1">
                <a:latin typeface="Calibri" panose="020F0502020204030204" pitchFamily="34" charset="0"/>
                <a:cs typeface="Calibri" panose="020F0502020204030204" pitchFamily="34" charset="0"/>
              </a:rPr>
              <a:t>neue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Aufstiegsmöglichkeiten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eröffnen</a:t>
            </a:r>
            <a:r>
              <a:rPr lang="en-IE" sz="1100" dirty="0">
                <a:latin typeface="Calibri" panose="020F0502020204030204" pitchFamily="34" charset="0"/>
                <a:cs typeface="Calibri" panose="020F0502020204030204" pitchFamily="34" charset="0"/>
              </a:rPr>
              <a:t>.</a:t>
            </a:r>
          </a:p>
          <a:p>
            <a:pPr marL="0" indent="0" algn="just">
              <a:spcBef>
                <a:spcPts val="0"/>
              </a:spcBef>
              <a:buNone/>
              <a:tabLst>
                <a:tab pos="450215" algn="l"/>
              </a:tabLst>
            </a:pPr>
            <a:r>
              <a:rPr lang="en-IE" sz="1100" dirty="0">
                <a:latin typeface="Calibri" panose="020F0502020204030204" pitchFamily="34" charset="0"/>
                <a:cs typeface="Calibri" panose="020F0502020204030204" pitchFamily="34" charset="0"/>
              </a:rPr>
              <a:t> </a:t>
            </a:r>
          </a:p>
          <a:p>
            <a:pPr marL="0" indent="0" algn="just">
              <a:spcBef>
                <a:spcPts val="0"/>
              </a:spcBef>
              <a:buNone/>
              <a:tabLst>
                <a:tab pos="450215" algn="l"/>
              </a:tabLst>
            </a:pPr>
            <a:r>
              <a:rPr lang="de-DE" sz="1100" dirty="0">
                <a:latin typeface="Calibri" panose="020F0502020204030204" pitchFamily="34" charset="0"/>
                <a:cs typeface="Calibri" panose="020F0502020204030204" pitchFamily="34" charset="0"/>
              </a:rPr>
              <a:t>Technologie ermutigt auch zu neuen Kommunikationsformen</a:t>
            </a:r>
            <a:r>
              <a:rPr lang="en-IE" sz="1100" dirty="0">
                <a:latin typeface="Calibri" panose="020F0502020204030204" pitchFamily="34" charset="0"/>
                <a:cs typeface="Calibri" panose="020F0502020204030204" pitchFamily="34" charset="0"/>
              </a:rPr>
              <a:t>. Heute </a:t>
            </a:r>
            <a:r>
              <a:rPr lang="en-IE" sz="1100" dirty="0" err="1">
                <a:latin typeface="Calibri" panose="020F0502020204030204" pitchFamily="34" charset="0"/>
                <a:cs typeface="Calibri" panose="020F0502020204030204" pitchFamily="34" charset="0"/>
              </a:rPr>
              <a:t>ist</a:t>
            </a:r>
            <a:r>
              <a:rPr lang="en-IE" sz="1100" dirty="0">
                <a:latin typeface="Calibri" panose="020F0502020204030204" pitchFamily="34" charset="0"/>
                <a:cs typeface="Calibri" panose="020F0502020204030204" pitchFamily="34" charset="0"/>
              </a:rPr>
              <a:t> es </a:t>
            </a:r>
            <a:r>
              <a:rPr lang="en-IE" sz="1100" dirty="0" err="1">
                <a:latin typeface="Calibri" panose="020F0502020204030204" pitchFamily="34" charset="0"/>
                <a:cs typeface="Calibri" panose="020F0502020204030204" pitchFamily="34" charset="0"/>
              </a:rPr>
              <a:t>möglich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virtuell</a:t>
            </a:r>
            <a:r>
              <a:rPr lang="en-IE" sz="1100" dirty="0">
                <a:latin typeface="Calibri" panose="020F0502020204030204" pitchFamily="34" charset="0"/>
                <a:cs typeface="Calibri" panose="020F0502020204030204" pitchFamily="34" charset="0"/>
              </a:rPr>
              <a:t> von </a:t>
            </a:r>
            <a:r>
              <a:rPr lang="en-IE" sz="1100" dirty="0" err="1">
                <a:latin typeface="Calibri" panose="020F0502020204030204" pitchFamily="34" charset="0"/>
                <a:cs typeface="Calibri" panose="020F0502020204030204" pitchFamily="34" charset="0"/>
              </a:rPr>
              <a:t>verschiedenen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Personen</a:t>
            </a:r>
            <a:r>
              <a:rPr lang="en-IE" sz="1100" dirty="0">
                <a:latin typeface="Calibri" panose="020F0502020204030204" pitchFamily="34" charset="0"/>
                <a:cs typeface="Calibri" panose="020F0502020204030204" pitchFamily="34" charset="0"/>
              </a:rPr>
              <a:t> an </a:t>
            </a:r>
            <a:r>
              <a:rPr lang="en-IE" sz="1100" dirty="0" err="1">
                <a:latin typeface="Calibri" panose="020F0502020204030204" pitchFamily="34" charset="0"/>
                <a:cs typeface="Calibri" panose="020F0502020204030204" pitchFamily="34" charset="0"/>
              </a:rPr>
              <a:t>verschiedenen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Orten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lernen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Indem</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Stimmen</a:t>
            </a:r>
            <a:r>
              <a:rPr lang="en-IE" sz="1100" dirty="0">
                <a:latin typeface="Calibri" panose="020F0502020204030204" pitchFamily="34" charset="0"/>
                <a:cs typeface="Calibri" panose="020F0502020204030204" pitchFamily="34" charset="0"/>
              </a:rPr>
              <a:t> der Frauen </a:t>
            </a:r>
            <a:r>
              <a:rPr lang="en-IE" sz="1100" dirty="0" err="1">
                <a:latin typeface="Calibri" panose="020F0502020204030204" pitchFamily="34" charset="0"/>
                <a:cs typeface="Calibri" panose="020F0502020204030204" pitchFamily="34" charset="0"/>
              </a:rPr>
              <a:t>im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Bauwesen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durch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Mentorenprogramme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Mitarbeiterkommunikation</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soziale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Medien</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verstärkt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werden</a:t>
            </a:r>
            <a:r>
              <a:rPr lang="en-I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wird das Ansehen von Frauen in der Branche erhöht</a:t>
            </a:r>
            <a:r>
              <a:rPr lang="en-IE" sz="1100" dirty="0">
                <a:latin typeface="Calibri" panose="020F0502020204030204" pitchFamily="34" charset="0"/>
                <a:cs typeface="Calibri" panose="020F0502020204030204" pitchFamily="34" charset="0"/>
              </a:rPr>
              <a:t>. Dies </a:t>
            </a:r>
            <a:r>
              <a:rPr lang="en-IE" sz="1100" dirty="0" err="1">
                <a:latin typeface="Calibri" panose="020F0502020204030204" pitchFamily="34" charset="0"/>
                <a:cs typeface="Calibri" panose="020F0502020204030204" pitchFamily="34" charset="0"/>
              </a:rPr>
              <a:t>wiederum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trägt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dazu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bei</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Arbeitskrafte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über</a:t>
            </a:r>
            <a:r>
              <a:rPr lang="en-IE" sz="1100" dirty="0">
                <a:latin typeface="Calibri" panose="020F0502020204030204" pitchFamily="34" charset="0"/>
                <a:cs typeface="Calibri" panose="020F0502020204030204" pitchFamily="34" charset="0"/>
              </a:rPr>
              <a:t> die </a:t>
            </a:r>
            <a:r>
              <a:rPr lang="en-IE" sz="1100" dirty="0" err="1">
                <a:latin typeface="Calibri" panose="020F0502020204030204" pitchFamily="34" charset="0"/>
                <a:cs typeface="Calibri" panose="020F0502020204030204" pitchFamily="34" charset="0"/>
              </a:rPr>
              <a:t>Erfahrungen</a:t>
            </a:r>
            <a:r>
              <a:rPr lang="en-IE" sz="1100" dirty="0">
                <a:latin typeface="Calibri" panose="020F0502020204030204" pitchFamily="34" charset="0"/>
                <a:cs typeface="Calibri" panose="020F0502020204030204" pitchFamily="34" charset="0"/>
              </a:rPr>
              <a:t> von Frauen in der </a:t>
            </a:r>
            <a:r>
              <a:rPr lang="en-IE" sz="1100" dirty="0" err="1">
                <a:latin typeface="Calibri" panose="020F0502020204030204" pitchFamily="34" charset="0"/>
                <a:cs typeface="Calibri" panose="020F0502020204030204" pitchFamily="34" charset="0"/>
              </a:rPr>
              <a:t>Industrie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aufzuklären</a:t>
            </a:r>
            <a:r>
              <a:rPr lang="en-I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was Empathie fördert und veraltete Einstellungen weiterentwickelt</a:t>
            </a:r>
            <a:r>
              <a:rPr lang="en-IE" sz="1100" dirty="0">
                <a:latin typeface="Calibri" panose="020F0502020204030204" pitchFamily="34" charset="0"/>
                <a:cs typeface="Calibri" panose="020F0502020204030204" pitchFamily="34" charset="0"/>
              </a:rPr>
              <a:t>. Aber es </a:t>
            </a:r>
            <a:r>
              <a:rPr lang="en-IE" sz="1100" dirty="0" err="1">
                <a:latin typeface="Calibri" panose="020F0502020204030204" pitchFamily="34" charset="0"/>
                <a:cs typeface="Calibri" panose="020F0502020204030204" pitchFamily="34" charset="0"/>
              </a:rPr>
              <a:t>zeigt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anderen</a:t>
            </a:r>
            <a:r>
              <a:rPr lang="en-IE" sz="1100" dirty="0">
                <a:latin typeface="Calibri" panose="020F0502020204030204" pitchFamily="34" charset="0"/>
                <a:cs typeface="Calibri" panose="020F0502020204030204" pitchFamily="34" charset="0"/>
              </a:rPr>
              <a:t> Frauen, </a:t>
            </a:r>
            <a:r>
              <a:rPr lang="en-IE" sz="1100" dirty="0" err="1">
                <a:latin typeface="Calibri" panose="020F0502020204030204" pitchFamily="34" charset="0"/>
                <a:cs typeface="Calibri" panose="020F0502020204030204" pitchFamily="34" charset="0"/>
              </a:rPr>
              <a:t>dass</a:t>
            </a:r>
            <a:r>
              <a:rPr lang="en-IE" sz="1100" dirty="0">
                <a:latin typeface="Calibri" panose="020F0502020204030204" pitchFamily="34" charset="0"/>
                <a:cs typeface="Calibri" panose="020F0502020204030204" pitchFamily="34" charset="0"/>
              </a:rPr>
              <a:t> es </a:t>
            </a:r>
            <a:r>
              <a:rPr lang="en-IE" sz="1100" dirty="0" err="1">
                <a:latin typeface="Calibri" panose="020F0502020204030204" pitchFamily="34" charset="0"/>
                <a:cs typeface="Calibri" panose="020F0502020204030204" pitchFamily="34" charset="0"/>
              </a:rPr>
              <a:t>möglich</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ist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eine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aufregende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fortschrittliche</a:t>
            </a:r>
            <a:r>
              <a:rPr lang="en-IE" sz="1100" dirty="0">
                <a:latin typeface="Calibri" panose="020F0502020204030204" pitchFamily="34" charset="0"/>
                <a:cs typeface="Calibri" panose="020F0502020204030204" pitchFamily="34" charset="0"/>
              </a:rPr>
              <a:t> Rolle </a:t>
            </a:r>
            <a:r>
              <a:rPr lang="en-IE" sz="1100" dirty="0" err="1">
                <a:latin typeface="Calibri" panose="020F0502020204030204" pitchFamily="34" charset="0"/>
                <a:cs typeface="Calibri" panose="020F0502020204030204" pitchFamily="34" charset="0"/>
              </a:rPr>
              <a:t>im</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Bau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zu</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spielen</a:t>
            </a:r>
            <a:r>
              <a:rPr lang="en-IE" sz="1100" dirty="0">
                <a:latin typeface="Calibri" panose="020F0502020204030204" pitchFamily="34" charset="0"/>
                <a:cs typeface="Calibri" panose="020F0502020204030204" pitchFamily="34" charset="0"/>
              </a:rPr>
              <a:t>, und </a:t>
            </a:r>
            <a:r>
              <a:rPr lang="en-IE" sz="1100" dirty="0" err="1">
                <a:latin typeface="Calibri" panose="020F0502020204030204" pitchFamily="34" charset="0"/>
                <a:cs typeface="Calibri" panose="020F0502020204030204" pitchFamily="34" charset="0"/>
              </a:rPr>
              <a:t>hilft</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mehr</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Talente</a:t>
            </a:r>
            <a:r>
              <a:rPr lang="en-IE" sz="1100" dirty="0">
                <a:latin typeface="Calibri" panose="020F0502020204030204" pitchFamily="34" charset="0"/>
                <a:cs typeface="Calibri" panose="020F0502020204030204" pitchFamily="34" charset="0"/>
              </a:rPr>
              <a:t> </a:t>
            </a:r>
            <a:r>
              <a:rPr lang="en-IE" sz="1100" dirty="0" err="1">
                <a:latin typeface="Calibri" panose="020F0502020204030204" pitchFamily="34" charset="0"/>
                <a:cs typeface="Calibri" panose="020F0502020204030204" pitchFamily="34" charset="0"/>
              </a:rPr>
              <a:t>anzuziehen</a:t>
            </a:r>
            <a:r>
              <a:rPr lang="en-IE" sz="1100" dirty="0">
                <a:latin typeface="Calibri" panose="020F0502020204030204" pitchFamily="34" charset="0"/>
                <a:cs typeface="Calibri" panose="020F0502020204030204" pitchFamily="34" charset="0"/>
              </a:rPr>
              <a:t>.</a:t>
            </a:r>
          </a:p>
          <a:p>
            <a:pPr marL="0" indent="0" algn="just">
              <a:spcBef>
                <a:spcPts val="0"/>
              </a:spcBef>
              <a:buNone/>
              <a:tabLst>
                <a:tab pos="450215" algn="l"/>
              </a:tabLst>
            </a:pPr>
            <a:r>
              <a:rPr lang="en-IE" sz="1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27508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901929-E798-AAD4-6D10-FE7FEF738A37}"/>
              </a:ext>
            </a:extLst>
          </p:cNvPr>
          <p:cNvSpPr/>
          <p:nvPr/>
        </p:nvSpPr>
        <p:spPr>
          <a:xfrm flipV="1">
            <a:off x="-1" y="1800159"/>
            <a:ext cx="7559675" cy="3192754"/>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a:xfrm>
            <a:off x="662170" y="1178283"/>
            <a:ext cx="6403112" cy="2314214"/>
          </a:xfrm>
        </p:spPr>
        <p:txBody>
          <a:bodyPr>
            <a:noAutofit/>
          </a:bodyPr>
          <a:lstStyle/>
          <a:p>
            <a:r>
              <a:rPr lang="en-GB" dirty="0">
                <a:effectLst/>
                <a:ea typeface="Calibri" panose="020F0502020204030204" pitchFamily="34" charset="0"/>
              </a:rPr>
              <a:t>"</a:t>
            </a:r>
            <a:r>
              <a:rPr lang="en-GB" dirty="0" err="1">
                <a:effectLst/>
                <a:ea typeface="Calibri" panose="020F0502020204030204" pitchFamily="34" charset="0"/>
              </a:rPr>
              <a:t>Mit</a:t>
            </a:r>
            <a:r>
              <a:rPr lang="en-GB" dirty="0">
                <a:effectLst/>
                <a:ea typeface="Calibri" panose="020F0502020204030204" pitchFamily="34" charset="0"/>
              </a:rPr>
              <a:t> der </a:t>
            </a:r>
            <a:r>
              <a:rPr lang="en-GB" dirty="0" err="1">
                <a:effectLst/>
                <a:ea typeface="Calibri" panose="020F0502020204030204" pitchFamily="34" charset="0"/>
              </a:rPr>
              <a:t>Digitalisierung</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es </a:t>
            </a:r>
            <a:r>
              <a:rPr lang="en-GB" dirty="0" err="1">
                <a:effectLst/>
                <a:ea typeface="Calibri" panose="020F0502020204030204" pitchFamily="34" charset="0"/>
              </a:rPr>
              <a:t>plötzlich</a:t>
            </a:r>
            <a:r>
              <a:rPr lang="en-GB" dirty="0">
                <a:effectLst/>
                <a:ea typeface="Calibri" panose="020F0502020204030204" pitchFamily="34" charset="0"/>
              </a:rPr>
              <a:t> so </a:t>
            </a:r>
            <a:r>
              <a:rPr lang="en-GB" dirty="0" err="1">
                <a:effectLst/>
                <a:ea typeface="Calibri" panose="020F0502020204030204" pitchFamily="34" charset="0"/>
              </a:rPr>
              <a:t>viel</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Rollen da </a:t>
            </a:r>
            <a:r>
              <a:rPr lang="en-GB" dirty="0" err="1">
                <a:effectLst/>
                <a:ea typeface="Calibri" panose="020F0502020204030204" pitchFamily="34" charset="0"/>
              </a:rPr>
              <a:t>draußen</a:t>
            </a:r>
            <a:r>
              <a:rPr lang="en-GB" dirty="0">
                <a:effectLst/>
                <a:ea typeface="Calibri" panose="020F0502020204030204" pitchFamily="34" charset="0"/>
              </a:rPr>
              <a:t>. Es </a:t>
            </a:r>
            <a:r>
              <a:rPr lang="en-GB" dirty="0" err="1">
                <a:effectLst/>
                <a:ea typeface="Calibri" panose="020F0502020204030204" pitchFamily="34" charset="0"/>
              </a:rPr>
              <a:t>gibt</a:t>
            </a:r>
            <a:r>
              <a:rPr lang="en-GB" dirty="0">
                <a:effectLst/>
                <a:ea typeface="Calibri" panose="020F0502020204030204" pitchFamily="34" charset="0"/>
              </a:rPr>
              <a:t> so </a:t>
            </a:r>
            <a:r>
              <a:rPr lang="en-GB" dirty="0" err="1">
                <a:effectLst/>
                <a:ea typeface="Calibri" panose="020F0502020204030204" pitchFamily="34" charset="0"/>
              </a:rPr>
              <a:t>viel</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a:t>
            </a:r>
            <a:r>
              <a:rPr lang="en-GB" dirty="0" err="1">
                <a:effectLst/>
                <a:ea typeface="Calibri" panose="020F0502020204030204" pitchFamily="34" charset="0"/>
              </a:rPr>
              <a:t>technologischen</a:t>
            </a:r>
            <a:r>
              <a:rPr lang="en-GB" dirty="0">
                <a:effectLst/>
                <a:ea typeface="Calibri" panose="020F0502020204030204" pitchFamily="34" charset="0"/>
              </a:rPr>
              <a:t> </a:t>
            </a:r>
            <a:r>
              <a:rPr lang="en-GB" dirty="0" err="1">
                <a:effectLst/>
                <a:ea typeface="Calibri" panose="020F0502020204030204" pitchFamily="34" charset="0"/>
              </a:rPr>
              <a:t>Fortschritt</a:t>
            </a:r>
            <a:r>
              <a:rPr lang="en-GB" dirty="0">
                <a:effectLst/>
                <a:ea typeface="Calibri" panose="020F0502020204030204" pitchFamily="34" charset="0"/>
              </a:rPr>
              <a:t>, den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berücksichtigen</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und den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Teil </a:t>
            </a:r>
            <a:r>
              <a:rPr lang="en-GB" dirty="0" err="1">
                <a:effectLst/>
                <a:ea typeface="Calibri" panose="020F0502020204030204" pitchFamily="34" charset="0"/>
              </a:rPr>
              <a:t>unserer</a:t>
            </a:r>
            <a:r>
              <a:rPr lang="en-GB" dirty="0">
                <a:effectLst/>
                <a:ea typeface="Calibri" panose="020F0502020204030204" pitchFamily="34" charset="0"/>
              </a:rPr>
              <a:t> </a:t>
            </a:r>
            <a:r>
              <a:rPr lang="en-GB" dirty="0" err="1">
                <a:effectLst/>
                <a:ea typeface="Calibri" panose="020F0502020204030204" pitchFamily="34" charset="0"/>
              </a:rPr>
              <a:t>Projektarbeit</a:t>
            </a:r>
            <a:r>
              <a:rPr lang="en-GB" dirty="0">
                <a:effectLst/>
                <a:ea typeface="Calibri" panose="020F0502020204030204" pitchFamily="34" charset="0"/>
              </a:rPr>
              <a:t> </a:t>
            </a:r>
            <a:r>
              <a:rPr lang="en-GB" dirty="0" err="1">
                <a:effectLst/>
                <a:ea typeface="Calibri" panose="020F0502020204030204" pitchFamily="34" charset="0"/>
              </a:rPr>
              <a:t>nutzen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Ich </a:t>
            </a:r>
            <a:r>
              <a:rPr lang="en-GB" dirty="0" err="1">
                <a:effectLst/>
                <a:ea typeface="Calibri" panose="020F0502020204030204" pitchFamily="34" charset="0"/>
              </a:rPr>
              <a:t>denke</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die </a:t>
            </a:r>
            <a:r>
              <a:rPr lang="en-GB" dirty="0" err="1">
                <a:effectLst/>
                <a:ea typeface="Calibri" panose="020F0502020204030204" pitchFamily="34" charset="0"/>
              </a:rPr>
              <a:t>Aufgaben</a:t>
            </a:r>
            <a:r>
              <a:rPr lang="en-GB" dirty="0">
                <a:effectLst/>
                <a:ea typeface="Calibri" panose="020F0502020204030204" pitchFamily="34" charset="0"/>
              </a:rPr>
              <a:t> </a:t>
            </a:r>
            <a:r>
              <a:rPr lang="en-GB" dirty="0" err="1">
                <a:effectLst/>
                <a:ea typeface="Calibri" panose="020F0502020204030204" pitchFamily="34" charset="0"/>
              </a:rPr>
              <a:t>enorm</a:t>
            </a:r>
            <a:r>
              <a:rPr lang="en-GB" dirty="0">
                <a:effectLst/>
                <a:ea typeface="Calibri" panose="020F0502020204030204" pitchFamily="34" charset="0"/>
              </a:rPr>
              <a:t> </a:t>
            </a:r>
            <a:r>
              <a:rPr lang="en-GB" dirty="0" err="1">
                <a:effectLst/>
                <a:ea typeface="Calibri" panose="020F0502020204030204" pitchFamily="34" charset="0"/>
              </a:rPr>
              <a:t>gewachsen</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den Menschen </a:t>
            </a:r>
            <a:r>
              <a:rPr lang="en-GB" dirty="0" err="1">
                <a:effectLst/>
                <a:ea typeface="Calibri" panose="020F0502020204030204" pitchFamily="34" charset="0"/>
              </a:rPr>
              <a:t>mehr</a:t>
            </a:r>
            <a:r>
              <a:rPr lang="en-GB" dirty="0">
                <a:effectLst/>
                <a:ea typeface="Calibri" panose="020F0502020204030204" pitchFamily="34" charset="0"/>
              </a:rPr>
              <a:t> </a:t>
            </a:r>
            <a:r>
              <a:rPr lang="en-GB" dirty="0" err="1">
                <a:effectLst/>
                <a:ea typeface="Calibri" panose="020F0502020204030204" pitchFamily="34" charset="0"/>
              </a:rPr>
              <a:t>Möglichkeiten</a:t>
            </a:r>
            <a:r>
              <a:rPr lang="en-GB" dirty="0">
                <a:effectLst/>
                <a:ea typeface="Calibri" panose="020F0502020204030204" pitchFamily="34" charset="0"/>
              </a:rPr>
              <a:t> </a:t>
            </a:r>
            <a:r>
              <a:rPr lang="en-GB" dirty="0" err="1">
                <a:effectLst/>
                <a:ea typeface="Calibri" panose="020F0502020204030204" pitchFamily="34" charset="0"/>
              </a:rPr>
              <a:t>bieten</a:t>
            </a:r>
            <a:r>
              <a:rPr lang="en-GB" dirty="0">
                <a:effectLst/>
                <a:ea typeface="Calibri" panose="020F0502020204030204" pitchFamily="34" charset="0"/>
              </a:rPr>
              <a:t>. Das </a:t>
            </a:r>
            <a:r>
              <a:rPr lang="en-GB" dirty="0" err="1">
                <a:effectLst/>
                <a:ea typeface="Calibri" panose="020F0502020204030204" pitchFamily="34" charset="0"/>
              </a:rPr>
              <a:t>fordert</a:t>
            </a:r>
            <a:r>
              <a:rPr lang="en-GB" dirty="0">
                <a:effectLst/>
                <a:ea typeface="Calibri" panose="020F0502020204030204" pitchFamily="34" charset="0"/>
              </a:rPr>
              <a:t> </a:t>
            </a:r>
            <a:r>
              <a:rPr lang="en-GB" dirty="0" err="1">
                <a:effectLst/>
                <a:ea typeface="Calibri" panose="020F0502020204030204" pitchFamily="34" charset="0"/>
              </a:rPr>
              <a:t>uns</a:t>
            </a:r>
            <a:r>
              <a:rPr lang="en-GB" dirty="0">
                <a:effectLst/>
                <a:ea typeface="Calibri" panose="020F0502020204030204" pitchFamily="34" charset="0"/>
              </a:rPr>
              <a:t> und die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heraus</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arbeiten</a:t>
            </a:r>
            <a:r>
              <a:rPr lang="en-GB" dirty="0">
                <a:effectLst/>
                <a:ea typeface="Calibri" panose="020F0502020204030204" pitchFamily="34" charset="0"/>
              </a:rPr>
              <a:t> und </a:t>
            </a:r>
            <a:r>
              <a:rPr lang="en-GB" dirty="0" err="1">
                <a:effectLst/>
                <a:ea typeface="Calibri" panose="020F0502020204030204" pitchFamily="34" charset="0"/>
              </a:rPr>
              <a:t>über</a:t>
            </a:r>
            <a:r>
              <a:rPr lang="en-GB" dirty="0">
                <a:effectLst/>
                <a:ea typeface="Calibri" panose="020F0502020204030204" pitchFamily="34" charset="0"/>
              </a:rPr>
              <a:t> den </a:t>
            </a:r>
            <a:r>
              <a:rPr lang="en-GB" dirty="0" err="1">
                <a:effectLst/>
                <a:ea typeface="Calibri" panose="020F0502020204030204" pitchFamily="34" charset="0"/>
              </a:rPr>
              <a:t>Tellerrand</a:t>
            </a:r>
            <a:r>
              <a:rPr lang="en-GB" dirty="0">
                <a:effectLst/>
                <a:ea typeface="Calibri" panose="020F0502020204030204" pitchFamily="34" charset="0"/>
              </a:rPr>
              <a:t> </a:t>
            </a:r>
            <a:r>
              <a:rPr lang="en-GB" dirty="0" err="1">
                <a:effectLst/>
                <a:ea typeface="Calibri" panose="020F0502020204030204" pitchFamily="34" charset="0"/>
              </a:rPr>
              <a:t>hinausschauen</a:t>
            </a:r>
            <a:r>
              <a:rPr lang="en-GB" dirty="0">
                <a:effectLst/>
                <a:ea typeface="Calibri" panose="020F0502020204030204" pitchFamily="34" charset="0"/>
              </a:rPr>
              <a:t>, was </a:t>
            </a:r>
            <a:r>
              <a:rPr lang="en-GB" dirty="0" err="1">
                <a:effectLst/>
                <a:ea typeface="Calibri" panose="020F0502020204030204" pitchFamily="34" charset="0"/>
              </a:rPr>
              <a:t>großartig</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a:t>
            </a:r>
          </a:p>
          <a:p>
            <a:r>
              <a:rPr lang="en-GB" dirty="0">
                <a:effectLst/>
                <a:ea typeface="Calibri" panose="020F0502020204030204" pitchFamily="34" charset="0"/>
              </a:rPr>
              <a:t>"Von </a:t>
            </a:r>
            <a:r>
              <a:rPr lang="en-GB" dirty="0" err="1">
                <a:effectLst/>
                <a:ea typeface="Calibri" panose="020F0502020204030204" pitchFamily="34" charset="0"/>
              </a:rPr>
              <a:t>einem</a:t>
            </a:r>
            <a:r>
              <a:rPr lang="en-GB" dirty="0">
                <a:effectLst/>
                <a:ea typeface="Calibri" panose="020F0502020204030204" pitchFamily="34" charset="0"/>
              </a:rPr>
              <a:t> </a:t>
            </a:r>
            <a:r>
              <a:rPr lang="en-GB" dirty="0" err="1">
                <a:effectLst/>
                <a:ea typeface="Calibri" panose="020F0502020204030204" pitchFamily="34" charset="0"/>
              </a:rPr>
              <a:t>Architekturstudium</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man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Bleistift</a:t>
            </a:r>
            <a:r>
              <a:rPr lang="en-GB" dirty="0">
                <a:effectLst/>
                <a:ea typeface="Calibri" panose="020F0502020204030204" pitchFamily="34" charset="0"/>
              </a:rPr>
              <a:t> und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Stück</a:t>
            </a:r>
            <a:r>
              <a:rPr lang="en-GB" dirty="0">
                <a:effectLst/>
                <a:ea typeface="Calibri" panose="020F0502020204030204" pitchFamily="34" charset="0"/>
              </a:rPr>
              <a:t> Papier </a:t>
            </a:r>
            <a:r>
              <a:rPr lang="en-GB" dirty="0" err="1">
                <a:effectLst/>
                <a:ea typeface="Calibri" panose="020F0502020204030204" pitchFamily="34" charset="0"/>
              </a:rPr>
              <a:t>nahm</a:t>
            </a:r>
            <a:r>
              <a:rPr lang="en-GB" dirty="0">
                <a:effectLst/>
                <a:ea typeface="Calibri" panose="020F0502020204030204" pitchFamily="34" charset="0"/>
              </a:rPr>
              <a:t> und </a:t>
            </a:r>
            <a:r>
              <a:rPr lang="en-GB" dirty="0" err="1">
                <a:effectLst/>
                <a:ea typeface="Calibri" panose="020F0502020204030204" pitchFamily="34" charset="0"/>
              </a:rPr>
              <a:t>etwas</a:t>
            </a:r>
            <a:r>
              <a:rPr lang="en-GB" dirty="0">
                <a:effectLst/>
                <a:ea typeface="Calibri" panose="020F0502020204030204" pitchFamily="34" charset="0"/>
              </a:rPr>
              <a:t> </a:t>
            </a:r>
            <a:r>
              <a:rPr lang="en-GB" dirty="0" err="1">
                <a:effectLst/>
                <a:ea typeface="Calibri" panose="020F0502020204030204" pitchFamily="34" charset="0"/>
              </a:rPr>
              <a:t>aufzeichnete</a:t>
            </a:r>
            <a:r>
              <a:rPr lang="en-GB" dirty="0">
                <a:effectLst/>
                <a:ea typeface="Calibri" panose="020F0502020204030204" pitchFamily="34" charset="0"/>
              </a:rPr>
              <a:t>. </a:t>
            </a:r>
            <a:r>
              <a:rPr lang="en-GB" dirty="0" err="1">
                <a:effectLst/>
                <a:ea typeface="Calibri" panose="020F0502020204030204" pitchFamily="34" charset="0"/>
              </a:rPr>
              <a:t>Plötzlich</a:t>
            </a:r>
            <a:r>
              <a:rPr lang="en-GB" dirty="0">
                <a:effectLst/>
                <a:ea typeface="Calibri" panose="020F0502020204030204" pitchFamily="34" charset="0"/>
              </a:rPr>
              <a:t> </a:t>
            </a:r>
            <a:r>
              <a:rPr lang="en-GB" dirty="0" err="1">
                <a:effectLst/>
                <a:ea typeface="Calibri" panose="020F0502020204030204" pitchFamily="34" charset="0"/>
              </a:rPr>
              <a:t>geht</a:t>
            </a:r>
            <a:r>
              <a:rPr lang="en-GB" dirty="0">
                <a:effectLst/>
                <a:ea typeface="Calibri" panose="020F0502020204030204" pitchFamily="34" charset="0"/>
              </a:rPr>
              <a:t> es </a:t>
            </a:r>
            <a:r>
              <a:rPr lang="en-GB" dirty="0" err="1">
                <a:effectLst/>
                <a:ea typeface="Calibri" panose="020F0502020204030204" pitchFamily="34" charset="0"/>
              </a:rPr>
              <a:t>nur</a:t>
            </a:r>
            <a:r>
              <a:rPr lang="en-GB" dirty="0">
                <a:effectLst/>
                <a:ea typeface="Calibri" panose="020F0502020204030204" pitchFamily="34" charset="0"/>
              </a:rPr>
              <a:t> </a:t>
            </a:r>
            <a:r>
              <a:rPr lang="en-GB" dirty="0" err="1">
                <a:effectLst/>
                <a:ea typeface="Calibri" panose="020F0502020204030204" pitchFamily="34" charset="0"/>
              </a:rPr>
              <a:t>noch</a:t>
            </a:r>
            <a:r>
              <a:rPr lang="en-GB" dirty="0">
                <a:effectLst/>
                <a:ea typeface="Calibri" panose="020F0502020204030204" pitchFamily="34" charset="0"/>
              </a:rPr>
              <a:t> um BIM. </a:t>
            </a:r>
            <a:r>
              <a:rPr lang="en-GB" dirty="0" err="1">
                <a:effectLst/>
                <a:ea typeface="Calibri" panose="020F0502020204030204" pitchFamily="34" charset="0"/>
              </a:rPr>
              <a:t>Alles</a:t>
            </a:r>
            <a:r>
              <a:rPr lang="en-GB" dirty="0">
                <a:effectLst/>
                <a:ea typeface="Calibri" panose="020F0502020204030204" pitchFamily="34" charset="0"/>
              </a:rPr>
              <a:t> </a:t>
            </a:r>
            <a:r>
              <a:rPr lang="en-GB" dirty="0" err="1">
                <a:effectLst/>
                <a:ea typeface="Calibri" panose="020F0502020204030204" pitchFamily="34" charset="0"/>
              </a:rPr>
              <a:t>dreht</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um </a:t>
            </a:r>
            <a:r>
              <a:rPr lang="en-GB" dirty="0" err="1">
                <a:effectLst/>
                <a:ea typeface="Calibri" panose="020F0502020204030204" pitchFamily="34" charset="0"/>
              </a:rPr>
              <a:t>vier</a:t>
            </a:r>
            <a:r>
              <a:rPr lang="en-GB" dirty="0">
                <a:effectLst/>
                <a:ea typeface="Calibri" panose="020F0502020204030204" pitchFamily="34" charset="0"/>
              </a:rPr>
              <a:t> D, </a:t>
            </a:r>
            <a:r>
              <a:rPr lang="en-GB" dirty="0" err="1">
                <a:effectLst/>
                <a:ea typeface="Calibri" panose="020F0502020204030204" pitchFamily="34" charset="0"/>
              </a:rPr>
              <a:t>alles</a:t>
            </a:r>
            <a:r>
              <a:rPr lang="en-GB" dirty="0">
                <a:effectLst/>
                <a:ea typeface="Calibri" panose="020F0502020204030204" pitchFamily="34" charset="0"/>
              </a:rPr>
              <a:t> </a:t>
            </a:r>
            <a:r>
              <a:rPr lang="en-GB" dirty="0" err="1">
                <a:effectLst/>
                <a:ea typeface="Calibri" panose="020F0502020204030204" pitchFamily="34" charset="0"/>
              </a:rPr>
              <a:t>dreht</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um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Seite</a:t>
            </a:r>
            <a:r>
              <a:rPr lang="en-GB" dirty="0">
                <a:effectLst/>
                <a:ea typeface="Calibri" panose="020F0502020204030204" pitchFamily="34" charset="0"/>
              </a:rPr>
              <a:t> der Dinge. Und </a:t>
            </a:r>
            <a:r>
              <a:rPr lang="en-GB" dirty="0" err="1">
                <a:effectLst/>
                <a:ea typeface="Calibri" panose="020F0502020204030204" pitchFamily="34" charset="0"/>
              </a:rPr>
              <a:t>Bleistift</a:t>
            </a:r>
            <a:r>
              <a:rPr lang="en-GB" dirty="0">
                <a:effectLst/>
                <a:ea typeface="Calibri" panose="020F0502020204030204" pitchFamily="34" charset="0"/>
              </a:rPr>
              <a:t> und Papier </a:t>
            </a:r>
            <a:r>
              <a:rPr lang="en-GB" dirty="0" err="1">
                <a:effectLst/>
                <a:ea typeface="Calibri" panose="020F0502020204030204" pitchFamily="34" charset="0"/>
              </a:rPr>
              <a:t>sind</a:t>
            </a:r>
            <a:r>
              <a:rPr lang="en-GB" dirty="0">
                <a:effectLst/>
                <a:ea typeface="Calibri" panose="020F0502020204030204" pitchFamily="34" charset="0"/>
              </a:rPr>
              <a:t> </a:t>
            </a:r>
            <a:r>
              <a:rPr lang="en-GB" dirty="0" err="1">
                <a:effectLst/>
                <a:ea typeface="Calibri" panose="020F0502020204030204" pitchFamily="34" charset="0"/>
              </a:rPr>
              <a:t>nicht</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so </a:t>
            </a:r>
            <a:r>
              <a:rPr lang="en-GB" dirty="0" err="1">
                <a:effectLst/>
                <a:ea typeface="Calibri" panose="020F0502020204030204" pitchFamily="34" charset="0"/>
              </a:rPr>
              <a:t>wichtig</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früher</a:t>
            </a:r>
            <a:r>
              <a:rPr lang="en-GB" dirty="0">
                <a:effectLst/>
                <a:ea typeface="Calibri" panose="020F0502020204030204" pitchFamily="34" charset="0"/>
              </a:rPr>
              <a:t>... Das hat die Art und Weise,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entwerfen</a:t>
            </a:r>
            <a:r>
              <a:rPr lang="en-GB" dirty="0">
                <a:effectLst/>
                <a:ea typeface="Calibri" panose="020F0502020204030204" pitchFamily="34" charset="0"/>
              </a:rPr>
              <a:t> und </a:t>
            </a:r>
            <a:r>
              <a:rPr lang="en-GB" dirty="0" err="1">
                <a:effectLst/>
                <a:ea typeface="Calibri" panose="020F0502020204030204" pitchFamily="34" charset="0"/>
              </a:rPr>
              <a:t>bauen</a:t>
            </a:r>
            <a:r>
              <a:rPr lang="en-GB" dirty="0">
                <a:effectLst/>
                <a:ea typeface="Calibri" panose="020F0502020204030204" pitchFamily="34" charset="0"/>
              </a:rPr>
              <a:t> und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Dinge </a:t>
            </a:r>
            <a:r>
              <a:rPr lang="en-GB" dirty="0" err="1">
                <a:effectLst/>
                <a:ea typeface="Calibri" panose="020F0502020204030204" pitchFamily="34" charset="0"/>
              </a:rPr>
              <a:t>betrachten</a:t>
            </a:r>
            <a:r>
              <a:rPr lang="en-GB" dirty="0">
                <a:effectLst/>
                <a:ea typeface="Calibri" panose="020F0502020204030204" pitchFamily="34" charset="0"/>
              </a:rPr>
              <a:t>, </a:t>
            </a:r>
            <a:r>
              <a:rPr lang="en-GB" dirty="0" err="1">
                <a:effectLst/>
                <a:ea typeface="Calibri" panose="020F0502020204030204" pitchFamily="34" charset="0"/>
              </a:rPr>
              <a:t>völlig</a:t>
            </a:r>
            <a:r>
              <a:rPr lang="en-GB" dirty="0">
                <a:effectLst/>
                <a:ea typeface="Calibri" panose="020F0502020204030204" pitchFamily="34" charset="0"/>
              </a:rPr>
              <a:t> </a:t>
            </a:r>
            <a:r>
              <a:rPr lang="en-GB" dirty="0" err="1">
                <a:effectLst/>
                <a:ea typeface="Calibri" panose="020F0502020204030204" pitchFamily="34" charset="0"/>
              </a:rPr>
              <a:t>verändert</a:t>
            </a:r>
            <a:r>
              <a:rPr lang="en-GB" dirty="0">
                <a:effectLst/>
                <a:ea typeface="Calibri" panose="020F0502020204030204" pitchFamily="34" charset="0"/>
              </a:rPr>
              <a:t>."</a:t>
            </a:r>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45</a:t>
            </a:fld>
            <a:endParaRPr lang="en-US" dirty="0"/>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4275320"/>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9" name="Text Placeholder 6">
            <a:extLst>
              <a:ext uri="{FF2B5EF4-FFF2-40B4-BE49-F238E27FC236}">
                <a16:creationId xmlns:a16="http://schemas.microsoft.com/office/drawing/2014/main" id="{79B32A51-723A-7600-613F-BADFC12A4E63}"/>
              </a:ext>
            </a:extLst>
          </p:cNvPr>
          <p:cNvSpPr txBox="1">
            <a:spLocks/>
          </p:cNvSpPr>
          <p:nvPr/>
        </p:nvSpPr>
        <p:spPr>
          <a:xfrm>
            <a:off x="2249724" y="4466426"/>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IE" sz="900" b="1" i="1" dirty="0">
                <a:solidFill>
                  <a:schemeClr val="bg1"/>
                </a:solidFill>
                <a:cs typeface="Times New Roman" panose="02020603050405020304" pitchFamily="18" charset="0"/>
              </a:rPr>
              <a:t>Jennifer Bradfield, Sisk</a:t>
            </a:r>
            <a:endParaRPr lang="en-LB" sz="900" b="1" i="1">
              <a:solidFill>
                <a:schemeClr val="bg1"/>
              </a:solidFill>
              <a:cs typeface="Times New Roman" panose="02020603050405020304" pitchFamily="18" charset="0"/>
            </a:endParaRPr>
          </a:p>
        </p:txBody>
      </p:sp>
      <p:sp>
        <p:nvSpPr>
          <p:cNvPr id="12" name="Text Placeholder 4">
            <a:extLst>
              <a:ext uri="{FF2B5EF4-FFF2-40B4-BE49-F238E27FC236}">
                <a16:creationId xmlns:a16="http://schemas.microsoft.com/office/drawing/2014/main" id="{DF24D42B-60F1-C1CA-5065-32C3942836AD}"/>
              </a:ext>
            </a:extLst>
          </p:cNvPr>
          <p:cNvSpPr>
            <a:spLocks noGrp="1"/>
          </p:cNvSpPr>
          <p:nvPr/>
        </p:nvSpPr>
        <p:spPr>
          <a:xfrm>
            <a:off x="3611364" y="5649551"/>
            <a:ext cx="3431800" cy="1186734"/>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"Ich </a:t>
            </a:r>
            <a:r>
              <a:rPr lang="en-IE" dirty="0" err="1"/>
              <a:t>glaube</a:t>
            </a:r>
            <a:r>
              <a:rPr lang="en-IE" dirty="0"/>
              <a:t>, </a:t>
            </a:r>
            <a:r>
              <a:rPr lang="en-IE" dirty="0" err="1"/>
              <a:t>dass</a:t>
            </a:r>
            <a:r>
              <a:rPr lang="en-IE" dirty="0"/>
              <a:t> die </a:t>
            </a:r>
            <a:r>
              <a:rPr lang="en-IE" dirty="0" err="1"/>
              <a:t>neuen</a:t>
            </a:r>
            <a:r>
              <a:rPr lang="en-IE" dirty="0"/>
              <a:t> </a:t>
            </a:r>
            <a:r>
              <a:rPr lang="en-IE" dirty="0" err="1"/>
              <a:t>Technologien</a:t>
            </a:r>
            <a:r>
              <a:rPr lang="en-IE" dirty="0"/>
              <a:t> die </a:t>
            </a:r>
            <a:r>
              <a:rPr lang="en-IE" dirty="0" err="1"/>
              <a:t>Landschaft</a:t>
            </a:r>
            <a:r>
              <a:rPr lang="en-IE" dirty="0"/>
              <a:t> der </a:t>
            </a:r>
            <a:r>
              <a:rPr lang="en-IE" dirty="0" err="1"/>
              <a:t>Beteiligung</a:t>
            </a:r>
            <a:r>
              <a:rPr lang="en-IE" dirty="0"/>
              <a:t> von Frauen in der </a:t>
            </a:r>
            <a:r>
              <a:rPr lang="en-IE" dirty="0" err="1"/>
              <a:t>Bauindustrie</a:t>
            </a:r>
            <a:r>
              <a:rPr lang="en-IE" dirty="0"/>
              <a:t> </a:t>
            </a:r>
            <a:r>
              <a:rPr lang="en-IE" dirty="0" err="1"/>
              <a:t>verändern</a:t>
            </a:r>
            <a:r>
              <a:rPr lang="en-IE" dirty="0"/>
              <a:t> </a:t>
            </a:r>
            <a:r>
              <a:rPr lang="en-IE" dirty="0" err="1"/>
              <a:t>können</a:t>
            </a:r>
            <a:r>
              <a:rPr lang="en-US" dirty="0"/>
              <a:t>.</a:t>
            </a:r>
          </a:p>
        </p:txBody>
      </p:sp>
      <p:sp>
        <p:nvSpPr>
          <p:cNvPr id="13" name="Text Placeholder 6">
            <a:extLst>
              <a:ext uri="{FF2B5EF4-FFF2-40B4-BE49-F238E27FC236}">
                <a16:creationId xmlns:a16="http://schemas.microsoft.com/office/drawing/2014/main" id="{300360E4-3962-470B-B178-3519584A54FC}"/>
              </a:ext>
            </a:extLst>
          </p:cNvPr>
          <p:cNvSpPr txBox="1">
            <a:spLocks/>
          </p:cNvSpPr>
          <p:nvPr/>
        </p:nvSpPr>
        <p:spPr>
          <a:xfrm>
            <a:off x="3840453" y="693040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Sławomir Rutkowski, Präsident des Verbands der Verkehrs- und Kommunikationsingenieure, Polen</a:t>
            </a:r>
          </a:p>
        </p:txBody>
      </p:sp>
      <p:sp>
        <p:nvSpPr>
          <p:cNvPr id="18" name="Text Placeholder 4">
            <a:extLst>
              <a:ext uri="{FF2B5EF4-FFF2-40B4-BE49-F238E27FC236}">
                <a16:creationId xmlns:a16="http://schemas.microsoft.com/office/drawing/2014/main" id="{A2B93A11-0151-582F-3744-664E60687CDF}"/>
              </a:ext>
            </a:extLst>
          </p:cNvPr>
          <p:cNvSpPr>
            <a:spLocks noGrp="1"/>
          </p:cNvSpPr>
          <p:nvPr/>
        </p:nvSpPr>
        <p:spPr>
          <a:xfrm>
            <a:off x="36187" y="6075025"/>
            <a:ext cx="3431800" cy="157958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000"/>
              </a:lnSpc>
            </a:pPr>
            <a:r>
              <a:rPr lang="en-US" dirty="0"/>
              <a:t>"</a:t>
            </a:r>
            <a:r>
              <a:rPr lang="en-IE" dirty="0" err="1"/>
              <a:t>Digitalisierung</a:t>
            </a:r>
            <a:r>
              <a:rPr lang="en-IE" dirty="0"/>
              <a:t> und </a:t>
            </a:r>
            <a:r>
              <a:rPr lang="en-IE" dirty="0" err="1"/>
              <a:t>Industrialisierung</a:t>
            </a:r>
            <a:r>
              <a:rPr lang="en-IE" dirty="0"/>
              <a:t> </a:t>
            </a:r>
            <a:r>
              <a:rPr lang="en-IE" dirty="0" err="1"/>
              <a:t>machen</a:t>
            </a:r>
            <a:r>
              <a:rPr lang="en-IE" dirty="0"/>
              <a:t> die </a:t>
            </a:r>
            <a:r>
              <a:rPr lang="en-IE" dirty="0" err="1"/>
              <a:t>Industrie</a:t>
            </a:r>
            <a:r>
              <a:rPr lang="en-IE" dirty="0"/>
              <a:t> </a:t>
            </a:r>
            <a:r>
              <a:rPr lang="en-IE" dirty="0" err="1"/>
              <a:t>attraktiver</a:t>
            </a:r>
            <a:r>
              <a:rPr lang="en-IE" dirty="0"/>
              <a:t>.  </a:t>
            </a:r>
            <a:r>
              <a:rPr lang="en-IE" dirty="0" err="1"/>
              <a:t>Diese</a:t>
            </a:r>
            <a:r>
              <a:rPr lang="en-IE" dirty="0"/>
              <a:t> </a:t>
            </a:r>
            <a:r>
              <a:rPr lang="en-IE" dirty="0" err="1"/>
              <a:t>Veränderungen</a:t>
            </a:r>
            <a:r>
              <a:rPr lang="en-IE" dirty="0"/>
              <a:t> in der </a:t>
            </a:r>
            <a:r>
              <a:rPr lang="en-IE" dirty="0" err="1"/>
              <a:t>Industrie</a:t>
            </a:r>
            <a:r>
              <a:rPr lang="en-IE" dirty="0"/>
              <a:t> </a:t>
            </a:r>
            <a:r>
              <a:rPr lang="en-IE" dirty="0" err="1"/>
              <a:t>sollten</a:t>
            </a:r>
            <a:r>
              <a:rPr lang="en-IE" dirty="0"/>
              <a:t> für Frauen </a:t>
            </a:r>
            <a:r>
              <a:rPr lang="en-IE" dirty="0" err="1"/>
              <a:t>attraktiv</a:t>
            </a:r>
            <a:r>
              <a:rPr lang="en-IE" dirty="0"/>
              <a:t> sein. Die </a:t>
            </a:r>
            <a:r>
              <a:rPr lang="en-IE" dirty="0" err="1"/>
              <a:t>Einführung</a:t>
            </a:r>
            <a:r>
              <a:rPr lang="en-IE" dirty="0"/>
              <a:t> </a:t>
            </a:r>
            <a:r>
              <a:rPr lang="en-IE" dirty="0" err="1"/>
              <a:t>neuer</a:t>
            </a:r>
            <a:r>
              <a:rPr lang="en-IE" dirty="0"/>
              <a:t> </a:t>
            </a:r>
            <a:r>
              <a:rPr lang="en-IE" dirty="0" err="1"/>
              <a:t>Verfahren</a:t>
            </a:r>
            <a:r>
              <a:rPr lang="en-IE" dirty="0"/>
              <a:t> </a:t>
            </a:r>
            <a:r>
              <a:rPr lang="en-IE" dirty="0" err="1"/>
              <a:t>oder</a:t>
            </a:r>
            <a:r>
              <a:rPr lang="en-IE" dirty="0"/>
              <a:t> </a:t>
            </a:r>
            <a:r>
              <a:rPr lang="en-IE" dirty="0" err="1"/>
              <a:t>Energieeffizienz</a:t>
            </a:r>
            <a:r>
              <a:rPr lang="en-IE" dirty="0"/>
              <a:t> </a:t>
            </a:r>
            <a:r>
              <a:rPr lang="en-IE" dirty="0" err="1"/>
              <a:t>bedeutet</a:t>
            </a:r>
            <a:r>
              <a:rPr lang="en-IE" dirty="0"/>
              <a:t> </a:t>
            </a:r>
            <a:r>
              <a:rPr lang="en-IE" dirty="0" err="1"/>
              <a:t>neue</a:t>
            </a:r>
            <a:r>
              <a:rPr lang="en-IE" dirty="0"/>
              <a:t> </a:t>
            </a:r>
            <a:r>
              <a:rPr lang="en-IE" dirty="0" err="1"/>
              <a:t>Arbeitsplätze</a:t>
            </a:r>
            <a:r>
              <a:rPr lang="en-IE" dirty="0"/>
              <a:t>, die </a:t>
            </a:r>
            <a:r>
              <a:rPr lang="en-IE" dirty="0" err="1"/>
              <a:t>nicht</a:t>
            </a:r>
            <a:r>
              <a:rPr lang="en-IE" dirty="0"/>
              <a:t> auf </a:t>
            </a:r>
            <a:r>
              <a:rPr lang="en-IE" dirty="0" err="1"/>
              <a:t>einer</a:t>
            </a:r>
            <a:r>
              <a:rPr lang="en-IE" dirty="0"/>
              <a:t> </a:t>
            </a:r>
            <a:r>
              <a:rPr lang="en-IE" dirty="0" err="1"/>
              <a:t>Baustelle</a:t>
            </a:r>
            <a:r>
              <a:rPr lang="en-IE" dirty="0"/>
              <a:t> </a:t>
            </a:r>
            <a:r>
              <a:rPr lang="en-IE" dirty="0" err="1"/>
              <a:t>oder</a:t>
            </a:r>
            <a:r>
              <a:rPr lang="en-IE" dirty="0"/>
              <a:t> in </a:t>
            </a:r>
            <a:r>
              <a:rPr lang="en-IE" dirty="0" err="1"/>
              <a:t>einem</a:t>
            </a:r>
            <a:r>
              <a:rPr lang="en-IE" dirty="0"/>
              <a:t> </a:t>
            </a:r>
            <a:r>
              <a:rPr lang="en-IE" dirty="0" err="1"/>
              <a:t>Industriegebiet</a:t>
            </a:r>
            <a:r>
              <a:rPr lang="en-IE" dirty="0"/>
              <a:t> sein </a:t>
            </a:r>
            <a:r>
              <a:rPr lang="en-IE" dirty="0" err="1"/>
              <a:t>müssen</a:t>
            </a:r>
            <a:r>
              <a:rPr lang="en-IE" dirty="0"/>
              <a:t>.</a:t>
            </a:r>
            <a:r>
              <a:rPr lang="en-US" dirty="0"/>
              <a:t>"</a:t>
            </a:r>
          </a:p>
        </p:txBody>
      </p:sp>
      <p:sp>
        <p:nvSpPr>
          <p:cNvPr id="21" name="Text Placeholder 6">
            <a:extLst>
              <a:ext uri="{FF2B5EF4-FFF2-40B4-BE49-F238E27FC236}">
                <a16:creationId xmlns:a16="http://schemas.microsoft.com/office/drawing/2014/main" id="{E9C18A8E-8E67-EFAE-2455-B657F79B4BB4}"/>
              </a:ext>
            </a:extLst>
          </p:cNvPr>
          <p:cNvSpPr txBox="1">
            <a:spLocks/>
          </p:cNvSpPr>
          <p:nvPr/>
        </p:nvSpPr>
        <p:spPr>
          <a:xfrm>
            <a:off x="36187" y="8304252"/>
            <a:ext cx="3259680"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IE" sz="900" b="1" i="1" dirty="0">
                <a:solidFill>
                  <a:srgbClr val="EF8D5B"/>
                </a:solidFill>
                <a:cs typeface="Times New Roman" panose="02020603050405020304" pitchFamily="18" charset="0"/>
              </a:rPr>
              <a:t>Carolina Roca, </a:t>
            </a:r>
            <a:r>
              <a:rPr lang="en-IE" sz="900" b="1" i="1" dirty="0" err="1">
                <a:solidFill>
                  <a:srgbClr val="EF8D5B"/>
                </a:solidFill>
                <a:cs typeface="Times New Roman" panose="02020603050405020304" pitchFamily="18" charset="0"/>
              </a:rPr>
              <a:t>Spanien</a:t>
            </a:r>
            <a:endParaRPr lang="en-LB" sz="900" b="1" i="1">
              <a:solidFill>
                <a:srgbClr val="EF8D5B"/>
              </a:solidFill>
              <a:cs typeface="Times New Roman" panose="02020603050405020304" pitchFamily="18" charset="0"/>
            </a:endParaRPr>
          </a:p>
        </p:txBody>
      </p:sp>
      <p:grpSp>
        <p:nvGrpSpPr>
          <p:cNvPr id="23" name="Group 22">
            <a:extLst>
              <a:ext uri="{FF2B5EF4-FFF2-40B4-BE49-F238E27FC236}">
                <a16:creationId xmlns:a16="http://schemas.microsoft.com/office/drawing/2014/main" id="{AD3413CD-D1AE-084D-5EAD-737EDD616724}"/>
              </a:ext>
            </a:extLst>
          </p:cNvPr>
          <p:cNvGrpSpPr/>
          <p:nvPr/>
        </p:nvGrpSpPr>
        <p:grpSpPr>
          <a:xfrm>
            <a:off x="1345679" y="8861834"/>
            <a:ext cx="1487826" cy="1083162"/>
            <a:chOff x="3400450" y="986392"/>
            <a:chExt cx="1487826" cy="1083162"/>
          </a:xfrm>
        </p:grpSpPr>
        <p:sp>
          <p:nvSpPr>
            <p:cNvPr id="24" name="Freeform 23">
              <a:extLst>
                <a:ext uri="{FF2B5EF4-FFF2-40B4-BE49-F238E27FC236}">
                  <a16:creationId xmlns:a16="http://schemas.microsoft.com/office/drawing/2014/main" id="{2262F188-B24B-1505-A5E7-8BBE4C3A221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66F32F6-9CF5-1749-A889-2F48C165BD2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26" name="Text Placeholder 4">
            <a:extLst>
              <a:ext uri="{FF2B5EF4-FFF2-40B4-BE49-F238E27FC236}">
                <a16:creationId xmlns:a16="http://schemas.microsoft.com/office/drawing/2014/main" id="{D3D379B8-9702-8900-9C2B-4640EA7B2980}"/>
              </a:ext>
            </a:extLst>
          </p:cNvPr>
          <p:cNvSpPr>
            <a:spLocks noGrp="1"/>
          </p:cNvSpPr>
          <p:nvPr/>
        </p:nvSpPr>
        <p:spPr>
          <a:xfrm>
            <a:off x="3452326" y="7357795"/>
            <a:ext cx="3749875" cy="1186734"/>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Frauen </a:t>
            </a:r>
            <a:r>
              <a:rPr lang="en-IE" dirty="0" err="1"/>
              <a:t>sollten</a:t>
            </a:r>
            <a:r>
              <a:rPr lang="en-IE" dirty="0"/>
              <a:t> </a:t>
            </a:r>
            <a:r>
              <a:rPr lang="en-IE" dirty="0" err="1"/>
              <a:t>sich</a:t>
            </a:r>
            <a:r>
              <a:rPr lang="en-IE" dirty="0"/>
              <a:t> </a:t>
            </a:r>
            <a:r>
              <a:rPr lang="en-IE" dirty="0" err="1"/>
              <a:t>nicht</a:t>
            </a:r>
            <a:r>
              <a:rPr lang="en-IE" dirty="0"/>
              <a:t> </a:t>
            </a:r>
            <a:r>
              <a:rPr lang="en-IE" dirty="0" err="1"/>
              <a:t>einschränken</a:t>
            </a:r>
            <a:r>
              <a:rPr lang="en-IE" dirty="0"/>
              <a:t>, </a:t>
            </a:r>
            <a:r>
              <a:rPr lang="en-IE" dirty="0" err="1"/>
              <a:t>weil</a:t>
            </a:r>
            <a:r>
              <a:rPr lang="en-IE" dirty="0"/>
              <a:t> </a:t>
            </a:r>
            <a:r>
              <a:rPr lang="en-IE" dirty="0" err="1"/>
              <a:t>sie</a:t>
            </a:r>
            <a:r>
              <a:rPr lang="en-IE" dirty="0"/>
              <a:t> </a:t>
            </a:r>
            <a:r>
              <a:rPr lang="en-IE" dirty="0" err="1"/>
              <a:t>denken</a:t>
            </a:r>
            <a:r>
              <a:rPr lang="en-IE" dirty="0"/>
              <a:t>, </a:t>
            </a:r>
            <a:r>
              <a:rPr lang="en-IE" dirty="0" err="1"/>
              <a:t>dass</a:t>
            </a:r>
            <a:r>
              <a:rPr lang="en-IE" dirty="0"/>
              <a:t> </a:t>
            </a:r>
            <a:r>
              <a:rPr lang="en-IE" dirty="0" err="1"/>
              <a:t>sie</a:t>
            </a:r>
            <a:r>
              <a:rPr lang="en-IE" dirty="0"/>
              <a:t> </a:t>
            </a:r>
            <a:r>
              <a:rPr lang="en-IE" dirty="0" err="1"/>
              <a:t>nicht</a:t>
            </a:r>
            <a:r>
              <a:rPr lang="en-IE" dirty="0"/>
              <a:t> </a:t>
            </a:r>
            <a:r>
              <a:rPr lang="en-IE" dirty="0" err="1"/>
              <a:t>über</a:t>
            </a:r>
            <a:r>
              <a:rPr lang="en-IE" dirty="0"/>
              <a:t> die </a:t>
            </a:r>
            <a:r>
              <a:rPr lang="en-IE" dirty="0" err="1"/>
              <a:t>nötigen</a:t>
            </a:r>
            <a:r>
              <a:rPr lang="en-IE" dirty="0"/>
              <a:t> </a:t>
            </a:r>
            <a:r>
              <a:rPr lang="en-IE" dirty="0" err="1"/>
              <a:t>Fähigkeiten</a:t>
            </a:r>
            <a:r>
              <a:rPr lang="en-IE" dirty="0"/>
              <a:t> </a:t>
            </a:r>
            <a:r>
              <a:rPr lang="en-IE" dirty="0" err="1"/>
              <a:t>verfügen</a:t>
            </a:r>
            <a:r>
              <a:rPr lang="en-IE" dirty="0"/>
              <a:t>, um in </a:t>
            </a:r>
            <a:r>
              <a:rPr lang="en-IE" dirty="0" err="1"/>
              <a:t>diesem</a:t>
            </a:r>
            <a:r>
              <a:rPr lang="en-IE" dirty="0"/>
              <a:t> Sektor </a:t>
            </a:r>
            <a:r>
              <a:rPr lang="en-IE" dirty="0" err="1"/>
              <a:t>zu</a:t>
            </a:r>
            <a:r>
              <a:rPr lang="en-IE" dirty="0"/>
              <a:t> </a:t>
            </a:r>
            <a:r>
              <a:rPr lang="en-IE" dirty="0" err="1"/>
              <a:t>arbeiten</a:t>
            </a:r>
            <a:r>
              <a:rPr lang="en-IE" dirty="0"/>
              <a:t>. Der </a:t>
            </a:r>
            <a:r>
              <a:rPr lang="en-IE" dirty="0" err="1"/>
              <a:t>Bausektor</a:t>
            </a:r>
            <a:r>
              <a:rPr lang="en-IE" dirty="0"/>
              <a:t> </a:t>
            </a:r>
            <a:r>
              <a:rPr lang="en-IE" dirty="0" err="1"/>
              <a:t>ist</a:t>
            </a:r>
            <a:r>
              <a:rPr lang="en-IE" dirty="0"/>
              <a:t> </a:t>
            </a:r>
            <a:r>
              <a:rPr lang="en-IE" dirty="0" err="1"/>
              <a:t>nicht</a:t>
            </a:r>
            <a:r>
              <a:rPr lang="en-IE" dirty="0"/>
              <a:t> </a:t>
            </a:r>
            <a:r>
              <a:rPr lang="en-IE" dirty="0" err="1"/>
              <a:t>mehr</a:t>
            </a:r>
            <a:r>
              <a:rPr lang="en-IE" dirty="0"/>
              <a:t> der </a:t>
            </a:r>
            <a:r>
              <a:rPr lang="en-IE" dirty="0" err="1"/>
              <a:t>traditionelle</a:t>
            </a:r>
            <a:r>
              <a:rPr lang="en-IE" dirty="0"/>
              <a:t> Sektor, an den </a:t>
            </a:r>
            <a:r>
              <a:rPr lang="en-IE" dirty="0" err="1"/>
              <a:t>wir</a:t>
            </a:r>
            <a:r>
              <a:rPr lang="en-IE" dirty="0"/>
              <a:t> </a:t>
            </a:r>
            <a:r>
              <a:rPr lang="en-IE" dirty="0" err="1"/>
              <a:t>denken</a:t>
            </a:r>
            <a:r>
              <a:rPr lang="en-IE" dirty="0"/>
              <a:t>. Es </a:t>
            </a:r>
            <a:r>
              <a:rPr lang="en-IE" dirty="0" err="1"/>
              <a:t>eröffnen</a:t>
            </a:r>
            <a:r>
              <a:rPr lang="en-IE" dirty="0"/>
              <a:t> </a:t>
            </a:r>
            <a:r>
              <a:rPr lang="en-IE" dirty="0" err="1"/>
              <a:t>sich</a:t>
            </a:r>
            <a:r>
              <a:rPr lang="en-IE" dirty="0"/>
              <a:t> </a:t>
            </a:r>
            <a:r>
              <a:rPr lang="en-IE" dirty="0" err="1"/>
              <a:t>viele</a:t>
            </a:r>
            <a:r>
              <a:rPr lang="en-IE" dirty="0"/>
              <a:t> </a:t>
            </a:r>
            <a:r>
              <a:rPr lang="en-IE" dirty="0" err="1"/>
              <a:t>Möglichkeiten</a:t>
            </a:r>
            <a:r>
              <a:rPr lang="en-IE" dirty="0"/>
              <a:t> </a:t>
            </a:r>
            <a:r>
              <a:rPr lang="en-IE" dirty="0" err="1"/>
              <a:t>im</a:t>
            </a:r>
            <a:r>
              <a:rPr lang="en-IE" dirty="0"/>
              <a:t> </a:t>
            </a:r>
            <a:r>
              <a:rPr lang="en-IE" dirty="0" err="1"/>
              <a:t>Zusammenhang</a:t>
            </a:r>
            <a:r>
              <a:rPr lang="en-IE" dirty="0"/>
              <a:t> </a:t>
            </a:r>
            <a:r>
              <a:rPr lang="en-IE" dirty="0" err="1"/>
              <a:t>mit</a:t>
            </a:r>
            <a:r>
              <a:rPr lang="en-IE" dirty="0"/>
              <a:t> </a:t>
            </a:r>
            <a:r>
              <a:rPr lang="en-IE" dirty="0" err="1"/>
              <a:t>neuen</a:t>
            </a:r>
            <a:r>
              <a:rPr lang="en-IE" dirty="0"/>
              <a:t> </a:t>
            </a:r>
            <a:r>
              <a:rPr lang="en-IE" dirty="0" err="1"/>
              <a:t>erneuerbaren</a:t>
            </a:r>
            <a:r>
              <a:rPr lang="en-IE" dirty="0"/>
              <a:t> </a:t>
            </a:r>
            <a:r>
              <a:rPr lang="en-IE" dirty="0" err="1"/>
              <a:t>Energien</a:t>
            </a:r>
            <a:r>
              <a:rPr lang="en-IE" dirty="0"/>
              <a:t>, </a:t>
            </a:r>
            <a:r>
              <a:rPr lang="en-IE" dirty="0" err="1"/>
              <a:t>grünen</a:t>
            </a:r>
            <a:r>
              <a:rPr lang="en-IE" dirty="0"/>
              <a:t> </a:t>
            </a:r>
            <a:r>
              <a:rPr lang="en-IE" dirty="0" err="1"/>
              <a:t>Agenden</a:t>
            </a:r>
            <a:r>
              <a:rPr lang="en-IE" dirty="0"/>
              <a:t> und </a:t>
            </a:r>
            <a:r>
              <a:rPr lang="en-IE" dirty="0" err="1"/>
              <a:t>Technologien</a:t>
            </a:r>
            <a:r>
              <a:rPr lang="en-US" dirty="0"/>
              <a:t>".</a:t>
            </a:r>
          </a:p>
        </p:txBody>
      </p:sp>
      <p:sp>
        <p:nvSpPr>
          <p:cNvPr id="27" name="Text Placeholder 6">
            <a:extLst>
              <a:ext uri="{FF2B5EF4-FFF2-40B4-BE49-F238E27FC236}">
                <a16:creationId xmlns:a16="http://schemas.microsoft.com/office/drawing/2014/main" id="{98577EDB-7A1B-F37E-281B-7A428E0AC865}"/>
              </a:ext>
            </a:extLst>
          </p:cNvPr>
          <p:cNvSpPr txBox="1">
            <a:spLocks/>
          </p:cNvSpPr>
          <p:nvPr/>
        </p:nvSpPr>
        <p:spPr>
          <a:xfrm>
            <a:off x="3778902" y="10189001"/>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rgbClr val="EF8D5B"/>
                </a:solidFill>
                <a:cs typeface="Times New Roman" panose="02020603050405020304" pitchFamily="18" charset="0"/>
              </a:rPr>
              <a:t>Deirdre Bennet, CPO, JJ </a:t>
            </a:r>
            <a:r>
              <a:rPr lang="en-IE" sz="900" b="1" i="1" dirty="0" err="1">
                <a:solidFill>
                  <a:srgbClr val="EF8D5B"/>
                </a:solidFill>
                <a:cs typeface="Times New Roman" panose="02020603050405020304" pitchFamily="18" charset="0"/>
              </a:rPr>
              <a:t>Rhatigan</a:t>
            </a:r>
            <a:r>
              <a:rPr lang="en-IE" sz="900" b="1" i="1" dirty="0">
                <a:solidFill>
                  <a:srgbClr val="EF8D5B"/>
                </a:solidFill>
                <a:cs typeface="Times New Roman" panose="02020603050405020304" pitchFamily="18" charset="0"/>
              </a:rPr>
              <a:t> &amp; Co</a:t>
            </a:r>
            <a:endParaRPr lang="en-LB" sz="900" b="1" i="1" dirty="0">
              <a:solidFill>
                <a:srgbClr val="EF8D5B"/>
              </a:solidFill>
              <a:cs typeface="Times New Roman" panose="02020603050405020304" pitchFamily="18" charset="0"/>
            </a:endParaRPr>
          </a:p>
        </p:txBody>
      </p:sp>
    </p:spTree>
    <p:extLst>
      <p:ext uri="{BB962C8B-B14F-4D97-AF65-F5344CB8AC3E}">
        <p14:creationId xmlns:p14="http://schemas.microsoft.com/office/powerpoint/2010/main" val="3213340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8008CC-B4E2-63E9-CFF2-903F78494A27}"/>
              </a:ext>
            </a:extLst>
          </p:cNvPr>
          <p:cNvSpPr/>
          <p:nvPr/>
        </p:nvSpPr>
        <p:spPr>
          <a:xfrm flipV="1">
            <a:off x="0" y="557213"/>
            <a:ext cx="4127500" cy="47879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46</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584200" y="1685460"/>
            <a:ext cx="3195638" cy="1812483"/>
          </a:xfrm>
          <a:prstGeom prst="rect">
            <a:avLst/>
          </a:prstGeom>
        </p:spPr>
        <p:txBody>
          <a:bodyPr/>
          <a:lstStyle/>
          <a:p>
            <a:pPr algn="just">
              <a:tabLst>
                <a:tab pos="450215" algn="l"/>
              </a:tabLst>
            </a:pPr>
            <a:r>
              <a:rPr lang="en-IE" dirty="0" err="1">
                <a:effectLst/>
                <a:ea typeface="Calibri" panose="020F0502020204030204" pitchFamily="34" charset="0"/>
              </a:rPr>
              <a:t>Netto</a:t>
            </a:r>
            <a:r>
              <a:rPr lang="en-IE" dirty="0">
                <a:effectLst/>
                <a:ea typeface="Calibri" panose="020F0502020204030204" pitchFamily="34" charset="0"/>
              </a:rPr>
              <a:t>-Null </a:t>
            </a:r>
            <a:r>
              <a:rPr lang="en-IE" dirty="0" err="1">
                <a:effectLst/>
                <a:ea typeface="Calibri" panose="020F0502020204030204" pitchFamily="34" charset="0"/>
              </a:rPr>
              <a:t>ist</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a:t>
            </a:r>
            <a:r>
              <a:rPr lang="en-IE" dirty="0" err="1">
                <a:ea typeface="Calibri" panose="020F0502020204030204" pitchFamily="34" charset="0"/>
              </a:rPr>
              <a:t>Schlag</a:t>
            </a:r>
            <a:r>
              <a:rPr lang="en-IE" dirty="0" err="1">
                <a:effectLst/>
                <a:ea typeface="Calibri" panose="020F0502020204030204" pitchFamily="34" charset="0"/>
              </a:rPr>
              <a:t>wort</a:t>
            </a:r>
            <a:r>
              <a:rPr lang="en-IE" dirty="0">
                <a:effectLst/>
                <a:ea typeface="Calibri" panose="020F0502020204030204" pitchFamily="34" charset="0"/>
              </a:rPr>
              <a:t>, </a:t>
            </a:r>
            <a:r>
              <a:rPr lang="en-IE" dirty="0" err="1">
                <a:effectLst/>
                <a:ea typeface="Calibri" panose="020F0502020204030204" pitchFamily="34" charset="0"/>
              </a:rPr>
              <a:t>aber</a:t>
            </a:r>
            <a:r>
              <a:rPr lang="en-IE" dirty="0">
                <a:effectLst/>
                <a:ea typeface="Calibri" panose="020F0502020204030204" pitchFamily="34" charset="0"/>
              </a:rPr>
              <a:t> die Länder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verpflichtet</a:t>
            </a:r>
            <a:r>
              <a:rPr lang="en-IE" dirty="0">
                <a:effectLst/>
                <a:ea typeface="Calibri" panose="020F0502020204030204" pitchFamily="34" charset="0"/>
              </a:rPr>
              <a:t>, </a:t>
            </a:r>
            <a:r>
              <a:rPr lang="en-IE" dirty="0" err="1">
                <a:effectLst/>
                <a:ea typeface="Calibri" panose="020F0502020204030204" pitchFamily="34" charset="0"/>
              </a:rPr>
              <a:t>ihre</a:t>
            </a:r>
            <a:r>
              <a:rPr lang="en-IE" dirty="0">
                <a:effectLst/>
                <a:ea typeface="Calibri" panose="020F0502020204030204" pitchFamily="34" charset="0"/>
              </a:rPr>
              <a:t> </a:t>
            </a:r>
            <a:r>
              <a:rPr lang="en-IE" dirty="0" err="1">
                <a:effectLst/>
                <a:ea typeface="Calibri" panose="020F0502020204030204" pitchFamily="34" charset="0"/>
              </a:rPr>
              <a:t>Treibhausgasemissionen</a:t>
            </a:r>
            <a:r>
              <a:rPr lang="en-IE" dirty="0">
                <a:effectLst/>
                <a:ea typeface="Calibri" panose="020F0502020204030204" pitchFamily="34" charset="0"/>
              </a:rPr>
              <a:t> bis 2050 auf </a:t>
            </a:r>
            <a:r>
              <a:rPr lang="en-IE" dirty="0" err="1">
                <a:effectLst/>
                <a:ea typeface="Calibri" panose="020F0502020204030204" pitchFamily="34" charset="0"/>
              </a:rPr>
              <a:t>Netto</a:t>
            </a:r>
            <a:r>
              <a:rPr lang="en-IE" dirty="0">
                <a:effectLst/>
                <a:ea typeface="Calibri" panose="020F0502020204030204" pitchFamily="34" charset="0"/>
              </a:rPr>
              <a:t>-Null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reduzieren</a:t>
            </a:r>
            <a:r>
              <a:rPr lang="en-IE" dirty="0">
                <a:effectLst/>
                <a:ea typeface="Calibri" panose="020F0502020204030204" pitchFamily="34" charset="0"/>
              </a:rPr>
              <a:t>, </a:t>
            </a:r>
            <a:r>
              <a:rPr lang="en-IE" dirty="0" err="1">
                <a:effectLst/>
                <a:ea typeface="Calibri" panose="020F0502020204030204" pitchFamily="34" charset="0"/>
              </a:rPr>
              <a:t>wobei</a:t>
            </a:r>
            <a:r>
              <a:rPr lang="en-IE" dirty="0">
                <a:effectLst/>
                <a:ea typeface="Calibri" panose="020F0502020204030204" pitchFamily="34" charset="0"/>
              </a:rPr>
              <a:t> fast 40 % der </a:t>
            </a:r>
            <a:r>
              <a:rPr lang="en-IE" dirty="0" err="1">
                <a:effectLst/>
                <a:ea typeface="Calibri" panose="020F0502020204030204" pitchFamily="34" charset="0"/>
              </a:rPr>
              <a:t>weltweiten</a:t>
            </a:r>
            <a:r>
              <a:rPr lang="en-IE" dirty="0">
                <a:effectLst/>
                <a:ea typeface="Calibri" panose="020F0502020204030204" pitchFamily="34" charset="0"/>
              </a:rPr>
              <a:t> </a:t>
            </a:r>
            <a:r>
              <a:rPr lang="en-IE" dirty="0" err="1">
                <a:effectLst/>
                <a:ea typeface="Calibri" panose="020F0502020204030204" pitchFamily="34" charset="0"/>
              </a:rPr>
              <a:t>Emissionen</a:t>
            </a:r>
            <a:r>
              <a:rPr lang="en-IE" dirty="0">
                <a:effectLst/>
                <a:ea typeface="Calibri" panose="020F0502020204030204" pitchFamily="34" charset="0"/>
              </a:rPr>
              <a:t> </a:t>
            </a:r>
            <a:r>
              <a:rPr lang="en-IE" dirty="0" err="1">
                <a:effectLst/>
                <a:ea typeface="Calibri" panose="020F0502020204030204" pitchFamily="34" charset="0"/>
              </a:rPr>
              <a:t>aus</a:t>
            </a:r>
            <a:r>
              <a:rPr lang="en-IE" dirty="0">
                <a:effectLst/>
                <a:ea typeface="Calibri" panose="020F0502020204030204" pitchFamily="34" charset="0"/>
              </a:rPr>
              <a:t> der </a:t>
            </a:r>
            <a:r>
              <a:rPr lang="en-IE" dirty="0" err="1">
                <a:effectLst/>
                <a:ea typeface="Calibri" panose="020F0502020204030204" pitchFamily="34" charset="0"/>
              </a:rPr>
              <a:t>Bauindustrie</a:t>
            </a:r>
            <a:r>
              <a:rPr lang="en-IE" dirty="0">
                <a:effectLst/>
                <a:ea typeface="Calibri" panose="020F0502020204030204" pitchFamily="34" charset="0"/>
              </a:rPr>
              <a:t> </a:t>
            </a:r>
            <a:r>
              <a:rPr lang="en-IE" dirty="0" err="1">
                <a:effectLst/>
                <a:ea typeface="Calibri" panose="020F0502020204030204" pitchFamily="34" charset="0"/>
              </a:rPr>
              <a:t>stammen</a:t>
            </a:r>
            <a:r>
              <a:rPr lang="en-IE" dirty="0">
                <a:effectLst/>
                <a:ea typeface="Calibri" panose="020F0502020204030204" pitchFamily="34" charset="0"/>
              </a:rPr>
              <a:t>.   </a:t>
            </a:r>
            <a:r>
              <a:rPr lang="en-IE" dirty="0" err="1">
                <a:effectLst/>
                <a:ea typeface="Calibri" panose="020F0502020204030204" pitchFamily="34" charset="0"/>
              </a:rPr>
              <a:t>Nachhaltiges</a:t>
            </a:r>
            <a:r>
              <a:rPr lang="en-IE" dirty="0">
                <a:effectLst/>
                <a:ea typeface="Calibri" panose="020F0502020204030204" pitchFamily="34" charset="0"/>
              </a:rPr>
              <a:t> </a:t>
            </a:r>
            <a:r>
              <a:rPr lang="en-IE" dirty="0" err="1">
                <a:effectLst/>
                <a:ea typeface="Calibri" panose="020F0502020204030204" pitchFamily="34" charset="0"/>
              </a:rPr>
              <a:t>Bauen</a:t>
            </a:r>
            <a:r>
              <a:rPr lang="en-IE" dirty="0">
                <a:effectLst/>
                <a:ea typeface="Calibri" panose="020F0502020204030204" pitchFamily="34" charset="0"/>
              </a:rPr>
              <a:t> und </a:t>
            </a:r>
            <a:r>
              <a:rPr lang="en-IE" dirty="0" err="1">
                <a:effectLst/>
                <a:ea typeface="Calibri" panose="020F0502020204030204" pitchFamily="34" charset="0"/>
              </a:rPr>
              <a:t>Ingenieurwesen</a:t>
            </a:r>
            <a:r>
              <a:rPr lang="en-IE" dirty="0">
                <a:effectLst/>
                <a:ea typeface="Calibri" panose="020F0502020204030204" pitchFamily="34" charset="0"/>
              </a:rPr>
              <a:t> </a:t>
            </a:r>
            <a:r>
              <a:rPr lang="en-IE" dirty="0" err="1">
                <a:effectLst/>
                <a:ea typeface="Calibri" panose="020F0502020204030204" pitchFamily="34" charset="0"/>
              </a:rPr>
              <a:t>wird</a:t>
            </a:r>
            <a:r>
              <a:rPr lang="en-IE" dirty="0">
                <a:effectLst/>
                <a:ea typeface="Calibri" panose="020F0502020204030204" pitchFamily="34" charset="0"/>
              </a:rPr>
              <a:t> </a:t>
            </a:r>
            <a:r>
              <a:rPr lang="en-IE" dirty="0" err="1">
                <a:effectLst/>
                <a:ea typeface="Calibri" panose="020F0502020204030204" pitchFamily="34" charset="0"/>
              </a:rPr>
              <a:t>sicherstellen</a:t>
            </a:r>
            <a:r>
              <a:rPr lang="en-IE" dirty="0">
                <a:effectLst/>
                <a:ea typeface="Calibri" panose="020F0502020204030204" pitchFamily="34" charset="0"/>
              </a:rPr>
              <a:t>, </a:t>
            </a:r>
            <a:r>
              <a:rPr lang="en-IE" dirty="0" err="1">
                <a:effectLst/>
                <a:ea typeface="Calibri" panose="020F0502020204030204" pitchFamily="34" charset="0"/>
              </a:rPr>
              <a:t>dass</a:t>
            </a:r>
            <a:r>
              <a:rPr lang="en-IE" dirty="0">
                <a:effectLst/>
                <a:ea typeface="Calibri" panose="020F0502020204030204" pitchFamily="34" charset="0"/>
              </a:rPr>
              <a:t> </a:t>
            </a:r>
            <a:r>
              <a:rPr lang="en-IE" dirty="0" err="1">
                <a:effectLst/>
                <a:ea typeface="Calibri" panose="020F0502020204030204" pitchFamily="34" charset="0"/>
              </a:rPr>
              <a:t>sich</a:t>
            </a:r>
            <a:r>
              <a:rPr lang="en-IE" dirty="0">
                <a:effectLst/>
                <a:ea typeface="Calibri" panose="020F0502020204030204" pitchFamily="34" charset="0"/>
              </a:rPr>
              <a:t> die </a:t>
            </a:r>
            <a:r>
              <a:rPr lang="en-IE" dirty="0" err="1">
                <a:effectLst/>
                <a:ea typeface="Calibri" panose="020F0502020204030204" pitchFamily="34" charset="0"/>
              </a:rPr>
              <a:t>Industrie</a:t>
            </a:r>
            <a:r>
              <a:rPr lang="en-IE" dirty="0">
                <a:effectLst/>
                <a:ea typeface="Calibri" panose="020F0502020204030204" pitchFamily="34" charset="0"/>
              </a:rPr>
              <a:t> </a:t>
            </a:r>
            <a:r>
              <a:rPr lang="en-IE" dirty="0" err="1">
                <a:effectLst/>
                <a:ea typeface="Calibri" panose="020F0502020204030204" pitchFamily="34" charset="0"/>
              </a:rPr>
              <a:t>verpflichtet</a:t>
            </a:r>
            <a:r>
              <a:rPr lang="en-IE" dirty="0">
                <a:effectLst/>
                <a:ea typeface="Calibri" panose="020F0502020204030204" pitchFamily="34" charset="0"/>
              </a:rPr>
              <a:t>, </a:t>
            </a:r>
            <a:r>
              <a:rPr lang="en-IE" dirty="0" err="1">
                <a:effectLst/>
                <a:ea typeface="Calibri" panose="020F0502020204030204" pitchFamily="34" charset="0"/>
              </a:rPr>
              <a:t>soziale</a:t>
            </a:r>
            <a:r>
              <a:rPr lang="en-IE" dirty="0">
                <a:effectLst/>
                <a:ea typeface="Calibri" panose="020F0502020204030204" pitchFamily="34" charset="0"/>
              </a:rPr>
              <a:t>, </a:t>
            </a:r>
            <a:r>
              <a:rPr lang="en-IE" dirty="0" err="1">
                <a:effectLst/>
                <a:ea typeface="Calibri" panose="020F0502020204030204" pitchFamily="34" charset="0"/>
              </a:rPr>
              <a:t>ethische</a:t>
            </a:r>
            <a:r>
              <a:rPr lang="en-IE" dirty="0">
                <a:effectLst/>
                <a:ea typeface="Calibri" panose="020F0502020204030204" pitchFamily="34" charset="0"/>
              </a:rPr>
              <a:t>, </a:t>
            </a:r>
            <a:r>
              <a:rPr lang="en-IE" dirty="0" err="1">
                <a:effectLst/>
                <a:ea typeface="Calibri" panose="020F0502020204030204" pitchFamily="34" charset="0"/>
              </a:rPr>
              <a:t>ökologische</a:t>
            </a:r>
            <a:r>
              <a:rPr lang="en-IE" dirty="0">
                <a:effectLst/>
                <a:ea typeface="Calibri" panose="020F0502020204030204" pitchFamily="34" charset="0"/>
              </a:rPr>
              <a:t> und </a:t>
            </a:r>
            <a:r>
              <a:rPr lang="en-IE" dirty="0" err="1">
                <a:effectLst/>
                <a:ea typeface="Calibri" panose="020F0502020204030204" pitchFamily="34" charset="0"/>
              </a:rPr>
              <a:t>wirtschaftliche</a:t>
            </a:r>
            <a:r>
              <a:rPr lang="en-IE" dirty="0">
                <a:effectLst/>
                <a:ea typeface="Calibri" panose="020F0502020204030204" pitchFamily="34" charset="0"/>
              </a:rPr>
              <a:t> </a:t>
            </a:r>
            <a:r>
              <a:rPr lang="en-IE" dirty="0" err="1">
                <a:effectLst/>
                <a:ea typeface="Calibri" panose="020F0502020204030204" pitchFamily="34" charset="0"/>
              </a:rPr>
              <a:t>Herausforderungen</a:t>
            </a:r>
            <a:r>
              <a:rPr lang="en-IE" dirty="0">
                <a:effectLst/>
                <a:ea typeface="Calibri" panose="020F0502020204030204" pitchFamily="34" charset="0"/>
              </a:rPr>
              <a:t> </a:t>
            </a:r>
            <a:r>
              <a:rPr lang="en-IE" dirty="0" err="1">
                <a:effectLst/>
                <a:ea typeface="Calibri" panose="020F0502020204030204" pitchFamily="34" charset="0"/>
              </a:rPr>
              <a:t>durch</a:t>
            </a:r>
            <a:r>
              <a:rPr lang="en-IE" dirty="0">
                <a:effectLst/>
                <a:ea typeface="Calibri" panose="020F0502020204030204" pitchFamily="34" charset="0"/>
              </a:rPr>
              <a:t> </a:t>
            </a:r>
            <a:r>
              <a:rPr lang="en-IE" dirty="0" err="1">
                <a:effectLst/>
                <a:ea typeface="Calibri" panose="020F0502020204030204" pitchFamily="34" charset="0"/>
              </a:rPr>
              <a:t>ihre</a:t>
            </a:r>
            <a:r>
              <a:rPr lang="en-IE" dirty="0">
                <a:effectLst/>
                <a:ea typeface="Calibri" panose="020F0502020204030204" pitchFamily="34" charset="0"/>
              </a:rPr>
              <a:t> Praxis der </a:t>
            </a:r>
            <a:r>
              <a:rPr lang="en-IE" dirty="0" err="1">
                <a:effectLst/>
                <a:ea typeface="Calibri" panose="020F0502020204030204" pitchFamily="34" charset="0"/>
              </a:rPr>
              <a:t>Regulierung</a:t>
            </a:r>
            <a:r>
              <a:rPr lang="en-IE" dirty="0">
                <a:effectLst/>
                <a:ea typeface="Calibri" panose="020F0502020204030204" pitchFamily="34" charset="0"/>
              </a:rPr>
              <a:t> und </a:t>
            </a:r>
            <a:r>
              <a:rPr lang="en-IE" dirty="0" err="1">
                <a:effectLst/>
                <a:ea typeface="Calibri" panose="020F0502020204030204" pitchFamily="34" charset="0"/>
              </a:rPr>
              <a:t>Einhaltung</a:t>
            </a:r>
            <a:r>
              <a:rPr lang="en-IE" dirty="0">
                <a:effectLst/>
                <a:ea typeface="Calibri" panose="020F0502020204030204" pitchFamily="34" charset="0"/>
              </a:rPr>
              <a:t> von </a:t>
            </a:r>
            <a:r>
              <a:rPr lang="en-IE" dirty="0" err="1">
                <a:effectLst/>
                <a:ea typeface="Calibri" panose="020F0502020204030204" pitchFamily="34" charset="0"/>
              </a:rPr>
              <a:t>Vorschriften</a:t>
            </a:r>
            <a:r>
              <a:rPr lang="en-IE" dirty="0">
                <a:effectLst/>
                <a:ea typeface="Calibri" panose="020F0502020204030204" pitchFamily="34" charset="0"/>
              </a:rPr>
              <a:t> und die </a:t>
            </a:r>
            <a:r>
              <a:rPr lang="en-IE" dirty="0" err="1">
                <a:effectLst/>
                <a:ea typeface="Calibri" panose="020F0502020204030204" pitchFamily="34" charset="0"/>
              </a:rPr>
              <a:t>effiziente</a:t>
            </a:r>
            <a:r>
              <a:rPr lang="en-IE" dirty="0">
                <a:effectLst/>
                <a:ea typeface="Calibri" panose="020F0502020204030204" pitchFamily="34" charset="0"/>
              </a:rPr>
              <a:t> </a:t>
            </a:r>
            <a:r>
              <a:rPr lang="en-IE" dirty="0" err="1">
                <a:effectLst/>
                <a:ea typeface="Calibri" panose="020F0502020204030204" pitchFamily="34" charset="0"/>
              </a:rPr>
              <a:t>Nutzung</a:t>
            </a:r>
            <a:r>
              <a:rPr lang="en-IE" dirty="0">
                <a:effectLst/>
                <a:ea typeface="Calibri" panose="020F0502020204030204" pitchFamily="34" charset="0"/>
              </a:rPr>
              <a:t> von </a:t>
            </a:r>
            <a:r>
              <a:rPr lang="en-IE" dirty="0" err="1">
                <a:effectLst/>
                <a:ea typeface="Calibri" panose="020F0502020204030204" pitchFamily="34" charset="0"/>
              </a:rPr>
              <a:t>Ressourcen</a:t>
            </a:r>
            <a:r>
              <a:rPr lang="en-IE" dirty="0">
                <a:effectLst/>
                <a:ea typeface="Calibri" panose="020F0502020204030204" pitchFamily="34" charset="0"/>
              </a:rPr>
              <a:t> </a:t>
            </a:r>
            <a:r>
              <a:rPr lang="en-IE" dirty="0" err="1">
                <a:effectLst/>
                <a:ea typeface="Calibri" panose="020F0502020204030204" pitchFamily="34" charset="0"/>
              </a:rPr>
              <a:t>anzugehen</a:t>
            </a:r>
            <a:r>
              <a:rPr lang="en-IE" dirty="0">
                <a:effectLst/>
                <a:ea typeface="Calibri" panose="020F0502020204030204" pitchFamily="34" charset="0"/>
              </a:rPr>
              <a:t>. </a:t>
            </a: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114800" y="557214"/>
            <a:ext cx="3444875" cy="9158286"/>
          </a:xfrm>
        </p:spPr>
      </p:pic>
      <p:sp>
        <p:nvSpPr>
          <p:cNvPr id="15" name="Rectangle 14">
            <a:extLst>
              <a:ext uri="{FF2B5EF4-FFF2-40B4-BE49-F238E27FC236}">
                <a16:creationId xmlns:a16="http://schemas.microsoft.com/office/drawing/2014/main" id="{DC3A6C3D-E4E6-F521-B46B-408C87C92654}"/>
              </a:ext>
            </a:extLst>
          </p:cNvPr>
          <p:cNvSpPr/>
          <p:nvPr/>
        </p:nvSpPr>
        <p:spPr>
          <a:xfrm>
            <a:off x="0" y="4110490"/>
            <a:ext cx="4114800" cy="5837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3730789"/>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9" name="Text Placeholder 4">
            <a:extLst>
              <a:ext uri="{FF2B5EF4-FFF2-40B4-BE49-F238E27FC236}">
                <a16:creationId xmlns:a16="http://schemas.microsoft.com/office/drawing/2014/main" id="{14982702-D242-1581-8727-D02208FDDF31}"/>
              </a:ext>
            </a:extLst>
          </p:cNvPr>
          <p:cNvSpPr>
            <a:spLocks noGrp="1"/>
          </p:cNvSpPr>
          <p:nvPr/>
        </p:nvSpPr>
        <p:spPr>
          <a:xfrm>
            <a:off x="493233" y="4975411"/>
            <a:ext cx="3286605" cy="1485812"/>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Nachhaltigkeit</a:t>
            </a:r>
            <a:r>
              <a:rPr lang="en-IE" dirty="0"/>
              <a:t> </a:t>
            </a:r>
            <a:r>
              <a:rPr lang="en-IE" dirty="0" err="1"/>
              <a:t>kann</a:t>
            </a:r>
            <a:r>
              <a:rPr lang="en-IE" dirty="0"/>
              <a:t> </a:t>
            </a:r>
            <a:r>
              <a:rPr lang="en-IE" dirty="0" err="1"/>
              <a:t>mehr</a:t>
            </a:r>
            <a:r>
              <a:rPr lang="en-IE" dirty="0"/>
              <a:t> Frauen </a:t>
            </a:r>
            <a:r>
              <a:rPr lang="en-IE" dirty="0" err="1"/>
              <a:t>anziehen</a:t>
            </a:r>
            <a:r>
              <a:rPr lang="en-IE" dirty="0"/>
              <a:t>".</a:t>
            </a:r>
            <a:endParaRPr lang="en-US" dirty="0"/>
          </a:p>
        </p:txBody>
      </p:sp>
      <p:sp>
        <p:nvSpPr>
          <p:cNvPr id="4" name="Text Placeholder 6">
            <a:extLst>
              <a:ext uri="{FF2B5EF4-FFF2-40B4-BE49-F238E27FC236}">
                <a16:creationId xmlns:a16="http://schemas.microsoft.com/office/drawing/2014/main" id="{2FF1A1EF-139D-A2D4-2B8E-F00500A50A8F}"/>
              </a:ext>
            </a:extLst>
          </p:cNvPr>
          <p:cNvSpPr txBox="1">
            <a:spLocks/>
          </p:cNvSpPr>
          <p:nvPr/>
        </p:nvSpPr>
        <p:spPr>
          <a:xfrm>
            <a:off x="293556" y="985874"/>
            <a:ext cx="3418702" cy="538126"/>
          </a:xfrm>
          <a:prstGeom prst="rect">
            <a:avLst/>
          </a:prstGeom>
        </p:spPr>
        <p:txBody>
          <a:bodyPr>
            <a:normAutofit/>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spcBef>
                <a:spcPts val="200"/>
              </a:spcBef>
              <a:buNone/>
            </a:pPr>
            <a:r>
              <a:rPr lang="en-IE" sz="2200" b="1" dirty="0">
                <a:solidFill>
                  <a:schemeClr val="bg1"/>
                </a:solidFill>
                <a:latin typeface="Calibri" panose="020F0502020204030204" pitchFamily="34" charset="0"/>
                <a:cs typeface="Calibri" panose="020F0502020204030204" pitchFamily="34" charset="0"/>
              </a:rPr>
              <a:t>2.2.4 </a:t>
            </a:r>
            <a:r>
              <a:rPr lang="en-IE" sz="2200" b="1" dirty="0" err="1">
                <a:solidFill>
                  <a:schemeClr val="bg1"/>
                </a:solidFill>
                <a:latin typeface="Calibri" panose="020F0502020204030204" pitchFamily="34" charset="0"/>
                <a:cs typeface="Calibri" panose="020F0502020204030204" pitchFamily="34" charset="0"/>
              </a:rPr>
              <a:t>Grüne</a:t>
            </a:r>
            <a:r>
              <a:rPr lang="en-IE" sz="2200" b="1" dirty="0">
                <a:solidFill>
                  <a:schemeClr val="bg1"/>
                </a:solidFill>
                <a:latin typeface="Calibri" panose="020F0502020204030204" pitchFamily="34" charset="0"/>
                <a:cs typeface="Calibri" panose="020F0502020204030204" pitchFamily="34" charset="0"/>
              </a:rPr>
              <a:t> </a:t>
            </a:r>
            <a:r>
              <a:rPr lang="en-IE" sz="2200" b="1" dirty="0" err="1">
                <a:solidFill>
                  <a:schemeClr val="bg1"/>
                </a:solidFill>
                <a:latin typeface="Calibri" panose="020F0502020204030204" pitchFamily="34" charset="0"/>
                <a:cs typeface="Calibri" panose="020F0502020204030204" pitchFamily="34" charset="0"/>
              </a:rPr>
              <a:t>Umstellungen</a:t>
            </a:r>
            <a:endParaRPr lang="en-LB" sz="2200" b="1" dirty="0">
              <a:solidFill>
                <a:schemeClr val="bg1"/>
              </a:solidFill>
              <a:latin typeface="Calibri" panose="020F0502020204030204" pitchFamily="34" charset="0"/>
              <a:cs typeface="Calibri" panose="020F0502020204030204" pitchFamily="34" charset="0"/>
            </a:endParaRPr>
          </a:p>
          <a:p>
            <a:pPr marL="0" indent="0">
              <a:buNone/>
            </a:pPr>
            <a:endParaRPr lang="en-GB" sz="2200" b="1" dirty="0">
              <a:solidFill>
                <a:schemeClr val="bg1"/>
              </a:solidFill>
            </a:endParaRPr>
          </a:p>
        </p:txBody>
      </p:sp>
      <p:sp>
        <p:nvSpPr>
          <p:cNvPr id="5" name="Text Placeholder 6">
            <a:extLst>
              <a:ext uri="{FF2B5EF4-FFF2-40B4-BE49-F238E27FC236}">
                <a16:creationId xmlns:a16="http://schemas.microsoft.com/office/drawing/2014/main" id="{2EC7F02A-C435-3728-CDA4-C5F70AF3E34A}"/>
              </a:ext>
            </a:extLst>
          </p:cNvPr>
          <p:cNvSpPr txBox="1">
            <a:spLocks/>
          </p:cNvSpPr>
          <p:nvPr/>
        </p:nvSpPr>
        <p:spPr>
          <a:xfrm>
            <a:off x="377369" y="6058507"/>
            <a:ext cx="3824967"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IE" sz="900" b="1" i="1">
                <a:solidFill>
                  <a:srgbClr val="EF8D5B"/>
                </a:solidFill>
                <a:cs typeface="Times New Roman" panose="02020603050405020304" pitchFamily="18" charset="0"/>
              </a:rPr>
              <a:t>Ángela Baldellou, Architektin und Direktorin des Büros des Präsidenten des Obersten Rates der Architektenkammern Spaniens </a:t>
            </a:r>
          </a:p>
        </p:txBody>
      </p:sp>
      <p:sp>
        <p:nvSpPr>
          <p:cNvPr id="8" name="Text Placeholder 4">
            <a:extLst>
              <a:ext uri="{FF2B5EF4-FFF2-40B4-BE49-F238E27FC236}">
                <a16:creationId xmlns:a16="http://schemas.microsoft.com/office/drawing/2014/main" id="{432AD0B5-03C6-8DB7-4036-A6F8ED8A5B67}"/>
              </a:ext>
            </a:extLst>
          </p:cNvPr>
          <p:cNvSpPr>
            <a:spLocks noGrp="1"/>
          </p:cNvSpPr>
          <p:nvPr/>
        </p:nvSpPr>
        <p:spPr>
          <a:xfrm>
            <a:off x="493233" y="6673582"/>
            <a:ext cx="3286605" cy="1485812"/>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a:t>
            </a:r>
            <a:r>
              <a:rPr lang="en-IE" dirty="0" err="1"/>
              <a:t>Gebäude</a:t>
            </a:r>
            <a:r>
              <a:rPr lang="en-IE" dirty="0"/>
              <a:t> </a:t>
            </a:r>
            <a:r>
              <a:rPr lang="en-IE" dirty="0" err="1"/>
              <a:t>müssen</a:t>
            </a:r>
            <a:r>
              <a:rPr lang="en-IE" dirty="0"/>
              <a:t> </a:t>
            </a:r>
            <a:r>
              <a:rPr lang="en-IE" dirty="0" err="1"/>
              <a:t>zu</a:t>
            </a:r>
            <a:r>
              <a:rPr lang="en-IE" dirty="0"/>
              <a:t> den Gemeinden </a:t>
            </a:r>
            <a:r>
              <a:rPr lang="en-IE" dirty="0" err="1"/>
              <a:t>sprechen</a:t>
            </a:r>
            <a:r>
              <a:rPr lang="en-IE" dirty="0"/>
              <a:t>, in </a:t>
            </a:r>
            <a:r>
              <a:rPr lang="en-IE" dirty="0" err="1"/>
              <a:t>denen</a:t>
            </a:r>
            <a:r>
              <a:rPr lang="en-IE" dirty="0"/>
              <a:t> </a:t>
            </a:r>
            <a:r>
              <a:rPr lang="en-IE" dirty="0" err="1"/>
              <a:t>sie</a:t>
            </a:r>
            <a:r>
              <a:rPr lang="en-IE" dirty="0"/>
              <a:t> </a:t>
            </a:r>
            <a:r>
              <a:rPr lang="en-IE" dirty="0" err="1"/>
              <a:t>stehen</a:t>
            </a:r>
            <a:r>
              <a:rPr lang="en-IE" dirty="0"/>
              <a:t>", </a:t>
            </a:r>
            <a:r>
              <a:rPr lang="en-IE" dirty="0" err="1"/>
              <a:t>sagt</a:t>
            </a:r>
            <a:r>
              <a:rPr lang="en-IE" dirty="0"/>
              <a:t> </a:t>
            </a:r>
            <a:r>
              <a:rPr lang="en-IE" dirty="0" err="1"/>
              <a:t>sie</a:t>
            </a:r>
            <a:r>
              <a:rPr lang="en-IE" dirty="0"/>
              <a:t>. "Es </a:t>
            </a:r>
            <a:r>
              <a:rPr lang="en-IE" dirty="0" err="1"/>
              <a:t>reicht</a:t>
            </a:r>
            <a:r>
              <a:rPr lang="en-IE" dirty="0"/>
              <a:t> </a:t>
            </a:r>
            <a:r>
              <a:rPr lang="en-IE" dirty="0" err="1"/>
              <a:t>nicht</a:t>
            </a:r>
            <a:r>
              <a:rPr lang="en-IE" dirty="0"/>
              <a:t> </a:t>
            </a:r>
            <a:r>
              <a:rPr lang="en-IE" dirty="0" err="1"/>
              <a:t>aus</a:t>
            </a:r>
            <a:r>
              <a:rPr lang="en-IE" dirty="0"/>
              <a:t>, den </a:t>
            </a:r>
            <a:r>
              <a:rPr lang="en-IE" dirty="0" err="1"/>
              <a:t>Kohlenstoffausstoß</a:t>
            </a:r>
            <a:r>
              <a:rPr lang="en-IE" dirty="0"/>
              <a:t> </a:t>
            </a:r>
            <a:r>
              <a:rPr lang="en-IE" dirty="0" err="1"/>
              <a:t>eines</a:t>
            </a:r>
            <a:r>
              <a:rPr lang="en-IE" dirty="0"/>
              <a:t> </a:t>
            </a:r>
            <a:r>
              <a:rPr lang="en-IE" dirty="0" err="1"/>
              <a:t>Gebäudes</a:t>
            </a:r>
            <a:r>
              <a:rPr lang="en-IE" dirty="0"/>
              <a:t> </a:t>
            </a:r>
            <a:r>
              <a:rPr lang="en-IE" dirty="0" err="1"/>
              <a:t>zu</a:t>
            </a:r>
            <a:r>
              <a:rPr lang="en-IE" dirty="0"/>
              <a:t> </a:t>
            </a:r>
            <a:r>
              <a:rPr lang="en-IE" dirty="0" err="1"/>
              <a:t>reduzieren</a:t>
            </a:r>
            <a:r>
              <a:rPr lang="en-IE" dirty="0"/>
              <a:t>, es muss </a:t>
            </a:r>
            <a:r>
              <a:rPr lang="en-IE" dirty="0" err="1"/>
              <a:t>auch</a:t>
            </a:r>
            <a:r>
              <a:rPr lang="en-IE" dirty="0"/>
              <a:t> </a:t>
            </a:r>
            <a:r>
              <a:rPr lang="en-IE" dirty="0" err="1"/>
              <a:t>ein</a:t>
            </a:r>
            <a:r>
              <a:rPr lang="en-IE" dirty="0"/>
              <a:t> </a:t>
            </a:r>
            <a:r>
              <a:rPr lang="en-IE" dirty="0" err="1"/>
              <a:t>Gebäude</a:t>
            </a:r>
            <a:r>
              <a:rPr lang="en-IE" dirty="0"/>
              <a:t> sein, das </a:t>
            </a:r>
            <a:r>
              <a:rPr lang="en-IE" dirty="0" err="1"/>
              <a:t>geliebt</a:t>
            </a:r>
            <a:r>
              <a:rPr lang="en-IE" dirty="0"/>
              <a:t> </a:t>
            </a:r>
            <a:r>
              <a:rPr lang="en-IE" dirty="0" err="1"/>
              <a:t>wird</a:t>
            </a:r>
            <a:r>
              <a:rPr lang="en-IE" dirty="0"/>
              <a:t> - </a:t>
            </a:r>
            <a:r>
              <a:rPr lang="en-IE" dirty="0" err="1"/>
              <a:t>wenn</a:t>
            </a:r>
            <a:r>
              <a:rPr lang="en-IE" dirty="0"/>
              <a:t> es seine </a:t>
            </a:r>
            <a:r>
              <a:rPr lang="en-IE" dirty="0" err="1"/>
              <a:t>Nachbarschaft</a:t>
            </a:r>
            <a:r>
              <a:rPr lang="en-IE" dirty="0"/>
              <a:t> und seine </a:t>
            </a:r>
            <a:r>
              <a:rPr lang="en-IE" dirty="0" err="1"/>
              <a:t>Bewohner</a:t>
            </a:r>
            <a:r>
              <a:rPr lang="en-IE" dirty="0"/>
              <a:t> </a:t>
            </a:r>
            <a:r>
              <a:rPr lang="en-IE" dirty="0" err="1"/>
              <a:t>im</a:t>
            </a:r>
            <a:r>
              <a:rPr lang="en-IE" dirty="0"/>
              <a:t> Stich </a:t>
            </a:r>
            <a:r>
              <a:rPr lang="en-IE" dirty="0" err="1"/>
              <a:t>lässt</a:t>
            </a:r>
            <a:r>
              <a:rPr lang="en-IE" dirty="0"/>
              <a:t>, </a:t>
            </a:r>
            <a:r>
              <a:rPr lang="en-IE" dirty="0" err="1"/>
              <a:t>wird</a:t>
            </a:r>
            <a:r>
              <a:rPr lang="en-IE" dirty="0"/>
              <a:t> es </a:t>
            </a:r>
            <a:r>
              <a:rPr lang="en-IE" dirty="0" err="1"/>
              <a:t>abgerissen</a:t>
            </a:r>
            <a:r>
              <a:rPr lang="en-IE" dirty="0"/>
              <a:t> und neu </a:t>
            </a:r>
            <a:r>
              <a:rPr lang="en-IE" dirty="0" err="1"/>
              <a:t>gebaut</a:t>
            </a:r>
            <a:r>
              <a:rPr lang="en-IE" dirty="0"/>
              <a:t>, und das </a:t>
            </a:r>
            <a:r>
              <a:rPr lang="en-IE" dirty="0" err="1"/>
              <a:t>ist</a:t>
            </a:r>
            <a:r>
              <a:rPr lang="en-IE" dirty="0"/>
              <a:t> </a:t>
            </a:r>
            <a:r>
              <a:rPr lang="en-IE" dirty="0" err="1"/>
              <a:t>ein</a:t>
            </a:r>
            <a:r>
              <a:rPr lang="en-IE" dirty="0"/>
              <a:t> </a:t>
            </a:r>
            <a:r>
              <a:rPr lang="en-IE" dirty="0" err="1"/>
              <a:t>massiver</a:t>
            </a:r>
            <a:r>
              <a:rPr lang="en-IE" dirty="0"/>
              <a:t> </a:t>
            </a:r>
            <a:r>
              <a:rPr lang="en-IE" dirty="0" err="1"/>
              <a:t>Nachhaltigkeitsfehler</a:t>
            </a:r>
            <a:r>
              <a:rPr lang="en-IE" dirty="0"/>
              <a:t>.”</a:t>
            </a:r>
            <a:endParaRPr lang="en-US" dirty="0"/>
          </a:p>
        </p:txBody>
      </p:sp>
      <p:sp>
        <p:nvSpPr>
          <p:cNvPr id="10" name="Text Placeholder 6">
            <a:extLst>
              <a:ext uri="{FF2B5EF4-FFF2-40B4-BE49-F238E27FC236}">
                <a16:creationId xmlns:a16="http://schemas.microsoft.com/office/drawing/2014/main" id="{8196010A-1371-BEDE-B6E2-75BFD640F236}"/>
              </a:ext>
            </a:extLst>
          </p:cNvPr>
          <p:cNvSpPr txBox="1">
            <a:spLocks/>
          </p:cNvSpPr>
          <p:nvPr/>
        </p:nvSpPr>
        <p:spPr>
          <a:xfrm>
            <a:off x="539750" y="10078965"/>
            <a:ext cx="3240088"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a:solidFill>
                  <a:srgbClr val="EF8D5B"/>
                </a:solidFill>
                <a:cs typeface="Times New Roman" panose="02020603050405020304" pitchFamily="18" charset="0"/>
              </a:rPr>
              <a:t>Mel Allwood, Aruo</a:t>
            </a:r>
            <a:endParaRPr lang="en-LB" sz="900" b="1" i="1">
              <a:solidFill>
                <a:srgbClr val="EF8D5B"/>
              </a:solidFill>
              <a:cs typeface="Times New Roman" panose="02020603050405020304" pitchFamily="18" charset="0"/>
            </a:endParaRPr>
          </a:p>
        </p:txBody>
      </p:sp>
      <p:sp>
        <p:nvSpPr>
          <p:cNvPr id="11" name="Freeform 10">
            <a:extLst>
              <a:ext uri="{FF2B5EF4-FFF2-40B4-BE49-F238E27FC236}">
                <a16:creationId xmlns:a16="http://schemas.microsoft.com/office/drawing/2014/main" id="{22287429-01AA-2ECA-ADFD-D1AC5268A456}"/>
              </a:ext>
            </a:extLst>
          </p:cNvPr>
          <p:cNvSpPr/>
          <p:nvPr/>
        </p:nvSpPr>
        <p:spPr>
          <a:xfrm>
            <a:off x="4127500" y="557213"/>
            <a:ext cx="3432175" cy="9158285"/>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348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5EFB66-90A6-9B80-81C1-F1BADADC6E75}"/>
              </a:ext>
            </a:extLst>
          </p:cNvPr>
          <p:cNvSpPr/>
          <p:nvPr/>
        </p:nvSpPr>
        <p:spPr>
          <a:xfrm>
            <a:off x="0" y="5009322"/>
            <a:ext cx="4143909" cy="5682491"/>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3720574"/>
            <a:ext cx="641119" cy="809629"/>
          </a:xfrm>
        </p:spPr>
        <p:txBody>
          <a:bodyPr/>
          <a:lstStyle/>
          <a:p>
            <a:pPr algn="ctr"/>
            <a:r>
              <a:rPr lang="en-US" sz="3200"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t="-194"/>
          <a:stretch/>
        </p:blipFill>
        <p:spPr>
          <a:xfrm>
            <a:off x="0" y="660634"/>
            <a:ext cx="3482223" cy="5689920"/>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47</a:t>
            </a:fld>
            <a:endParaRPr lang="en-US" dirty="0"/>
          </a:p>
        </p:txBody>
      </p:sp>
      <p:sp>
        <p:nvSpPr>
          <p:cNvPr id="13" name="Text Placeholder 12">
            <a:extLst>
              <a:ext uri="{FF2B5EF4-FFF2-40B4-BE49-F238E27FC236}">
                <a16:creationId xmlns:a16="http://schemas.microsoft.com/office/drawing/2014/main" id="{CA631473-A371-1341-BB0A-4FA525B5ACD7}"/>
              </a:ext>
            </a:extLst>
          </p:cNvPr>
          <p:cNvSpPr>
            <a:spLocks noGrp="1"/>
          </p:cNvSpPr>
          <p:nvPr>
            <p:ph type="body" sz="quarter" idx="50"/>
          </p:nvPr>
        </p:nvSpPr>
        <p:spPr>
          <a:xfrm>
            <a:off x="4461243" y="557213"/>
            <a:ext cx="2912014" cy="326723"/>
          </a:xfrm>
        </p:spPr>
        <p:txBody>
          <a:bodyPr/>
          <a:lstStyle/>
          <a:p>
            <a:r>
              <a:rPr lang="en-US" sz="2200" b="1" dirty="0">
                <a:solidFill>
                  <a:srgbClr val="EF8D5B"/>
                </a:solidFill>
                <a:cs typeface="Poppins SemiBold" pitchFamily="2" charset="77"/>
              </a:rPr>
              <a:t>2.2.5 </a:t>
            </a:r>
            <a:r>
              <a:rPr lang="en-IE" sz="2200" b="1" dirty="0" err="1">
                <a:solidFill>
                  <a:srgbClr val="EF8D5B"/>
                </a:solidFill>
                <a:cs typeface="Poppins SemiBold" pitchFamily="2" charset="77"/>
              </a:rPr>
              <a:t>Kommunikation</a:t>
            </a:r>
            <a:r>
              <a:rPr lang="en-IE" sz="2200" b="1" dirty="0">
                <a:solidFill>
                  <a:srgbClr val="EF8D5B"/>
                </a:solidFill>
                <a:cs typeface="Poppins SemiBold" pitchFamily="2" charset="77"/>
              </a:rPr>
              <a:t> und </a:t>
            </a:r>
            <a:r>
              <a:rPr lang="en-LB" sz="2200" b="1" dirty="0">
                <a:solidFill>
                  <a:srgbClr val="EF8D5B"/>
                </a:solidFill>
                <a:cs typeface="Poppins SemiBold" pitchFamily="2" charset="77"/>
              </a:rPr>
              <a:t>Markenbildung </a:t>
            </a:r>
            <a:endParaRPr lang="en-US" sz="2200" b="1" dirty="0">
              <a:solidFill>
                <a:srgbClr val="EF8D5B"/>
              </a:solidFill>
              <a:cs typeface="Poppins SemiBold" pitchFamily="2" charset="77"/>
            </a:endParaRPr>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32827" y="1547813"/>
            <a:ext cx="2389093" cy="7349443"/>
          </a:xfrm>
        </p:spPr>
        <p:txBody>
          <a:bodyPr/>
          <a:lstStyle/>
          <a:p>
            <a:pPr algn="just">
              <a:spcBef>
                <a:spcPts val="195"/>
              </a:spcBef>
              <a:tabLst>
                <a:tab pos="450215" algn="l"/>
              </a:tabLst>
            </a:pPr>
            <a:r>
              <a:rPr lang="en-IE" sz="1100" dirty="0">
                <a:effectLst/>
                <a:ea typeface="Calibri" panose="020F0502020204030204" pitchFamily="34" charset="0"/>
              </a:rPr>
              <a:t>Die </a:t>
            </a:r>
            <a:r>
              <a:rPr lang="en-IE" sz="1100" dirty="0" err="1">
                <a:effectLst/>
                <a:ea typeface="Calibri" panose="020F0502020204030204" pitchFamily="34" charset="0"/>
              </a:rPr>
              <a:t>Forschung</a:t>
            </a:r>
            <a:r>
              <a:rPr lang="en-IE" sz="1100" dirty="0">
                <a:effectLst/>
                <a:ea typeface="Calibri" panose="020F0502020204030204" pitchFamily="34" charset="0"/>
              </a:rPr>
              <a:t> </a:t>
            </a:r>
            <a:r>
              <a:rPr lang="en-IE" sz="1100" dirty="0" err="1">
                <a:effectLst/>
                <a:ea typeface="Calibri" panose="020F0502020204030204" pitchFamily="34" charset="0"/>
              </a:rPr>
              <a:t>zeigt</a:t>
            </a:r>
            <a:r>
              <a:rPr lang="en-IE" sz="1100" dirty="0">
                <a:effectLst/>
                <a:ea typeface="Calibri" panose="020F0502020204030204" pitchFamily="34" charset="0"/>
              </a:rPr>
              <a:t> </a:t>
            </a:r>
            <a:r>
              <a:rPr lang="en-IE" sz="1100" dirty="0" err="1">
                <a:effectLst/>
                <a:ea typeface="Calibri" panose="020F0502020204030204" pitchFamily="34" charset="0"/>
              </a:rPr>
              <a:t>deutlich</a:t>
            </a:r>
            <a:r>
              <a:rPr lang="en-IE" sz="1100" dirty="0">
                <a:effectLst/>
                <a:ea typeface="Calibri" panose="020F0502020204030204" pitchFamily="34" charset="0"/>
              </a:rPr>
              <a:t>, </a:t>
            </a:r>
            <a:r>
              <a:rPr lang="en-IE" sz="1100" dirty="0" err="1">
                <a:effectLst/>
                <a:ea typeface="Calibri" panose="020F0502020204030204" pitchFamily="34" charset="0"/>
              </a:rPr>
              <a:t>dass</a:t>
            </a:r>
            <a:r>
              <a:rPr lang="en-IE" sz="1100" dirty="0">
                <a:effectLst/>
                <a:ea typeface="Calibri" panose="020F0502020204030204" pitchFamily="34" charset="0"/>
              </a:rPr>
              <a:t> es </a:t>
            </a:r>
            <a:r>
              <a:rPr lang="en-IE" sz="1100" dirty="0" err="1">
                <a:effectLst/>
                <a:ea typeface="Calibri" panose="020F0502020204030204" pitchFamily="34" charset="0"/>
              </a:rPr>
              <a:t>Probleme</a:t>
            </a:r>
            <a:r>
              <a:rPr lang="en-IE" sz="1100" dirty="0">
                <a:effectLst/>
                <a:ea typeface="Calibri" panose="020F0502020204030204" pitchFamily="34" charset="0"/>
              </a:rPr>
              <a:t> </a:t>
            </a:r>
            <a:r>
              <a:rPr lang="en-IE" sz="1100" dirty="0" err="1">
                <a:effectLst/>
                <a:ea typeface="Calibri" panose="020F0502020204030204" pitchFamily="34" charset="0"/>
              </a:rPr>
              <a:t>mit</a:t>
            </a:r>
            <a:r>
              <a:rPr lang="en-IE" sz="1100" dirty="0">
                <a:effectLst/>
                <a:ea typeface="Calibri" panose="020F0502020204030204" pitchFamily="34" charset="0"/>
              </a:rPr>
              <a:t> der Art und Weise </a:t>
            </a:r>
            <a:r>
              <a:rPr lang="en-IE" sz="1100" dirty="0" err="1">
                <a:effectLst/>
                <a:ea typeface="Calibri" panose="020F0502020204030204" pitchFamily="34" charset="0"/>
              </a:rPr>
              <a:t>gibt</a:t>
            </a:r>
            <a:r>
              <a:rPr lang="en-IE" sz="1100" dirty="0">
                <a:effectLst/>
                <a:ea typeface="Calibri" panose="020F0502020204030204" pitchFamily="34" charset="0"/>
              </a:rPr>
              <a:t>, </a:t>
            </a:r>
            <a:r>
              <a:rPr lang="en-IE" sz="1100" dirty="0" err="1">
                <a:effectLst/>
                <a:ea typeface="Calibri" panose="020F0502020204030204" pitchFamily="34" charset="0"/>
              </a:rPr>
              <a:t>wie</a:t>
            </a:r>
            <a:r>
              <a:rPr lang="en-IE" sz="1100" dirty="0">
                <a:effectLst/>
                <a:ea typeface="Calibri" panose="020F0502020204030204" pitchFamily="34" charset="0"/>
              </a:rPr>
              <a:t> die </a:t>
            </a:r>
            <a:r>
              <a:rPr lang="en-IE" sz="1100" dirty="0" err="1">
                <a:effectLst/>
                <a:ea typeface="Calibri" panose="020F0502020204030204" pitchFamily="34" charset="0"/>
              </a:rPr>
              <a:t>Industrie</a:t>
            </a:r>
            <a:r>
              <a:rPr lang="en-IE" sz="1100" dirty="0">
                <a:effectLst/>
                <a:ea typeface="Calibri" panose="020F0502020204030204" pitchFamily="34" charset="0"/>
              </a:rPr>
              <a:t> </a:t>
            </a:r>
            <a:r>
              <a:rPr lang="en-IE" sz="1100" dirty="0" err="1">
                <a:effectLst/>
                <a:ea typeface="Calibri" panose="020F0502020204030204" pitchFamily="34" charset="0"/>
              </a:rPr>
              <a:t>dargestellt</a:t>
            </a:r>
            <a:r>
              <a:rPr lang="en-IE" sz="1100" dirty="0">
                <a:effectLst/>
                <a:ea typeface="Calibri" panose="020F0502020204030204" pitchFamily="34" charset="0"/>
              </a:rPr>
              <a:t> </a:t>
            </a:r>
            <a:r>
              <a:rPr lang="en-IE" sz="1100" dirty="0" err="1">
                <a:effectLst/>
                <a:ea typeface="Calibri" panose="020F0502020204030204" pitchFamily="34" charset="0"/>
              </a:rPr>
              <a:t>wird</a:t>
            </a:r>
            <a:r>
              <a:rPr lang="en-IE" sz="1100" dirty="0">
                <a:effectLst/>
                <a:ea typeface="Calibri" panose="020F0502020204030204" pitchFamily="34" charset="0"/>
              </a:rPr>
              <a:t>.  Es </a:t>
            </a:r>
            <a:r>
              <a:rPr lang="en-IE" sz="1100" dirty="0" err="1">
                <a:effectLst/>
                <a:ea typeface="Calibri" panose="020F0502020204030204" pitchFamily="34" charset="0"/>
              </a:rPr>
              <a:t>gibt</a:t>
            </a:r>
            <a:r>
              <a:rPr lang="en-IE" sz="1100" dirty="0">
                <a:effectLst/>
                <a:ea typeface="Calibri" panose="020F0502020204030204" pitchFamily="34" charset="0"/>
              </a:rPr>
              <a:t> </a:t>
            </a:r>
            <a:r>
              <a:rPr lang="en-IE" sz="1100" dirty="0" err="1">
                <a:effectLst/>
                <a:ea typeface="Calibri" panose="020F0502020204030204" pitchFamily="34" charset="0"/>
              </a:rPr>
              <a:t>immer</a:t>
            </a:r>
            <a:r>
              <a:rPr lang="en-IE" sz="1100" dirty="0">
                <a:effectLst/>
                <a:ea typeface="Calibri" panose="020F0502020204030204" pitchFamily="34" charset="0"/>
              </a:rPr>
              <a:t> </a:t>
            </a:r>
            <a:r>
              <a:rPr lang="en-IE" sz="1100" dirty="0" err="1">
                <a:effectLst/>
                <a:ea typeface="Calibri" panose="020F0502020204030204" pitchFamily="34" charset="0"/>
              </a:rPr>
              <a:t>noch</a:t>
            </a:r>
            <a:r>
              <a:rPr lang="en-IE" sz="1100" dirty="0">
                <a:effectLst/>
                <a:ea typeface="Calibri" panose="020F0502020204030204" pitchFamily="34" charset="0"/>
              </a:rPr>
              <a:t> </a:t>
            </a:r>
            <a:r>
              <a:rPr lang="en-IE" sz="1100" dirty="0" err="1">
                <a:effectLst/>
                <a:ea typeface="Calibri" panose="020F0502020204030204" pitchFamily="34" charset="0"/>
              </a:rPr>
              <a:t>Stereotypen</a:t>
            </a:r>
            <a:r>
              <a:rPr lang="en-IE" sz="1100" dirty="0">
                <a:effectLst/>
                <a:ea typeface="Calibri" panose="020F0502020204030204" pitchFamily="34" charset="0"/>
              </a:rPr>
              <a:t>, und die </a:t>
            </a:r>
            <a:r>
              <a:rPr lang="en-IE" sz="1100" dirty="0" err="1">
                <a:effectLst/>
                <a:ea typeface="Calibri" panose="020F0502020204030204" pitchFamily="34" charset="0"/>
              </a:rPr>
              <a:t>öffentliche</a:t>
            </a:r>
            <a:r>
              <a:rPr lang="en-IE" sz="1100" dirty="0">
                <a:effectLst/>
                <a:ea typeface="Calibri" panose="020F0502020204030204" pitchFamily="34" charset="0"/>
              </a:rPr>
              <a:t> </a:t>
            </a:r>
            <a:r>
              <a:rPr lang="en-IE" sz="1100" dirty="0" err="1">
                <a:effectLst/>
                <a:ea typeface="Calibri" panose="020F0502020204030204" pitchFamily="34" charset="0"/>
              </a:rPr>
              <a:t>Wahrnehmung</a:t>
            </a:r>
            <a:r>
              <a:rPr lang="en-IE" sz="1100" dirty="0">
                <a:effectLst/>
                <a:ea typeface="Calibri" panose="020F0502020204030204" pitchFamily="34" charset="0"/>
              </a:rPr>
              <a:t> von </a:t>
            </a:r>
            <a:r>
              <a:rPr lang="en-IE" sz="1100" dirty="0" err="1">
                <a:effectLst/>
                <a:ea typeface="Calibri" panose="020F0502020204030204" pitchFamily="34" charset="0"/>
              </a:rPr>
              <a:t>traditioneller</a:t>
            </a:r>
            <a:r>
              <a:rPr lang="en-IE" sz="1100" dirty="0">
                <a:effectLst/>
                <a:ea typeface="Calibri" panose="020F0502020204030204" pitchFamily="34" charset="0"/>
              </a:rPr>
              <a:t>, </a:t>
            </a:r>
            <a:r>
              <a:rPr lang="en-IE" sz="1100" dirty="0" err="1">
                <a:effectLst/>
                <a:ea typeface="Calibri" panose="020F0502020204030204" pitchFamily="34" charset="0"/>
              </a:rPr>
              <a:t>männerdominierter</a:t>
            </a:r>
            <a:r>
              <a:rPr lang="en-IE" sz="1100" dirty="0">
                <a:effectLst/>
                <a:ea typeface="Calibri" panose="020F0502020204030204" pitchFamily="34" charset="0"/>
              </a:rPr>
              <a:t> und </a:t>
            </a:r>
            <a:r>
              <a:rPr lang="en-IE" sz="1100" dirty="0" err="1">
                <a:effectLst/>
                <a:ea typeface="Calibri" panose="020F0502020204030204" pitchFamily="34" charset="0"/>
              </a:rPr>
              <a:t>schwerer</a:t>
            </a:r>
            <a:r>
              <a:rPr lang="en-IE" sz="1100" dirty="0">
                <a:effectLst/>
                <a:ea typeface="Calibri" panose="020F0502020204030204" pitchFamily="34" charset="0"/>
              </a:rPr>
              <a:t> Arbeit muss </a:t>
            </a:r>
            <a:r>
              <a:rPr lang="en-IE" sz="1100" dirty="0" err="1">
                <a:effectLst/>
                <a:ea typeface="Calibri" panose="020F0502020204030204" pitchFamily="34" charset="0"/>
              </a:rPr>
              <a:t>durch</a:t>
            </a:r>
            <a:r>
              <a:rPr lang="en-IE" sz="1100" dirty="0">
                <a:effectLst/>
                <a:ea typeface="Calibri" panose="020F0502020204030204" pitchFamily="34" charset="0"/>
              </a:rPr>
              <a:t> </a:t>
            </a:r>
            <a:r>
              <a:rPr lang="en-IE" sz="1100" dirty="0" err="1">
                <a:effectLst/>
                <a:ea typeface="Calibri" panose="020F0502020204030204" pitchFamily="34" charset="0"/>
              </a:rPr>
              <a:t>ein</a:t>
            </a:r>
            <a:r>
              <a:rPr lang="en-IE" sz="1100" dirty="0">
                <a:effectLst/>
                <a:ea typeface="Calibri" panose="020F0502020204030204" pitchFamily="34" charset="0"/>
              </a:rPr>
              <a:t> </a:t>
            </a:r>
            <a:r>
              <a:rPr lang="en-IE" sz="1100" dirty="0" err="1">
                <a:effectLst/>
                <a:ea typeface="Calibri" panose="020F0502020204030204" pitchFamily="34" charset="0"/>
              </a:rPr>
              <a:t>neues</a:t>
            </a:r>
            <a:r>
              <a:rPr lang="en-IE" sz="1100" dirty="0">
                <a:effectLst/>
                <a:ea typeface="Calibri" panose="020F0502020204030204" pitchFamily="34" charset="0"/>
              </a:rPr>
              <a:t> Bild </a:t>
            </a:r>
            <a:r>
              <a:rPr lang="en-IE" sz="1100" dirty="0" err="1">
                <a:effectLst/>
                <a:ea typeface="Calibri" panose="020F0502020204030204" pitchFamily="34" charset="0"/>
              </a:rPr>
              <a:t>ersetzt</a:t>
            </a:r>
            <a:r>
              <a:rPr lang="en-IE" sz="1100" dirty="0">
                <a:effectLst/>
                <a:ea typeface="Calibri" panose="020F0502020204030204" pitchFamily="34" charset="0"/>
              </a:rPr>
              <a:t> </a:t>
            </a:r>
            <a:r>
              <a:rPr lang="en-IE" sz="1100" dirty="0" err="1">
                <a:effectLst/>
                <a:ea typeface="Calibri" panose="020F0502020204030204" pitchFamily="34" charset="0"/>
              </a:rPr>
              <a:t>werden</a:t>
            </a:r>
            <a:r>
              <a:rPr lang="en-IE" sz="1100" dirty="0">
                <a:effectLst/>
                <a:ea typeface="Calibri" panose="020F0502020204030204" pitchFamily="34" charset="0"/>
              </a:rPr>
              <a:t>.  </a:t>
            </a:r>
          </a:p>
          <a:p>
            <a:pPr algn="just">
              <a:spcBef>
                <a:spcPts val="195"/>
              </a:spcBef>
              <a:tabLst>
                <a:tab pos="450215" algn="l"/>
              </a:tabLst>
            </a:pPr>
            <a:endParaRPr lang="en-IE" sz="1100" dirty="0">
              <a:ea typeface="Calibri" panose="020F0502020204030204" pitchFamily="34" charset="0"/>
            </a:endParaRPr>
          </a:p>
          <a:p>
            <a:pPr algn="just">
              <a:spcBef>
                <a:spcPts val="195"/>
              </a:spcBef>
              <a:tabLst>
                <a:tab pos="450215" algn="l"/>
              </a:tabLst>
            </a:pPr>
            <a:r>
              <a:rPr lang="en-US" sz="1100" dirty="0">
                <a:effectLst/>
                <a:ea typeface="Calibri" panose="020F0502020204030204" pitchFamily="34" charset="0"/>
              </a:rPr>
              <a:t>Zusammenfassend lässt sich sagen, dass die Bauindustrie und ihre Mitgliedsunternehmen neue Wege beschreiten müssen, um dies zu gewährleisten: </a:t>
            </a:r>
            <a:endParaRPr lang="en-US" dirty="0"/>
          </a:p>
          <a:p>
            <a:pPr algn="just">
              <a:tabLst>
                <a:tab pos="450215" algn="l"/>
              </a:tabLst>
            </a:pPr>
            <a:r>
              <a:rPr lang="en-US" dirty="0"/>
              <a:t>die </a:t>
            </a:r>
            <a:r>
              <a:rPr lang="en-US" dirty="0" err="1"/>
              <a:t>aktive</a:t>
            </a:r>
            <a:r>
              <a:rPr lang="en-US" dirty="0"/>
              <a:t> </a:t>
            </a:r>
            <a:r>
              <a:rPr lang="en-US" dirty="0" err="1"/>
              <a:t>Förderung</a:t>
            </a:r>
            <a:r>
              <a:rPr lang="en-US" dirty="0"/>
              <a:t> der Frauen in der Branche.</a:t>
            </a:r>
          </a:p>
          <a:p>
            <a:pPr algn="just">
              <a:tabLst>
                <a:tab pos="450215" algn="l"/>
              </a:tabLst>
            </a:pPr>
            <a:r>
              <a:rPr lang="en-US" dirty="0" err="1"/>
              <a:t>Inklusivität</a:t>
            </a:r>
            <a:r>
              <a:rPr lang="en-US" dirty="0"/>
              <a:t> der </a:t>
            </a:r>
            <a:r>
              <a:rPr lang="en-US" dirty="0" err="1"/>
              <a:t>Einstellungs</a:t>
            </a:r>
            <a:r>
              <a:rPr lang="en-US" dirty="0"/>
              <a:t>- und </a:t>
            </a:r>
            <a:r>
              <a:rPr lang="en-US" dirty="0" err="1"/>
              <a:t>Auswahlpolitik</a:t>
            </a:r>
            <a:r>
              <a:rPr lang="en-US" dirty="0"/>
              <a:t>. </a:t>
            </a:r>
          </a:p>
          <a:p>
            <a:pPr algn="just">
              <a:tabLst>
                <a:tab pos="450215" algn="l"/>
              </a:tabLst>
            </a:pPr>
            <a:r>
              <a:rPr lang="de-DE" dirty="0"/>
              <a:t>Sensibilisierung für die verfügbaren Karrierewege für SchulberufsberaterInnen und junge Frauen.</a:t>
            </a:r>
          </a:p>
          <a:p>
            <a:pPr algn="just">
              <a:tabLst>
                <a:tab pos="450215" algn="l"/>
              </a:tabLst>
            </a:pPr>
            <a:r>
              <a:rPr lang="en-US" dirty="0" err="1"/>
              <a:t>flexiblere</a:t>
            </a:r>
            <a:r>
              <a:rPr lang="en-US" dirty="0"/>
              <a:t> und </a:t>
            </a:r>
            <a:r>
              <a:rPr lang="en-US" dirty="0" err="1"/>
              <a:t>familienfreundlichere</a:t>
            </a:r>
            <a:r>
              <a:rPr lang="en-US" dirty="0"/>
              <a:t> </a:t>
            </a:r>
            <a:r>
              <a:rPr lang="en-US" dirty="0" err="1"/>
              <a:t>Arbeitspraktiken</a:t>
            </a:r>
            <a:r>
              <a:rPr lang="en-US" dirty="0"/>
              <a:t>; und </a:t>
            </a:r>
          </a:p>
          <a:p>
            <a:pPr algn="just">
              <a:tabLst>
                <a:tab pos="450215" algn="l"/>
              </a:tabLst>
            </a:pPr>
            <a:r>
              <a:rPr lang="en-US" dirty="0" err="1"/>
              <a:t>Unterdrückung</a:t>
            </a:r>
            <a:r>
              <a:rPr lang="en-US" dirty="0"/>
              <a:t> von Mobbing und </a:t>
            </a:r>
            <a:r>
              <a:rPr lang="en-US" dirty="0" err="1"/>
              <a:t>Belästigung</a:t>
            </a:r>
            <a:r>
              <a:rPr lang="en-US" dirty="0"/>
              <a:t>.</a:t>
            </a:r>
          </a:p>
          <a:p>
            <a:pPr algn="just">
              <a:spcBef>
                <a:spcPts val="195"/>
              </a:spcBef>
              <a:tabLst>
                <a:tab pos="450215" algn="l"/>
              </a:tabLst>
            </a:pPr>
            <a:r>
              <a:rPr lang="en-US" dirty="0"/>
              <a:t> </a:t>
            </a:r>
          </a:p>
          <a:p>
            <a:pPr algn="just">
              <a:spcBef>
                <a:spcPts val="195"/>
              </a:spcBef>
              <a:tabLst>
                <a:tab pos="450215" algn="l"/>
              </a:tabLst>
            </a:pPr>
            <a:r>
              <a:rPr lang="en-US" sz="1100" dirty="0">
                <a:effectLst/>
                <a:ea typeface="Calibri" panose="020F0502020204030204" pitchFamily="34" charset="0"/>
              </a:rPr>
              <a:t>Auf diese Weise wird die Bauindustrie mit einem Ruf für Gleichheit, Vielfalt und Inklusivität gedeihen.</a:t>
            </a:r>
          </a:p>
          <a:p>
            <a:pPr algn="just">
              <a:spcBef>
                <a:spcPts val="195"/>
              </a:spcBef>
              <a:tabLst>
                <a:tab pos="450215" algn="l"/>
              </a:tabLst>
            </a:pPr>
            <a:endParaRPr lang="en-LB" sz="1100" dirty="0">
              <a:effectLst/>
              <a:ea typeface="Calibri" panose="020F0502020204030204" pitchFamily="34" charset="0"/>
            </a:endParaRPr>
          </a:p>
        </p:txBody>
      </p:sp>
      <p:sp>
        <p:nvSpPr>
          <p:cNvPr id="2" name="Freeform 1">
            <a:extLst>
              <a:ext uri="{FF2B5EF4-FFF2-40B4-BE49-F238E27FC236}">
                <a16:creationId xmlns:a16="http://schemas.microsoft.com/office/drawing/2014/main" id="{134CBC25-994F-F422-BF5E-888C0E7C30D5}"/>
              </a:ext>
            </a:extLst>
          </p:cNvPr>
          <p:cNvSpPr/>
          <p:nvPr/>
        </p:nvSpPr>
        <p:spPr>
          <a:xfrm>
            <a:off x="6712" y="671653"/>
            <a:ext cx="3482223" cy="5689920"/>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8">
            <a:extLst>
              <a:ext uri="{FF2B5EF4-FFF2-40B4-BE49-F238E27FC236}">
                <a16:creationId xmlns:a16="http://schemas.microsoft.com/office/drawing/2014/main" id="{321B3C14-07A6-20D4-602E-824C965188F4}"/>
              </a:ext>
            </a:extLst>
          </p:cNvPr>
          <p:cNvSpPr txBox="1">
            <a:spLocks/>
          </p:cNvSpPr>
          <p:nvPr/>
        </p:nvSpPr>
        <p:spPr>
          <a:xfrm>
            <a:off x="3502790" y="4449010"/>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2</a:t>
            </a:r>
          </a:p>
        </p:txBody>
      </p:sp>
      <p:sp>
        <p:nvSpPr>
          <p:cNvPr id="28" name="Text Placeholder 8">
            <a:extLst>
              <a:ext uri="{FF2B5EF4-FFF2-40B4-BE49-F238E27FC236}">
                <a16:creationId xmlns:a16="http://schemas.microsoft.com/office/drawing/2014/main" id="{66DB856F-4690-63FA-97EC-F2C57F0A6350}"/>
              </a:ext>
            </a:extLst>
          </p:cNvPr>
          <p:cNvSpPr txBox="1">
            <a:spLocks/>
          </p:cNvSpPr>
          <p:nvPr/>
        </p:nvSpPr>
        <p:spPr>
          <a:xfrm>
            <a:off x="3502790" y="5177446"/>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3</a:t>
            </a:r>
          </a:p>
        </p:txBody>
      </p:sp>
      <p:sp>
        <p:nvSpPr>
          <p:cNvPr id="29" name="Text Placeholder 8">
            <a:extLst>
              <a:ext uri="{FF2B5EF4-FFF2-40B4-BE49-F238E27FC236}">
                <a16:creationId xmlns:a16="http://schemas.microsoft.com/office/drawing/2014/main" id="{F8B9B452-2194-5DF0-F4A5-938A3957DF9C}"/>
              </a:ext>
            </a:extLst>
          </p:cNvPr>
          <p:cNvSpPr txBox="1">
            <a:spLocks/>
          </p:cNvSpPr>
          <p:nvPr/>
        </p:nvSpPr>
        <p:spPr>
          <a:xfrm>
            <a:off x="3502790" y="5905882"/>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4</a:t>
            </a:r>
          </a:p>
        </p:txBody>
      </p:sp>
      <p:sp>
        <p:nvSpPr>
          <p:cNvPr id="30" name="Text Placeholder 8">
            <a:extLst>
              <a:ext uri="{FF2B5EF4-FFF2-40B4-BE49-F238E27FC236}">
                <a16:creationId xmlns:a16="http://schemas.microsoft.com/office/drawing/2014/main" id="{6138A034-1F45-20C6-1ABD-3F6A544432F9}"/>
              </a:ext>
            </a:extLst>
          </p:cNvPr>
          <p:cNvSpPr txBox="1">
            <a:spLocks/>
          </p:cNvSpPr>
          <p:nvPr/>
        </p:nvSpPr>
        <p:spPr>
          <a:xfrm>
            <a:off x="3502790" y="6634320"/>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5</a:t>
            </a:r>
          </a:p>
        </p:txBody>
      </p:sp>
      <p:grpSp>
        <p:nvGrpSpPr>
          <p:cNvPr id="7" name="Group 6">
            <a:extLst>
              <a:ext uri="{FF2B5EF4-FFF2-40B4-BE49-F238E27FC236}">
                <a16:creationId xmlns:a16="http://schemas.microsoft.com/office/drawing/2014/main" id="{F40B9785-5880-2911-D9F0-D7866D1E186E}"/>
              </a:ext>
            </a:extLst>
          </p:cNvPr>
          <p:cNvGrpSpPr/>
          <p:nvPr/>
        </p:nvGrpSpPr>
        <p:grpSpPr>
          <a:xfrm>
            <a:off x="3843082" y="9018633"/>
            <a:ext cx="1487826" cy="1083162"/>
            <a:chOff x="3400450" y="986392"/>
            <a:chExt cx="1487826" cy="1083162"/>
          </a:xfrm>
        </p:grpSpPr>
        <p:sp>
          <p:nvSpPr>
            <p:cNvPr id="8" name="Freeform 7">
              <a:extLst>
                <a:ext uri="{FF2B5EF4-FFF2-40B4-BE49-F238E27FC236}">
                  <a16:creationId xmlns:a16="http://schemas.microsoft.com/office/drawing/2014/main" id="{33543D52-7517-9B51-160E-46B1808EADD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0" name="Freeform 9">
              <a:extLst>
                <a:ext uri="{FF2B5EF4-FFF2-40B4-BE49-F238E27FC236}">
                  <a16:creationId xmlns:a16="http://schemas.microsoft.com/office/drawing/2014/main" id="{8615D429-BBB4-0D1D-693E-327623442E0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1" name="Text Placeholder 4">
            <a:extLst>
              <a:ext uri="{FF2B5EF4-FFF2-40B4-BE49-F238E27FC236}">
                <a16:creationId xmlns:a16="http://schemas.microsoft.com/office/drawing/2014/main" id="{313F81A3-5A07-06B4-61BB-A37B3875EBDC}"/>
              </a:ext>
            </a:extLst>
          </p:cNvPr>
          <p:cNvSpPr>
            <a:spLocks noGrp="1"/>
          </p:cNvSpPr>
          <p:nvPr/>
        </p:nvSpPr>
        <p:spPr>
          <a:xfrm>
            <a:off x="0" y="6465172"/>
            <a:ext cx="3675320" cy="1186734"/>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"Um </a:t>
            </a:r>
            <a:r>
              <a:rPr lang="en-IE" dirty="0" err="1"/>
              <a:t>dem</a:t>
            </a:r>
            <a:r>
              <a:rPr lang="en-IE" dirty="0"/>
              <a:t> </a:t>
            </a:r>
            <a:r>
              <a:rPr lang="en-IE" dirty="0" err="1"/>
              <a:t>Fachkräftemangel</a:t>
            </a:r>
            <a:r>
              <a:rPr lang="en-IE" dirty="0"/>
              <a:t> </a:t>
            </a:r>
            <a:r>
              <a:rPr lang="en-IE" dirty="0" err="1"/>
              <a:t>entgegenzuwirken</a:t>
            </a:r>
            <a:r>
              <a:rPr lang="en-IE" dirty="0"/>
              <a:t>, </a:t>
            </a:r>
            <a:r>
              <a:rPr lang="en-IE" dirty="0" err="1"/>
              <a:t>ist</a:t>
            </a:r>
            <a:r>
              <a:rPr lang="en-IE" dirty="0"/>
              <a:t> es von </a:t>
            </a:r>
            <a:r>
              <a:rPr lang="en-IE" dirty="0" err="1"/>
              <a:t>entscheidender</a:t>
            </a:r>
            <a:r>
              <a:rPr lang="en-IE" dirty="0"/>
              <a:t> </a:t>
            </a:r>
            <a:r>
              <a:rPr lang="en-IE" dirty="0" err="1"/>
              <a:t>Bedeutung</a:t>
            </a:r>
            <a:r>
              <a:rPr lang="en-IE" dirty="0"/>
              <a:t>, das Image des </a:t>
            </a:r>
            <a:r>
              <a:rPr lang="en-IE" dirty="0" err="1"/>
              <a:t>Baugewerbes</a:t>
            </a:r>
            <a:r>
              <a:rPr lang="en-IE" dirty="0"/>
              <a:t> </a:t>
            </a:r>
            <a:r>
              <a:rPr lang="en-IE" dirty="0" err="1"/>
              <a:t>zu</a:t>
            </a:r>
            <a:r>
              <a:rPr lang="en-IE" dirty="0"/>
              <a:t> </a:t>
            </a:r>
            <a:r>
              <a:rPr lang="en-IE" dirty="0" err="1"/>
              <a:t>verändern</a:t>
            </a:r>
            <a:r>
              <a:rPr lang="en-IE" dirty="0"/>
              <a:t>.  Die </a:t>
            </a:r>
            <a:r>
              <a:rPr lang="en-IE" dirty="0" err="1"/>
              <a:t>technologischen</a:t>
            </a:r>
            <a:r>
              <a:rPr lang="en-IE" dirty="0"/>
              <a:t> </a:t>
            </a:r>
            <a:r>
              <a:rPr lang="en-IE" dirty="0" err="1"/>
              <a:t>Fortschritte</a:t>
            </a:r>
            <a:r>
              <a:rPr lang="en-IE" dirty="0"/>
              <a:t> </a:t>
            </a:r>
            <a:r>
              <a:rPr lang="en-IE" dirty="0" err="1"/>
              <a:t>im</a:t>
            </a:r>
            <a:r>
              <a:rPr lang="en-IE" dirty="0"/>
              <a:t> </a:t>
            </a:r>
            <a:r>
              <a:rPr lang="en-IE" dirty="0" err="1"/>
              <a:t>Bau</a:t>
            </a:r>
            <a:r>
              <a:rPr lang="en-IE" dirty="0"/>
              <a:t> und </a:t>
            </a:r>
            <a:r>
              <a:rPr lang="en-IE" dirty="0" err="1"/>
              <a:t>ihr</a:t>
            </a:r>
            <a:r>
              <a:rPr lang="en-IE" dirty="0"/>
              <a:t> Wert </a:t>
            </a:r>
            <a:r>
              <a:rPr lang="en-IE" dirty="0" err="1"/>
              <a:t>müssen</a:t>
            </a:r>
            <a:r>
              <a:rPr lang="en-IE" dirty="0"/>
              <a:t> </a:t>
            </a:r>
            <a:r>
              <a:rPr lang="en-IE" dirty="0" err="1"/>
              <a:t>hervorgehoben</a:t>
            </a:r>
            <a:r>
              <a:rPr lang="en-IE" dirty="0"/>
              <a:t> </a:t>
            </a:r>
            <a:r>
              <a:rPr lang="en-IE" dirty="0" err="1"/>
              <a:t>werden</a:t>
            </a:r>
            <a:r>
              <a:rPr lang="en-IE" dirty="0"/>
              <a:t>, </a:t>
            </a:r>
            <a:r>
              <a:rPr lang="en-IE" dirty="0" err="1"/>
              <a:t>ebenso</a:t>
            </a:r>
            <a:r>
              <a:rPr lang="en-IE" dirty="0"/>
              <a:t> </a:t>
            </a:r>
            <a:r>
              <a:rPr lang="en-IE" dirty="0" err="1"/>
              <a:t>wie</a:t>
            </a:r>
            <a:r>
              <a:rPr lang="en-IE" dirty="0"/>
              <a:t> </a:t>
            </a:r>
            <a:r>
              <a:rPr lang="en-IE" dirty="0" err="1"/>
              <a:t>unsere</a:t>
            </a:r>
            <a:r>
              <a:rPr lang="en-IE" dirty="0"/>
              <a:t> Rolle </a:t>
            </a:r>
            <a:r>
              <a:rPr lang="en-IE" dirty="0" err="1"/>
              <a:t>bei</a:t>
            </a:r>
            <a:r>
              <a:rPr lang="en-IE" dirty="0"/>
              <a:t> der </a:t>
            </a:r>
            <a:r>
              <a:rPr lang="en-IE" dirty="0" err="1"/>
              <a:t>Schaffung</a:t>
            </a:r>
            <a:r>
              <a:rPr lang="en-IE" dirty="0"/>
              <a:t> </a:t>
            </a:r>
            <a:r>
              <a:rPr lang="en-IE" dirty="0" err="1"/>
              <a:t>nachhaltiger</a:t>
            </a:r>
            <a:r>
              <a:rPr lang="en-IE" dirty="0"/>
              <a:t> </a:t>
            </a:r>
            <a:r>
              <a:rPr lang="en-IE" dirty="0" err="1"/>
              <a:t>Gemeinschaften</a:t>
            </a:r>
            <a:r>
              <a:rPr lang="en-IE" dirty="0"/>
              <a:t>.  Die </a:t>
            </a:r>
            <a:r>
              <a:rPr lang="en-IE" dirty="0" err="1"/>
              <a:t>Öffentlichkeit</a:t>
            </a:r>
            <a:r>
              <a:rPr lang="en-IE" dirty="0"/>
              <a:t> muss die </a:t>
            </a:r>
            <a:r>
              <a:rPr lang="en-IE" dirty="0" err="1"/>
              <a:t>Komplexität</a:t>
            </a:r>
            <a:r>
              <a:rPr lang="en-IE" dirty="0"/>
              <a:t> des </a:t>
            </a:r>
            <a:r>
              <a:rPr lang="en-IE" dirty="0" err="1"/>
              <a:t>Baus</a:t>
            </a:r>
            <a:r>
              <a:rPr lang="en-IE" dirty="0"/>
              <a:t> und die Rolle, die </a:t>
            </a:r>
            <a:r>
              <a:rPr lang="en-IE" dirty="0" err="1"/>
              <a:t>sie</a:t>
            </a:r>
            <a:r>
              <a:rPr lang="en-IE" dirty="0"/>
              <a:t> </a:t>
            </a:r>
            <a:r>
              <a:rPr lang="en-IE" dirty="0" err="1"/>
              <a:t>bei</a:t>
            </a:r>
            <a:r>
              <a:rPr lang="en-IE" dirty="0"/>
              <a:t> der </a:t>
            </a:r>
            <a:r>
              <a:rPr lang="en-IE" dirty="0" err="1"/>
              <a:t>Suche</a:t>
            </a:r>
            <a:r>
              <a:rPr lang="en-IE" dirty="0"/>
              <a:t> </a:t>
            </a:r>
            <a:r>
              <a:rPr lang="en-IE" dirty="0" err="1"/>
              <a:t>nach</a:t>
            </a:r>
            <a:r>
              <a:rPr lang="en-IE" dirty="0"/>
              <a:t> </a:t>
            </a:r>
            <a:r>
              <a:rPr lang="en-IE" dirty="0" err="1"/>
              <a:t>Lösungen</a:t>
            </a:r>
            <a:r>
              <a:rPr lang="en-IE" dirty="0"/>
              <a:t> </a:t>
            </a:r>
            <a:r>
              <a:rPr lang="en-IE" dirty="0" err="1"/>
              <a:t>spielen</a:t>
            </a:r>
            <a:r>
              <a:rPr lang="en-IE" dirty="0"/>
              <a:t> </a:t>
            </a:r>
            <a:r>
              <a:rPr lang="en-IE" dirty="0" err="1"/>
              <a:t>kann</a:t>
            </a:r>
            <a:r>
              <a:rPr lang="en-IE" dirty="0"/>
              <a:t>, verstehen</a:t>
            </a:r>
            <a:r>
              <a:rPr lang="en-US" dirty="0"/>
              <a:t>.”</a:t>
            </a:r>
          </a:p>
        </p:txBody>
      </p:sp>
      <p:sp>
        <p:nvSpPr>
          <p:cNvPr id="12" name="Text Placeholder 6">
            <a:extLst>
              <a:ext uri="{FF2B5EF4-FFF2-40B4-BE49-F238E27FC236}">
                <a16:creationId xmlns:a16="http://schemas.microsoft.com/office/drawing/2014/main" id="{7F64C2E9-47C9-A34A-FAA2-3565CF3279C3}"/>
              </a:ext>
            </a:extLst>
          </p:cNvPr>
          <p:cNvSpPr txBox="1">
            <a:spLocks/>
          </p:cNvSpPr>
          <p:nvPr/>
        </p:nvSpPr>
        <p:spPr>
          <a:xfrm>
            <a:off x="241236" y="10189001"/>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IE" sz="900" b="1" i="1" dirty="0">
                <a:solidFill>
                  <a:schemeClr val="bg1"/>
                </a:solidFill>
                <a:cs typeface="Times New Roman" panose="02020603050405020304" pitchFamily="18" charset="0"/>
              </a:rPr>
              <a:t>Jennifer Bradfield, Sisk</a:t>
            </a:r>
            <a:endParaRPr lang="en-LB" sz="900" b="1" i="1">
              <a:solidFill>
                <a:schemeClr val="bg1"/>
              </a:solidFill>
              <a:cs typeface="Times New Roman" panose="02020603050405020304" pitchFamily="18" charset="0"/>
            </a:endParaRPr>
          </a:p>
        </p:txBody>
      </p:sp>
    </p:spTree>
    <p:extLst>
      <p:ext uri="{BB962C8B-B14F-4D97-AF65-F5344CB8AC3E}">
        <p14:creationId xmlns:p14="http://schemas.microsoft.com/office/powerpoint/2010/main" val="783326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2CBBE6C-6B0F-693C-301B-073D93D0E802}"/>
              </a:ext>
            </a:extLst>
          </p:cNvPr>
          <p:cNvSpPr>
            <a:spLocks noGrp="1"/>
          </p:cNvSpPr>
          <p:nvPr>
            <p:ph type="body" sz="quarter" idx="13"/>
          </p:nvPr>
        </p:nvSpPr>
        <p:spPr/>
        <p:txBody>
          <a:bodyPr/>
          <a:lstStyle/>
          <a:p>
            <a:r>
              <a:rPr lang="en-US" dirty="0"/>
              <a:t>03</a:t>
            </a: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p:txBody>
          <a:bodyPr/>
          <a:lstStyle/>
          <a:p>
            <a:pPr>
              <a:spcBef>
                <a:spcPts val="1200"/>
              </a:spcBef>
            </a:pPr>
            <a:r>
              <a:rPr lang="hr-BA"/>
              <a:t>Wissen, wie man einen Aktionsplan erstellt </a:t>
            </a:r>
            <a:endParaRPr lang="en-LB"/>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48</a:t>
            </a:fld>
            <a:endParaRPr lang="en-US" dirty="0"/>
          </a:p>
        </p:txBody>
      </p:sp>
    </p:spTree>
    <p:extLst>
      <p:ext uri="{BB962C8B-B14F-4D97-AF65-F5344CB8AC3E}">
        <p14:creationId xmlns:p14="http://schemas.microsoft.com/office/powerpoint/2010/main" val="3436497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F258CC6-F382-33D6-7249-CB83925C04A6}"/>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4794596"/>
          </a:xfrm>
        </p:spPr>
      </p:pic>
      <p:sp>
        <p:nvSpPr>
          <p:cNvPr id="6" name="Slide Number Placeholder 5">
            <a:extLst>
              <a:ext uri="{FF2B5EF4-FFF2-40B4-BE49-F238E27FC236}">
                <a16:creationId xmlns:a16="http://schemas.microsoft.com/office/drawing/2014/main" id="{236FAA1A-85BD-C141-A661-1B2E6B8EF2AE}"/>
              </a:ext>
            </a:extLst>
          </p:cNvPr>
          <p:cNvSpPr>
            <a:spLocks noGrp="1"/>
          </p:cNvSpPr>
          <p:nvPr>
            <p:ph type="sldNum" sz="quarter" idx="4"/>
          </p:nvPr>
        </p:nvSpPr>
        <p:spPr/>
        <p:txBody>
          <a:bodyPr/>
          <a:lstStyle/>
          <a:p>
            <a:fld id="{CB2079F2-58AF-ED44-82D7-E04B2F6FD686}" type="slidenum">
              <a:rPr lang="en-US" smtClean="0"/>
              <a:t>49</a:t>
            </a:fld>
            <a:endParaRPr lang="en-US" dirty="0"/>
          </a:p>
        </p:txBody>
      </p:sp>
      <p:sp>
        <p:nvSpPr>
          <p:cNvPr id="2" name="Rectangle 1">
            <a:extLst>
              <a:ext uri="{FF2B5EF4-FFF2-40B4-BE49-F238E27FC236}">
                <a16:creationId xmlns:a16="http://schemas.microsoft.com/office/drawing/2014/main" id="{1475848F-814E-F614-F7C1-52C7D4F35A44}"/>
              </a:ext>
            </a:extLst>
          </p:cNvPr>
          <p:cNvSpPr/>
          <p:nvPr/>
        </p:nvSpPr>
        <p:spPr>
          <a:xfrm>
            <a:off x="0" y="1"/>
            <a:ext cx="7559675" cy="4783014"/>
          </a:xfrm>
          <a:prstGeom prst="rect">
            <a:avLst/>
          </a:pr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B4B87261-C15B-5ED1-66BA-5154AC52615E}"/>
              </a:ext>
            </a:extLst>
          </p:cNvPr>
          <p:cNvSpPr>
            <a:spLocks noGrp="1"/>
          </p:cNvSpPr>
          <p:nvPr>
            <p:ph type="body" sz="quarter" idx="42"/>
          </p:nvPr>
        </p:nvSpPr>
        <p:spPr>
          <a:xfrm>
            <a:off x="1015999" y="5356119"/>
            <a:ext cx="6118555" cy="486253"/>
          </a:xfrm>
          <a:prstGeom prst="rect">
            <a:avLst/>
          </a:prstGeom>
        </p:spPr>
        <p:txBody>
          <a:bodyPr/>
          <a:lstStyle/>
          <a:p>
            <a:pPr>
              <a:spcBef>
                <a:spcPts val="200"/>
              </a:spcBef>
            </a:pPr>
            <a:r>
              <a:rPr lang="en-IE"/>
              <a:t>3.1 Gender-Aktionsplan </a:t>
            </a:r>
          </a:p>
          <a:p>
            <a:endParaRPr lang="en-US" dirty="0"/>
          </a:p>
        </p:txBody>
      </p:sp>
      <p:sp>
        <p:nvSpPr>
          <p:cNvPr id="4" name="Text Placeholder 6">
            <a:extLst>
              <a:ext uri="{FF2B5EF4-FFF2-40B4-BE49-F238E27FC236}">
                <a16:creationId xmlns:a16="http://schemas.microsoft.com/office/drawing/2014/main" id="{17D3F4FE-F74E-B66B-21B9-0BB2D99D557F}"/>
              </a:ext>
            </a:extLst>
          </p:cNvPr>
          <p:cNvSpPr txBox="1">
            <a:spLocks/>
          </p:cNvSpPr>
          <p:nvPr/>
        </p:nvSpPr>
        <p:spPr>
          <a:xfrm>
            <a:off x="571632" y="5798239"/>
            <a:ext cx="6526988" cy="324015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dirty="0">
                <a:solidFill>
                  <a:srgbClr val="EF8D5B"/>
                </a:solidFill>
              </a:rPr>
              <a:t>Was </a:t>
            </a:r>
            <a:r>
              <a:rPr lang="en-IE" b="1" dirty="0" err="1">
                <a:solidFill>
                  <a:srgbClr val="EF8D5B"/>
                </a:solidFill>
              </a:rPr>
              <a:t>ist</a:t>
            </a:r>
            <a:r>
              <a:rPr lang="en-IE" b="1" dirty="0">
                <a:solidFill>
                  <a:srgbClr val="EF8D5B"/>
                </a:solidFill>
              </a:rPr>
              <a:t> </a:t>
            </a:r>
            <a:r>
              <a:rPr lang="en-IE" b="1" dirty="0" err="1">
                <a:solidFill>
                  <a:srgbClr val="EF8D5B"/>
                </a:solidFill>
              </a:rPr>
              <a:t>ein</a:t>
            </a:r>
            <a:r>
              <a:rPr lang="en-IE" b="1" dirty="0">
                <a:solidFill>
                  <a:srgbClr val="EF8D5B"/>
                </a:solidFill>
              </a:rPr>
              <a:t> </a:t>
            </a:r>
            <a:r>
              <a:rPr lang="en-IE" b="1" dirty="0" err="1">
                <a:solidFill>
                  <a:srgbClr val="EF8D5B"/>
                </a:solidFill>
              </a:rPr>
              <a:t>Aktionsplan</a:t>
            </a:r>
            <a:r>
              <a:rPr lang="en-IE" b="1" dirty="0">
                <a:solidFill>
                  <a:srgbClr val="EF8D5B"/>
                </a:solidFill>
              </a:rPr>
              <a:t>?</a:t>
            </a:r>
            <a:endParaRPr lang="en-LB" b="1" dirty="0">
              <a:solidFill>
                <a:srgbClr val="EF8D5B"/>
              </a:solidFill>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Gender-Aktionspläne sind Pläne, in denen der technische Aspekt dessen, was später in die Praxis umgesetzt werden soll, um die Gleichstellung der Geschlechter in verschiedenen Bereichen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verwirklichen</a:t>
            </a:r>
            <a:r>
              <a:rPr lang="en-GB" dirty="0">
                <a:effectLst/>
                <a:ea typeface="Calibri" panose="020F0502020204030204" pitchFamily="34" charset="0"/>
              </a:rPr>
              <a:t>, </a:t>
            </a:r>
            <a:r>
              <a:rPr lang="en-GB" dirty="0" err="1">
                <a:effectLst/>
                <a:ea typeface="Calibri" panose="020F0502020204030204" pitchFamily="34" charset="0"/>
              </a:rPr>
              <a:t>beschrieben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Das kann in einem politischen Bereich sein, in einem Bildungsbereich oder, wie in unserem Fall, in einem bestimmten Arbeitsbereich innerhalb des Bausektors.</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Je nach dem Bereich, in dem der Aktionsplan entwickelt werden soll, müssen wir verschiedene Ziele, die Maßnahmen zur Erreichung dieser Ziele, die Auswirkungen unserer Maßnahmen und die Indikatoren für die Überwachung und Bewertung der Umsetzung unseres Aktionsplans festlegen.</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Mit Blick auf diese Schlüsselaktionen definiert die Europäische Kommission</a:t>
            </a:r>
            <a:r>
              <a:rPr lang="en-GB" baseline="30000" dirty="0">
                <a:effectLst/>
                <a:ea typeface="Calibri" panose="020F0502020204030204" pitchFamily="34" charset="0"/>
              </a:rPr>
              <a:t>25</a:t>
            </a:r>
            <a:r>
              <a:rPr lang="en-GB" dirty="0">
                <a:effectLst/>
                <a:ea typeface="Calibri" panose="020F0502020204030204" pitchFamily="34" charset="0"/>
              </a:rPr>
              <a:t> Gender Planning als </a:t>
            </a:r>
            <a:r>
              <a:rPr lang="en-GB" i="1" dirty="0">
                <a:effectLst/>
                <a:ea typeface="Calibri" panose="020F0502020204030204" pitchFamily="34" charset="0"/>
              </a:rPr>
              <a:t>"</a:t>
            </a:r>
            <a:r>
              <a:rPr lang="en-GB" i="1" dirty="0" err="1">
                <a:effectLst/>
                <a:ea typeface="Calibri" panose="020F0502020204030204" pitchFamily="34" charset="0"/>
              </a:rPr>
              <a:t>einen</a:t>
            </a:r>
            <a:r>
              <a:rPr lang="en-GB" i="1" dirty="0">
                <a:effectLst/>
                <a:ea typeface="Calibri" panose="020F0502020204030204" pitchFamily="34" charset="0"/>
              </a:rPr>
              <a:t> </a:t>
            </a:r>
            <a:r>
              <a:rPr lang="en-GB" i="1" dirty="0" err="1">
                <a:effectLst/>
                <a:ea typeface="Calibri" panose="020F0502020204030204" pitchFamily="34" charset="0"/>
              </a:rPr>
              <a:t>aktiven</a:t>
            </a:r>
            <a:r>
              <a:rPr lang="en-GB" i="1" dirty="0">
                <a:effectLst/>
                <a:ea typeface="Calibri" panose="020F0502020204030204" pitchFamily="34" charset="0"/>
              </a:rPr>
              <a:t> </a:t>
            </a:r>
          </a:p>
          <a:p>
            <a:endParaRPr lang="en-GB" i="1" dirty="0">
              <a:ea typeface="Calibri" panose="020F0502020204030204" pitchFamily="34" charset="0"/>
            </a:endParaRPr>
          </a:p>
          <a:p>
            <a:endParaRPr lang="en-GB" i="1" dirty="0">
              <a:effectLst/>
              <a:ea typeface="Calibri" panose="020F0502020204030204" pitchFamily="34" charset="0"/>
            </a:endParaRPr>
          </a:p>
          <a:p>
            <a:r>
              <a:rPr lang="en-GB" i="1" dirty="0">
                <a:effectLst/>
                <a:ea typeface="Calibri" panose="020F0502020204030204" pitchFamily="34" charset="0"/>
              </a:rPr>
              <a:t>Planungsansatz, bei dem die Geschlechterperspektive eine Schlüsselvariable oder ein Schlüsselkriterium ist und der darauf abzielt, eine ausdrückliche Geschlechterdimension in die Politik oder die Maßnahmen einzubeziehen".</a:t>
            </a:r>
            <a:r>
              <a:rPr lang="en-GB" i="1" baseline="30000" dirty="0">
                <a:effectLst/>
                <a:ea typeface="Calibri" panose="020F0502020204030204" pitchFamily="34" charset="0"/>
              </a:rPr>
              <a:t>26</a:t>
            </a:r>
          </a:p>
          <a:p>
            <a:endParaRPr lang="en-GB" i="1" dirty="0">
              <a:ea typeface="Calibri" panose="020F0502020204030204" pitchFamily="34" charset="0"/>
            </a:endParaRPr>
          </a:p>
          <a:p>
            <a:r>
              <a:rPr lang="en-US" b="1" dirty="0">
                <a:solidFill>
                  <a:srgbClr val="EF8D5B"/>
                </a:solidFill>
              </a:rPr>
              <a:t>Warum ist das wichtig?</a:t>
            </a:r>
          </a:p>
          <a:p>
            <a:r>
              <a:rPr lang="en-US" dirty="0">
                <a:effectLst/>
                <a:ea typeface="Calibri" panose="020F0502020204030204" pitchFamily="34" charset="0"/>
              </a:rPr>
              <a:t> </a:t>
            </a:r>
          </a:p>
          <a:p>
            <a:r>
              <a:rPr lang="en-US" dirty="0">
                <a:effectLst/>
                <a:ea typeface="Calibri" panose="020F0502020204030204" pitchFamily="34" charset="0"/>
              </a:rPr>
              <a:t>Die Einbeziehung der Geschlechterperspektive in die Konzeption von Projekten oder Programmen ist sowohl für Männer als auch für Frauen von Vorteil, um Bedürfnisse zu ermitteln und die zugrunde liegenden Probleme, die alle betreffen, sichtbar zu machen.</a:t>
            </a:r>
          </a:p>
          <a:p>
            <a:r>
              <a:rPr lang="en-US" dirty="0">
                <a:effectLst/>
                <a:ea typeface="Calibri" panose="020F0502020204030204" pitchFamily="34" charset="0"/>
              </a:rPr>
              <a:t>Darüber hinaus kann die Berücksichtigung der Geschlechterperspektive dazu beitragen, die Relevanz des Projekts oder Programms zu erhöhen, indem es transparenter wird </a:t>
            </a:r>
            <a:r>
              <a:rPr lang="en-US" dirty="0" err="1">
                <a:effectLst/>
                <a:ea typeface="Calibri" panose="020F0502020204030204" pitchFamily="34" charset="0"/>
              </a:rPr>
              <a:t>oder</a:t>
            </a:r>
            <a:r>
              <a:rPr lang="en-US" dirty="0">
                <a:effectLst/>
                <a:ea typeface="Calibri" panose="020F0502020204030204" pitchFamily="34" charset="0"/>
              </a:rPr>
              <a:t> die </a:t>
            </a:r>
            <a:r>
              <a:rPr lang="en-US" dirty="0" err="1">
                <a:effectLst/>
                <a:ea typeface="Calibri" panose="020F0502020204030204" pitchFamily="34" charset="0"/>
              </a:rPr>
              <a:t>Menschenanzahl</a:t>
            </a:r>
            <a:r>
              <a:rPr lang="en-US" dirty="0">
                <a:effectLst/>
                <a:ea typeface="Calibri" panose="020F0502020204030204" pitchFamily="34" charset="0"/>
              </a:rPr>
              <a:t>, die </a:t>
            </a:r>
            <a:r>
              <a:rPr lang="en-US" dirty="0" err="1">
                <a:effectLst/>
                <a:ea typeface="Calibri" panose="020F0502020204030204" pitchFamily="34" charset="0"/>
              </a:rPr>
              <a:t>vom</a:t>
            </a:r>
            <a:r>
              <a:rPr lang="en-US" dirty="0">
                <a:effectLst/>
                <a:ea typeface="Calibri" panose="020F0502020204030204" pitchFamily="34" charset="0"/>
              </a:rPr>
              <a:t> </a:t>
            </a:r>
            <a:r>
              <a:rPr lang="en-US" dirty="0" err="1">
                <a:effectLst/>
                <a:ea typeface="Calibri" panose="020F0502020204030204" pitchFamily="34" charset="0"/>
              </a:rPr>
              <a:t>Projekt</a:t>
            </a:r>
            <a:r>
              <a:rPr lang="en-US" dirty="0">
                <a:effectLst/>
                <a:ea typeface="Calibri" panose="020F0502020204030204" pitchFamily="34" charset="0"/>
              </a:rPr>
              <a:t> </a:t>
            </a:r>
            <a:r>
              <a:rPr lang="en-US" dirty="0" err="1">
                <a:effectLst/>
                <a:ea typeface="Calibri" panose="020F0502020204030204" pitchFamily="34" charset="0"/>
              </a:rPr>
              <a:t>betroffen</a:t>
            </a:r>
            <a:r>
              <a:rPr lang="en-US" dirty="0">
                <a:effectLst/>
                <a:ea typeface="Calibri" panose="020F0502020204030204" pitchFamily="34" charset="0"/>
              </a:rPr>
              <a:t> </a:t>
            </a:r>
            <a:r>
              <a:rPr lang="en-US" dirty="0" err="1">
                <a:effectLst/>
                <a:ea typeface="Calibri" panose="020F0502020204030204" pitchFamily="34" charset="0"/>
              </a:rPr>
              <a:t>sind</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erhöhen</a:t>
            </a:r>
            <a:r>
              <a:rPr lang="en-US" dirty="0">
                <a:effectLst/>
                <a:ea typeface="Calibri" panose="020F0502020204030204" pitchFamily="34" charset="0"/>
              </a:rPr>
              <a:t>.</a:t>
            </a:r>
          </a:p>
          <a:p>
            <a:endParaRPr lang="en-LB" baseline="30000" dirty="0">
              <a:effectLst/>
              <a:ea typeface="Calibri" panose="020F0502020204030204" pitchFamily="34" charset="0"/>
            </a:endParaRPr>
          </a:p>
        </p:txBody>
      </p:sp>
      <p:sp>
        <p:nvSpPr>
          <p:cNvPr id="5" name="Text Placeholder 5">
            <a:extLst>
              <a:ext uri="{FF2B5EF4-FFF2-40B4-BE49-F238E27FC236}">
                <a16:creationId xmlns:a16="http://schemas.microsoft.com/office/drawing/2014/main" id="{F5A8DD63-04CB-D589-AA36-76624065275C}"/>
              </a:ext>
            </a:extLst>
          </p:cNvPr>
          <p:cNvSpPr txBox="1">
            <a:spLocks/>
          </p:cNvSpPr>
          <p:nvPr/>
        </p:nvSpPr>
        <p:spPr>
          <a:xfrm>
            <a:off x="539750" y="9544050"/>
            <a:ext cx="6590752" cy="114776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25</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Europäisches</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Institut</a:t>
            </a:r>
            <a:r>
              <a:rPr lang="en-IE" sz="900" dirty="0">
                <a:effectLst/>
                <a:latin typeface="Calibri" panose="020F0502020204030204" pitchFamily="34" charset="0"/>
                <a:ea typeface="Calibri" panose="020F0502020204030204" pitchFamily="34" charset="0"/>
                <a:cs typeface="Times New Roman" panose="02020603050405020304" pitchFamily="18" charset="0"/>
              </a:rPr>
              <a:t> für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Gleichstellungsfragen</a:t>
            </a:r>
            <a:r>
              <a:rPr lang="en-IE" sz="900" dirty="0">
                <a:effectLst/>
                <a:latin typeface="Calibri" panose="020F0502020204030204" pitchFamily="34" charset="0"/>
                <a:ea typeface="Calibri" panose="020F0502020204030204" pitchFamily="34" charset="0"/>
                <a:cs typeface="Times New Roman" panose="02020603050405020304" pitchFamily="18" charset="0"/>
              </a:rPr>
              <a:t> (2019): </a:t>
            </a:r>
            <a:r>
              <a:rPr lang="en-IE" sz="900" i="1" dirty="0">
                <a:effectLst/>
                <a:latin typeface="Calibri" panose="020F0502020204030204" pitchFamily="34" charset="0"/>
                <a:ea typeface="Calibri" panose="020F0502020204030204" pitchFamily="34" charset="0"/>
                <a:cs typeface="Times New Roman" panose="02020603050405020304" pitchFamily="18" charset="0"/>
              </a:rPr>
              <a:t>"Gender Planning</a:t>
            </a:r>
            <a:r>
              <a:rPr lang="en-IE" sz="900" b="1" i="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a:t>
            </a:r>
            <a:r>
              <a:rPr lang="en-IE"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https://eige.europa.eu/gender-mainstreaming/tools-methods/</a:t>
            </a:r>
            <a:r>
              <a:rPr lang="en-GB" sz="9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genderplanning?language_content_entity</a:t>
            </a:r>
            <a:r>
              <a:rPr lang="en-GB"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GB" sz="9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en</a:t>
            </a:r>
            <a:r>
              <a:rPr lang="en-GB"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#:~:text=Die%20Europäische%20Kommission%20definiert%20Geschlecht,oder%20Maßnahmen'%20%5B1%5D</a:t>
            </a:r>
            <a:r>
              <a:rPr lang="en-GB"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Beraten</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GB" sz="900" dirty="0">
                <a:effectLst/>
                <a:latin typeface="Calibri" panose="020F0502020204030204" pitchFamily="34" charset="0"/>
                <a:ea typeface="Calibri" panose="020F0502020204030204" pitchFamily="34" charset="0"/>
                <a:cs typeface="Times New Roman" panose="02020603050405020304" pitchFamily="18" charset="0"/>
              </a:rPr>
              <a:t> April 2023.</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sz="900" baseline="30000" dirty="0">
                <a:effectLst/>
                <a:latin typeface="Calibri" panose="020F0502020204030204" pitchFamily="34" charset="0"/>
                <a:ea typeface="Calibri" panose="020F0502020204030204" pitchFamily="34" charset="0"/>
                <a:cs typeface="Times New Roman" panose="02020603050405020304" pitchFamily="18" charset="0"/>
              </a:rPr>
              <a:t>26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Europäische</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Kommission</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Mitteilung</a:t>
            </a:r>
            <a:r>
              <a:rPr lang="en-IE" sz="900" dirty="0">
                <a:effectLst/>
                <a:latin typeface="Calibri" panose="020F0502020204030204" pitchFamily="34" charset="0"/>
                <a:ea typeface="Calibri" panose="020F0502020204030204" pitchFamily="34" charset="0"/>
                <a:cs typeface="Times New Roman" panose="02020603050405020304" pitchFamily="18" charset="0"/>
              </a:rPr>
              <a:t> der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Kommission</a:t>
            </a:r>
            <a:r>
              <a:rPr lang="en-IE" sz="900" dirty="0">
                <a:effectLst/>
                <a:latin typeface="Calibri" panose="020F0502020204030204" pitchFamily="34" charset="0"/>
                <a:ea typeface="Calibri" panose="020F0502020204030204" pitchFamily="34" charset="0"/>
                <a:cs typeface="Times New Roman" panose="02020603050405020304" pitchFamily="18" charset="0"/>
              </a:rPr>
              <a:t> an den Rat und das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Europäische</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Parlament</a:t>
            </a:r>
            <a:r>
              <a:rPr lang="en-IE" sz="900" dirty="0">
                <a:effectLst/>
                <a:latin typeface="Calibri" panose="020F0502020204030204" pitchFamily="34" charset="0"/>
                <a:ea typeface="Calibri" panose="020F0502020204030204" pitchFamily="34" charset="0"/>
                <a:cs typeface="Times New Roman" panose="02020603050405020304" pitchFamily="18" charset="0"/>
              </a:rPr>
              <a:t> -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Aktionsprogramm</a:t>
            </a:r>
            <a:r>
              <a:rPr lang="en-IE" sz="900" dirty="0">
                <a:effectLst/>
                <a:latin typeface="Calibri" panose="020F0502020204030204" pitchFamily="34" charset="0"/>
                <a:ea typeface="Calibri" panose="020F0502020204030204" pitchFamily="34" charset="0"/>
                <a:cs typeface="Times New Roman" panose="02020603050405020304" pitchFamily="18" charset="0"/>
              </a:rPr>
              <a:t> für die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durchgängige</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Berücksichtigung</a:t>
            </a:r>
            <a:r>
              <a:rPr lang="en-IE" sz="900" dirty="0">
                <a:effectLst/>
                <a:latin typeface="Calibri" panose="020F0502020204030204" pitchFamily="34" charset="0"/>
                <a:ea typeface="Calibri" panose="020F0502020204030204" pitchFamily="34" charset="0"/>
                <a:cs typeface="Times New Roman" panose="02020603050405020304" pitchFamily="18" charset="0"/>
              </a:rPr>
              <a:t> der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Gleichstellung</a:t>
            </a:r>
            <a:r>
              <a:rPr lang="en-IE" sz="900" dirty="0">
                <a:effectLst/>
                <a:latin typeface="Calibri" panose="020F0502020204030204" pitchFamily="34" charset="0"/>
                <a:ea typeface="Calibri" panose="020F0502020204030204" pitchFamily="34" charset="0"/>
                <a:cs typeface="Times New Roman" panose="02020603050405020304" pitchFamily="18" charset="0"/>
              </a:rPr>
              <a:t> der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Geschlechter</a:t>
            </a:r>
            <a:r>
              <a:rPr lang="en-IE" sz="900" dirty="0">
                <a:effectLst/>
                <a:latin typeface="Calibri" panose="020F0502020204030204" pitchFamily="34" charset="0"/>
                <a:ea typeface="Calibri" panose="020F0502020204030204" pitchFamily="34" charset="0"/>
                <a:cs typeface="Times New Roman" panose="02020603050405020304" pitchFamily="18" charset="0"/>
              </a:rPr>
              <a:t> in der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Entwicklungszusammenarbeit</a:t>
            </a:r>
            <a:r>
              <a:rPr lang="en-IE" sz="900" dirty="0">
                <a:effectLst/>
                <a:latin typeface="Calibri" panose="020F0502020204030204" pitchFamily="34" charset="0"/>
                <a:ea typeface="Calibri" panose="020F0502020204030204" pitchFamily="34" charset="0"/>
                <a:cs typeface="Times New Roman" panose="02020603050405020304" pitchFamily="18" charset="0"/>
              </a:rPr>
              <a:t> der Gemeinschaft, KOM (2001) 295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endgültig</a:t>
            </a:r>
            <a:r>
              <a:rPr lang="en-IE" sz="900" dirty="0">
                <a:effectLst/>
                <a:latin typeface="Calibri" panose="020F0502020204030204" pitchFamily="34" charset="0"/>
                <a:ea typeface="Calibri" panose="020F0502020204030204" pitchFamily="34" charset="0"/>
                <a:cs typeface="Times New Roman" panose="02020603050405020304" pitchFamily="18" charset="0"/>
              </a:rPr>
              <a:t>, 2001.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Abrufbar</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dirty="0" err="1">
                <a:effectLst/>
                <a:latin typeface="Calibri" panose="020F0502020204030204" pitchFamily="34" charset="0"/>
                <a:ea typeface="Calibri" panose="020F0502020204030204" pitchFamily="34" charset="0"/>
                <a:cs typeface="Times New Roman" panose="02020603050405020304" pitchFamily="18" charset="0"/>
              </a:rPr>
              <a:t>unter</a:t>
            </a:r>
            <a:r>
              <a:rPr lang="en-IE" sz="900" dirty="0">
                <a:effectLst/>
                <a:latin typeface="Calibri" panose="020F0502020204030204" pitchFamily="34" charset="0"/>
                <a:ea typeface="Calibri" panose="020F0502020204030204" pitchFamily="34" charset="0"/>
                <a:cs typeface="Times New Roman" panose="02020603050405020304" pitchFamily="18" charset="0"/>
              </a:rPr>
              <a:t>: </a:t>
            </a:r>
            <a:r>
              <a:rPr lang="en-IE" sz="9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a:t>
            </a:r>
            <a:r>
              <a:rPr lang="en-IE"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//www.europarl.europa.eu/sides/getDoc.do?pubRef=-//EP//TEXT+RE-PORT+A5-2002-0066+0+DOC+XML+V0//DE </a:t>
            </a:r>
            <a:endParaRPr lang="en-LB" sz="9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LB" sz="900" b="1" dirty="0">
              <a:effectLst/>
              <a:ea typeface="Calibri" panose="020F0502020204030204" pitchFamily="34" charset="0"/>
            </a:endParaRPr>
          </a:p>
        </p:txBody>
      </p:sp>
    </p:spTree>
    <p:extLst>
      <p:ext uri="{BB962C8B-B14F-4D97-AF65-F5344CB8AC3E}">
        <p14:creationId xmlns:p14="http://schemas.microsoft.com/office/powerpoint/2010/main" val="140262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3F734579-421D-50C3-DF2F-30C44B410202}"/>
              </a:ext>
            </a:extLst>
          </p:cNvPr>
          <p:cNvSpPr>
            <a:spLocks noGrp="1"/>
          </p:cNvSpPr>
          <p:nvPr>
            <p:ph type="body" sz="quarter" idx="17"/>
          </p:nvPr>
        </p:nvSpPr>
        <p:spPr>
          <a:xfrm>
            <a:off x="2047166" y="2646302"/>
            <a:ext cx="648000" cy="348400"/>
          </a:xfrm>
        </p:spPr>
        <p:txBody>
          <a:bodyPr/>
          <a:lstStyle/>
          <a:p>
            <a:r>
              <a:rPr lang="en-US" dirty="0"/>
              <a:t>03</a:t>
            </a:r>
          </a:p>
        </p:txBody>
      </p:sp>
      <p:sp>
        <p:nvSpPr>
          <p:cNvPr id="28" name="Text Placeholder 27">
            <a:extLst>
              <a:ext uri="{FF2B5EF4-FFF2-40B4-BE49-F238E27FC236}">
                <a16:creationId xmlns:a16="http://schemas.microsoft.com/office/drawing/2014/main" id="{2862D041-3DB1-277D-980B-F4A1F9D26DA2}"/>
              </a:ext>
            </a:extLst>
          </p:cNvPr>
          <p:cNvSpPr>
            <a:spLocks noGrp="1"/>
          </p:cNvSpPr>
          <p:nvPr>
            <p:ph type="body" sz="quarter" idx="20"/>
          </p:nvPr>
        </p:nvSpPr>
        <p:spPr>
          <a:xfrm>
            <a:off x="2830132" y="2645681"/>
            <a:ext cx="4064938" cy="2273157"/>
          </a:xfrm>
        </p:spPr>
        <p:txBody>
          <a:bodyPr anchor="t"/>
          <a:lstStyle/>
          <a:p>
            <a:pPr>
              <a:lnSpc>
                <a:spcPts val="1480"/>
              </a:lnSpc>
              <a:spcBef>
                <a:spcPts val="0"/>
              </a:spcBef>
            </a:pPr>
            <a:r>
              <a:rPr lang="en-US" dirty="0"/>
              <a:t>Wissen, wie man einen Aktionsplan erstellt</a:t>
            </a:r>
          </a:p>
          <a:p>
            <a:pPr>
              <a:spcBef>
                <a:spcPts val="0"/>
              </a:spcBef>
            </a:pPr>
            <a:r>
              <a:rPr lang="en-US" sz="1100" b="1" dirty="0"/>
              <a:t>3.1 Gender-Aktionsplan</a:t>
            </a:r>
          </a:p>
          <a:p>
            <a:pPr>
              <a:spcBef>
                <a:spcPts val="0"/>
              </a:spcBef>
            </a:pPr>
            <a:r>
              <a:rPr lang="en-US" sz="1100" dirty="0"/>
              <a:t>3.1.1 Wie man einen Aktionsplan erstellt</a:t>
            </a:r>
          </a:p>
          <a:p>
            <a:pPr>
              <a:spcBef>
                <a:spcPts val="0"/>
              </a:spcBef>
            </a:pPr>
            <a:r>
              <a:rPr lang="en-US" sz="1100" dirty="0"/>
              <a:t>3.1.2 Wie </a:t>
            </a:r>
            <a:r>
              <a:rPr lang="en-US" sz="1100" dirty="0" err="1"/>
              <a:t>sind</a:t>
            </a:r>
            <a:r>
              <a:rPr lang="en-US" sz="1100" dirty="0"/>
              <a:t> Strategie und </a:t>
            </a:r>
            <a:r>
              <a:rPr lang="en-US" sz="1100" dirty="0" err="1"/>
              <a:t>Handlungen</a:t>
            </a:r>
            <a:r>
              <a:rPr lang="en-US" sz="1100" dirty="0"/>
              <a:t> </a:t>
            </a:r>
            <a:r>
              <a:rPr lang="en-US" sz="1100" dirty="0" err="1"/>
              <a:t>zu</a:t>
            </a:r>
            <a:r>
              <a:rPr lang="en-US" sz="1100" dirty="0"/>
              <a:t> gestalten?</a:t>
            </a:r>
          </a:p>
          <a:p>
            <a:pPr>
              <a:spcBef>
                <a:spcPts val="0"/>
              </a:spcBef>
            </a:pPr>
            <a:r>
              <a:rPr lang="en-US" sz="1100" dirty="0"/>
              <a:t>3.1.3 Analyse und Vorbereitung</a:t>
            </a:r>
          </a:p>
          <a:p>
            <a:pPr>
              <a:spcBef>
                <a:spcPts val="0"/>
              </a:spcBef>
            </a:pPr>
            <a:r>
              <a:rPr lang="en-US" sz="1100" dirty="0"/>
              <a:t>3.1.4 Durchführung und Überwachung</a:t>
            </a:r>
          </a:p>
          <a:p>
            <a:pPr>
              <a:spcBef>
                <a:spcPts val="0"/>
              </a:spcBef>
            </a:pPr>
            <a:r>
              <a:rPr lang="en-US" sz="1100" dirty="0"/>
              <a:t>3.1.5 Bewertung</a:t>
            </a:r>
          </a:p>
          <a:p>
            <a:pPr>
              <a:spcBef>
                <a:spcPts val="0"/>
              </a:spcBef>
            </a:pPr>
            <a:r>
              <a:rPr lang="en-US" sz="1100" dirty="0"/>
              <a:t>3.1.6 Beispiele für gute Aktionspläne</a:t>
            </a:r>
          </a:p>
          <a:p>
            <a:pPr>
              <a:spcBef>
                <a:spcPts val="0"/>
              </a:spcBef>
            </a:pPr>
            <a:r>
              <a:rPr lang="en-US" sz="1100" b="1" dirty="0"/>
              <a:t>3.2 </a:t>
            </a:r>
            <a:r>
              <a:rPr lang="en-US" sz="1100" b="1" dirty="0" err="1"/>
              <a:t>Bewährte</a:t>
            </a:r>
            <a:r>
              <a:rPr lang="en-US" sz="1100" b="1" dirty="0"/>
              <a:t> </a:t>
            </a:r>
            <a:r>
              <a:rPr lang="en-US" sz="1100" b="1" dirty="0" err="1"/>
              <a:t>Praktiken</a:t>
            </a:r>
            <a:r>
              <a:rPr lang="en-US" sz="1100" b="1" dirty="0"/>
              <a:t>. </a:t>
            </a:r>
            <a:r>
              <a:rPr lang="en-US" sz="1100" b="1" dirty="0" err="1"/>
              <a:t>Beratung</a:t>
            </a:r>
            <a:r>
              <a:rPr lang="en-US" sz="1100" b="1" dirty="0"/>
              <a:t> von Gender-</a:t>
            </a:r>
            <a:r>
              <a:rPr lang="en-US" sz="1100" b="1" dirty="0" err="1"/>
              <a:t>ExpertInnen</a:t>
            </a:r>
            <a:endParaRPr lang="en-US" sz="1100" b="1" dirty="0"/>
          </a:p>
          <a:p>
            <a:pPr>
              <a:spcBef>
                <a:spcPts val="0"/>
              </a:spcBef>
            </a:pPr>
            <a:r>
              <a:rPr lang="en-US" sz="1100" dirty="0"/>
              <a:t>3.2.1 Engagement für Gleichstellungspolitik und -vorschriften</a:t>
            </a:r>
          </a:p>
          <a:p>
            <a:pPr>
              <a:spcBef>
                <a:spcPts val="0"/>
              </a:spcBef>
            </a:pPr>
            <a:r>
              <a:rPr lang="en-US" sz="1100" dirty="0"/>
              <a:t>3.2.2 Sichtbarkeit und weibliche Bezugspersonen in diesem Sektor</a:t>
            </a:r>
          </a:p>
          <a:p>
            <a:pPr>
              <a:spcBef>
                <a:spcPts val="0"/>
              </a:spcBef>
            </a:pPr>
            <a:r>
              <a:rPr lang="en-US" sz="1100" dirty="0"/>
              <a:t>3.2.3 Ausbildung und Berufsberatung</a:t>
            </a:r>
          </a:p>
          <a:p>
            <a:pPr>
              <a:spcBef>
                <a:spcPts val="0"/>
              </a:spcBef>
            </a:pPr>
            <a:r>
              <a:rPr lang="en-US" sz="1100" dirty="0"/>
              <a:t>3.2.4 Generationswechsel und Innovation als Instrumente des Wandels</a:t>
            </a:r>
          </a:p>
          <a:p>
            <a:pPr>
              <a:spcBef>
                <a:spcPts val="0"/>
              </a:spcBef>
            </a:pPr>
            <a:r>
              <a:rPr lang="en-US" sz="1100" dirty="0"/>
              <a:t>3.2.5 Aktionsplan FemCon</a:t>
            </a:r>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dirty="0"/>
          </a:p>
          <a:p>
            <a:pPr>
              <a:spcBef>
                <a:spcPts val="0"/>
              </a:spcBef>
            </a:pPr>
            <a:endParaRPr lang="en-US" dirty="0"/>
          </a:p>
        </p:txBody>
      </p:sp>
      <p:sp>
        <p:nvSpPr>
          <p:cNvPr id="31" name="Text Placeholder 30">
            <a:extLst>
              <a:ext uri="{FF2B5EF4-FFF2-40B4-BE49-F238E27FC236}">
                <a16:creationId xmlns:a16="http://schemas.microsoft.com/office/drawing/2014/main" id="{796E2639-0922-6899-743E-EF0415D04421}"/>
              </a:ext>
            </a:extLst>
          </p:cNvPr>
          <p:cNvSpPr>
            <a:spLocks noGrp="1"/>
          </p:cNvSpPr>
          <p:nvPr>
            <p:ph type="body" sz="quarter" idx="47"/>
          </p:nvPr>
        </p:nvSpPr>
        <p:spPr>
          <a:xfrm>
            <a:off x="2430956" y="752987"/>
            <a:ext cx="4214389" cy="1433100"/>
          </a:xfrm>
        </p:spPr>
        <p:txBody>
          <a:bodyPr/>
          <a:lstStyle/>
          <a:p>
            <a:r>
              <a:rPr lang="en-US" dirty="0" err="1"/>
              <a:t>Inhaltsverzeichnis</a:t>
            </a:r>
            <a:endParaRPr lang="en-US" dirty="0"/>
          </a:p>
        </p:txBody>
      </p:sp>
      <p:sp>
        <p:nvSpPr>
          <p:cNvPr id="37" name="Slide Number Placeholder 16">
            <a:extLst>
              <a:ext uri="{FF2B5EF4-FFF2-40B4-BE49-F238E27FC236}">
                <a16:creationId xmlns:a16="http://schemas.microsoft.com/office/drawing/2014/main" id="{EA5D6318-6D99-E960-C610-71148E0E0DD7}"/>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5</a:t>
            </a:fld>
            <a:endParaRPr lang="en-US" dirty="0"/>
          </a:p>
        </p:txBody>
      </p:sp>
      <p:sp>
        <p:nvSpPr>
          <p:cNvPr id="16" name="Text Placeholder 35">
            <a:hlinkClick r:id="rId2" action="ppaction://hlinksldjump"/>
            <a:extLst>
              <a:ext uri="{FF2B5EF4-FFF2-40B4-BE49-F238E27FC236}">
                <a16:creationId xmlns:a16="http://schemas.microsoft.com/office/drawing/2014/main" id="{D1D00E39-24A1-B5FE-8798-0E4E929999F5}"/>
              </a:ext>
            </a:extLst>
          </p:cNvPr>
          <p:cNvSpPr txBox="1">
            <a:spLocks/>
          </p:cNvSpPr>
          <p:nvPr/>
        </p:nvSpPr>
        <p:spPr>
          <a:xfrm>
            <a:off x="6671458" y="263209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48</a:t>
            </a:r>
          </a:p>
          <a:p>
            <a:endParaRPr lang="en-US" dirty="0">
              <a:solidFill>
                <a:srgbClr val="EF8D5B"/>
              </a:solidFill>
            </a:endParaRPr>
          </a:p>
        </p:txBody>
      </p:sp>
      <p:sp>
        <p:nvSpPr>
          <p:cNvPr id="63" name="Text Placeholder 35">
            <a:hlinkClick r:id="rId3" action="ppaction://hlinksldjump"/>
            <a:extLst>
              <a:ext uri="{FF2B5EF4-FFF2-40B4-BE49-F238E27FC236}">
                <a16:creationId xmlns:a16="http://schemas.microsoft.com/office/drawing/2014/main" id="{EAB1D5D0-5BAF-A249-882D-8900A89638EF}"/>
              </a:ext>
            </a:extLst>
          </p:cNvPr>
          <p:cNvSpPr txBox="1">
            <a:spLocks/>
          </p:cNvSpPr>
          <p:nvPr/>
        </p:nvSpPr>
        <p:spPr>
          <a:xfrm>
            <a:off x="6671458" y="400322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54</a:t>
            </a:r>
          </a:p>
          <a:p>
            <a:endParaRPr lang="en-US" dirty="0">
              <a:solidFill>
                <a:srgbClr val="EF8D5B"/>
              </a:solidFill>
            </a:endParaRPr>
          </a:p>
        </p:txBody>
      </p:sp>
      <p:sp>
        <p:nvSpPr>
          <p:cNvPr id="12" name="Text Placeholder 35">
            <a:hlinkClick r:id="rId4" action="ppaction://hlinksldjump"/>
            <a:extLst>
              <a:ext uri="{FF2B5EF4-FFF2-40B4-BE49-F238E27FC236}">
                <a16:creationId xmlns:a16="http://schemas.microsoft.com/office/drawing/2014/main" id="{F69ECBB8-0E75-5436-43B6-D7CE8ECC7811}"/>
              </a:ext>
            </a:extLst>
          </p:cNvPr>
          <p:cNvSpPr txBox="1">
            <a:spLocks/>
          </p:cNvSpPr>
          <p:nvPr/>
        </p:nvSpPr>
        <p:spPr>
          <a:xfrm>
            <a:off x="6682343" y="2871109"/>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49</a:t>
            </a:r>
          </a:p>
          <a:p>
            <a:endParaRPr lang="en-US" dirty="0">
              <a:solidFill>
                <a:srgbClr val="EF8D5B"/>
              </a:solidFill>
            </a:endParaRPr>
          </a:p>
        </p:txBody>
      </p:sp>
      <p:sp>
        <p:nvSpPr>
          <p:cNvPr id="13" name="Text Placeholder 25">
            <a:extLst>
              <a:ext uri="{FF2B5EF4-FFF2-40B4-BE49-F238E27FC236}">
                <a16:creationId xmlns:a16="http://schemas.microsoft.com/office/drawing/2014/main" id="{490D35D6-C056-4E03-6E61-A90F362E9FDC}"/>
              </a:ext>
            </a:extLst>
          </p:cNvPr>
          <p:cNvSpPr txBox="1">
            <a:spLocks/>
          </p:cNvSpPr>
          <p:nvPr/>
        </p:nvSpPr>
        <p:spPr>
          <a:xfrm>
            <a:off x="2025394" y="5150016"/>
            <a:ext cx="648000" cy="348400"/>
          </a:xfrm>
          <a:prstGeom prst="rect">
            <a:avLst/>
          </a:prstGeom>
        </p:spPr>
        <p:txBody>
          <a:bodyPr anchor="ctr">
            <a:noAutofit/>
          </a:bodyPr>
          <a:lstStyle>
            <a:lvl1pPr marL="0" indent="0" algn="ctr" defTabSz="2073036"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04</a:t>
            </a:r>
          </a:p>
        </p:txBody>
      </p:sp>
      <p:sp>
        <p:nvSpPr>
          <p:cNvPr id="14" name="Text Placeholder 27">
            <a:extLst>
              <a:ext uri="{FF2B5EF4-FFF2-40B4-BE49-F238E27FC236}">
                <a16:creationId xmlns:a16="http://schemas.microsoft.com/office/drawing/2014/main" id="{8F8BC8BF-7CE2-76A2-E6A8-B8B2A11B49E8}"/>
              </a:ext>
            </a:extLst>
          </p:cNvPr>
          <p:cNvSpPr txBox="1">
            <a:spLocks/>
          </p:cNvSpPr>
          <p:nvPr/>
        </p:nvSpPr>
        <p:spPr>
          <a:xfrm>
            <a:off x="2808360" y="5149396"/>
            <a:ext cx="4064938" cy="1517956"/>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Inspiration für den positiven </a:t>
            </a:r>
            <a:r>
              <a:rPr lang="en-US" dirty="0" err="1"/>
              <a:t>Wandel</a:t>
            </a:r>
            <a:r>
              <a:rPr lang="en-US" dirty="0"/>
              <a:t> in der </a:t>
            </a:r>
            <a:r>
              <a:rPr lang="en-US" dirty="0" err="1"/>
              <a:t>Bauindustrie</a:t>
            </a:r>
            <a:endParaRPr lang="en-US" dirty="0"/>
          </a:p>
          <a:p>
            <a:pPr>
              <a:spcBef>
                <a:spcPts val="0"/>
              </a:spcBef>
            </a:pPr>
            <a:r>
              <a:rPr lang="en-US" sz="1100" b="1" dirty="0"/>
              <a:t>4.1 </a:t>
            </a:r>
            <a:r>
              <a:rPr lang="en-US" sz="1100" b="1" dirty="0" err="1"/>
              <a:t>Bewährte</a:t>
            </a:r>
            <a:r>
              <a:rPr lang="en-US" sz="1100" b="1" dirty="0"/>
              <a:t> </a:t>
            </a:r>
            <a:r>
              <a:rPr lang="en-US" sz="1100" b="1" dirty="0" err="1"/>
              <a:t>Praktiken</a:t>
            </a:r>
            <a:endParaRPr lang="en-US" sz="1100" b="1" dirty="0"/>
          </a:p>
          <a:p>
            <a:pPr>
              <a:spcBef>
                <a:spcPts val="0"/>
              </a:spcBef>
            </a:pPr>
            <a:r>
              <a:rPr lang="en-US" sz="1100" dirty="0"/>
              <a:t>4.1.1 Engagement und </a:t>
            </a:r>
            <a:r>
              <a:rPr lang="en-US" sz="1100" dirty="0" err="1"/>
              <a:t>Handlungen</a:t>
            </a:r>
            <a:endParaRPr lang="en-US" sz="1100" dirty="0"/>
          </a:p>
          <a:p>
            <a:pPr>
              <a:spcBef>
                <a:spcPts val="0"/>
              </a:spcBef>
            </a:pPr>
            <a:r>
              <a:rPr lang="en-US" sz="1100" dirty="0"/>
              <a:t>4.1.2 </a:t>
            </a:r>
            <a:r>
              <a:rPr lang="en-US" sz="1100" dirty="0" err="1"/>
              <a:t>Transparenz</a:t>
            </a:r>
            <a:r>
              <a:rPr lang="en-US" sz="1100" dirty="0"/>
              <a:t> und </a:t>
            </a:r>
            <a:r>
              <a:rPr lang="en-US" sz="1100" dirty="0" err="1"/>
              <a:t>Kommunikationsarbeit</a:t>
            </a:r>
            <a:endParaRPr lang="en-US" sz="1100" dirty="0"/>
          </a:p>
          <a:p>
            <a:pPr>
              <a:spcBef>
                <a:spcPts val="0"/>
              </a:spcBef>
            </a:pPr>
            <a:r>
              <a:rPr lang="en-US" sz="1100" dirty="0"/>
              <a:t>4.1.3 </a:t>
            </a:r>
            <a:r>
              <a:rPr lang="en-US" sz="1100" dirty="0" err="1"/>
              <a:t>Förderung</a:t>
            </a:r>
            <a:r>
              <a:rPr lang="en-US" sz="1100" dirty="0"/>
              <a:t> der Arbeit von Frauen und </a:t>
            </a:r>
            <a:r>
              <a:rPr lang="en-US" sz="1100" dirty="0" err="1"/>
              <a:t>Verringerung</a:t>
            </a:r>
            <a:r>
              <a:rPr lang="en-US" sz="1100" dirty="0"/>
              <a:t> der </a:t>
            </a:r>
            <a:r>
              <a:rPr lang="en-US" sz="1100" dirty="0" err="1"/>
              <a:t>geschlechtsspezifischen</a:t>
            </a:r>
            <a:r>
              <a:rPr lang="en-US" sz="1100" dirty="0"/>
              <a:t> </a:t>
            </a:r>
            <a:r>
              <a:rPr lang="en-US" sz="1100" dirty="0" err="1"/>
              <a:t>Unterschiede</a:t>
            </a:r>
            <a:endParaRPr lang="en-US" sz="1100" dirty="0"/>
          </a:p>
          <a:p>
            <a:pPr>
              <a:spcBef>
                <a:spcPts val="0"/>
              </a:spcBef>
            </a:pPr>
            <a:r>
              <a:rPr lang="en-US" sz="1100" b="1" dirty="0"/>
              <a:t>4.2 </a:t>
            </a:r>
            <a:r>
              <a:rPr lang="en-US" sz="1100" b="1" dirty="0" err="1"/>
              <a:t>Aspekte</a:t>
            </a:r>
            <a:r>
              <a:rPr lang="en-US" sz="1100" b="1" dirty="0"/>
              <a:t>, die </a:t>
            </a:r>
            <a:r>
              <a:rPr lang="en-US" sz="1100" b="1" dirty="0" err="1"/>
              <a:t>inspirieren</a:t>
            </a:r>
            <a:r>
              <a:rPr lang="en-US" sz="1100" b="1" dirty="0"/>
              <a:t>. Wie </a:t>
            </a:r>
            <a:r>
              <a:rPr lang="en-US" sz="1100" b="1" dirty="0" err="1"/>
              <a:t>geht</a:t>
            </a:r>
            <a:r>
              <a:rPr lang="en-US" sz="1100" b="1" dirty="0"/>
              <a:t> es </a:t>
            </a:r>
            <a:r>
              <a:rPr lang="en-US" sz="1100" b="1" dirty="0" err="1"/>
              <a:t>weiter</a:t>
            </a:r>
            <a:r>
              <a:rPr lang="en-US" sz="1100" b="1" dirty="0"/>
              <a:t> </a:t>
            </a:r>
            <a:r>
              <a:rPr lang="en-US" sz="1100" b="1" dirty="0" err="1"/>
              <a:t>mit</a:t>
            </a:r>
            <a:r>
              <a:rPr lang="en-US" sz="1100" b="1" dirty="0"/>
              <a:t> </a:t>
            </a:r>
            <a:r>
              <a:rPr lang="en-US" sz="1100" b="1" dirty="0" err="1"/>
              <a:t>jungen</a:t>
            </a:r>
            <a:r>
              <a:rPr lang="en-US" sz="1100" b="1" dirty="0"/>
              <a:t> Frauen?</a:t>
            </a:r>
          </a:p>
          <a:p>
            <a:pPr>
              <a:spcBef>
                <a:spcPts val="0"/>
              </a:spcBef>
            </a:pPr>
            <a:endParaRPr lang="en-US" sz="1100" dirty="0"/>
          </a:p>
          <a:p>
            <a:pPr>
              <a:spcBef>
                <a:spcPts val="0"/>
              </a:spcBef>
            </a:pPr>
            <a:endParaRPr lang="en-US" sz="1100" b="1" dirty="0"/>
          </a:p>
          <a:p>
            <a:pPr>
              <a:spcBef>
                <a:spcPts val="0"/>
              </a:spcBef>
            </a:pPr>
            <a:endParaRPr lang="en-US" sz="1100" b="1" dirty="0"/>
          </a:p>
          <a:p>
            <a:pPr>
              <a:spcBef>
                <a:spcPts val="0"/>
              </a:spcBef>
            </a:pPr>
            <a:endParaRPr lang="en-US" sz="1100" dirty="0"/>
          </a:p>
          <a:p>
            <a:pPr>
              <a:spcBef>
                <a:spcPts val="0"/>
              </a:spcBef>
            </a:pPr>
            <a:endParaRPr lang="en-US" dirty="0"/>
          </a:p>
        </p:txBody>
      </p:sp>
      <p:sp>
        <p:nvSpPr>
          <p:cNvPr id="15" name="Text Placeholder 35">
            <a:hlinkClick r:id="rId5" action="ppaction://hlinksldjump"/>
            <a:extLst>
              <a:ext uri="{FF2B5EF4-FFF2-40B4-BE49-F238E27FC236}">
                <a16:creationId xmlns:a16="http://schemas.microsoft.com/office/drawing/2014/main" id="{3292A001-73F0-5EBF-8BBF-50C3302DF44F}"/>
              </a:ext>
            </a:extLst>
          </p:cNvPr>
          <p:cNvSpPr txBox="1">
            <a:spLocks/>
          </p:cNvSpPr>
          <p:nvPr/>
        </p:nvSpPr>
        <p:spPr>
          <a:xfrm>
            <a:off x="6649686" y="5135807"/>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60</a:t>
            </a:r>
          </a:p>
          <a:p>
            <a:endParaRPr lang="en-US" dirty="0">
              <a:solidFill>
                <a:srgbClr val="EF8D5B"/>
              </a:solidFill>
            </a:endParaRPr>
          </a:p>
        </p:txBody>
      </p:sp>
      <p:sp>
        <p:nvSpPr>
          <p:cNvPr id="20" name="Text Placeholder 35">
            <a:hlinkClick r:id="rId6" action="ppaction://hlinksldjump"/>
            <a:extLst>
              <a:ext uri="{FF2B5EF4-FFF2-40B4-BE49-F238E27FC236}">
                <a16:creationId xmlns:a16="http://schemas.microsoft.com/office/drawing/2014/main" id="{2D745C54-7456-1D2C-AF74-EC8B9CE46A39}"/>
              </a:ext>
            </a:extLst>
          </p:cNvPr>
          <p:cNvSpPr txBox="1">
            <a:spLocks/>
          </p:cNvSpPr>
          <p:nvPr/>
        </p:nvSpPr>
        <p:spPr>
          <a:xfrm>
            <a:off x="6660571" y="552722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61</a:t>
            </a:r>
          </a:p>
          <a:p>
            <a:endParaRPr lang="en-US" dirty="0">
              <a:solidFill>
                <a:srgbClr val="EF8D5B"/>
              </a:solidFill>
            </a:endParaRPr>
          </a:p>
        </p:txBody>
      </p:sp>
      <p:sp>
        <p:nvSpPr>
          <p:cNvPr id="21" name="Text Placeholder 35">
            <a:hlinkClick r:id="rId7" action="ppaction://hlinksldjump"/>
            <a:extLst>
              <a:ext uri="{FF2B5EF4-FFF2-40B4-BE49-F238E27FC236}">
                <a16:creationId xmlns:a16="http://schemas.microsoft.com/office/drawing/2014/main" id="{9275DE74-574C-1239-3D24-856C140153C5}"/>
              </a:ext>
            </a:extLst>
          </p:cNvPr>
          <p:cNvSpPr txBox="1">
            <a:spLocks/>
          </p:cNvSpPr>
          <p:nvPr/>
        </p:nvSpPr>
        <p:spPr>
          <a:xfrm>
            <a:off x="6693228" y="6187007"/>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100" dirty="0">
                <a:solidFill>
                  <a:srgbClr val="EF8D5B"/>
                </a:solidFill>
              </a:rPr>
              <a:t>65</a:t>
            </a:r>
          </a:p>
          <a:p>
            <a:endParaRPr lang="en-US" dirty="0">
              <a:solidFill>
                <a:srgbClr val="EF8D5B"/>
              </a:solidFill>
            </a:endParaRPr>
          </a:p>
        </p:txBody>
      </p:sp>
      <p:sp>
        <p:nvSpPr>
          <p:cNvPr id="22" name="Text Placeholder 31">
            <a:extLst>
              <a:ext uri="{FF2B5EF4-FFF2-40B4-BE49-F238E27FC236}">
                <a16:creationId xmlns:a16="http://schemas.microsoft.com/office/drawing/2014/main" id="{162BDE55-EFE2-E2EB-F9CB-8F4890F817D8}"/>
              </a:ext>
            </a:extLst>
          </p:cNvPr>
          <p:cNvSpPr txBox="1">
            <a:spLocks/>
          </p:cNvSpPr>
          <p:nvPr/>
        </p:nvSpPr>
        <p:spPr>
          <a:xfrm>
            <a:off x="2830132" y="6620793"/>
            <a:ext cx="3544003" cy="348400"/>
          </a:xfrm>
          <a:prstGeom prst="rect">
            <a:avLst/>
          </a:prstGeom>
        </p:spPr>
        <p:txBody>
          <a:bodyPr anchor="ctr">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Literaturverzeichnis</a:t>
            </a:r>
            <a:endParaRPr lang="en-US" dirty="0"/>
          </a:p>
        </p:txBody>
      </p:sp>
      <p:sp>
        <p:nvSpPr>
          <p:cNvPr id="23" name="Text Placeholder 23">
            <a:extLst>
              <a:ext uri="{FF2B5EF4-FFF2-40B4-BE49-F238E27FC236}">
                <a16:creationId xmlns:a16="http://schemas.microsoft.com/office/drawing/2014/main" id="{D6AA5AB8-CDD6-02B1-1B81-9A942BDB8B49}"/>
              </a:ext>
            </a:extLst>
          </p:cNvPr>
          <p:cNvSpPr txBox="1">
            <a:spLocks/>
          </p:cNvSpPr>
          <p:nvPr/>
        </p:nvSpPr>
        <p:spPr>
          <a:xfrm>
            <a:off x="2830132" y="6805123"/>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Anhänge</a:t>
            </a:r>
            <a:endParaRPr lang="en-US" dirty="0"/>
          </a:p>
        </p:txBody>
      </p:sp>
      <p:sp>
        <p:nvSpPr>
          <p:cNvPr id="25" name="Text Placeholder 26">
            <a:extLst>
              <a:ext uri="{FF2B5EF4-FFF2-40B4-BE49-F238E27FC236}">
                <a16:creationId xmlns:a16="http://schemas.microsoft.com/office/drawing/2014/main" id="{0992AA24-898F-66F5-2786-D386DE4FD41A}"/>
              </a:ext>
            </a:extLst>
          </p:cNvPr>
          <p:cNvSpPr txBox="1">
            <a:spLocks/>
          </p:cNvSpPr>
          <p:nvPr/>
        </p:nvSpPr>
        <p:spPr>
          <a:xfrm>
            <a:off x="2830132" y="7133262"/>
            <a:ext cx="3544003" cy="348400"/>
          </a:xfrm>
          <a:prstGeom prst="rect">
            <a:avLst/>
          </a:prstGeom>
        </p:spPr>
        <p:txBody>
          <a:bodyPr anchor="ctr">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A1: Informationsblatt Forschung</a:t>
            </a:r>
          </a:p>
        </p:txBody>
      </p:sp>
      <p:sp>
        <p:nvSpPr>
          <p:cNvPr id="29" name="Text Placeholder 35">
            <a:hlinkClick r:id="rId8" action="ppaction://hlinksldjump"/>
            <a:extLst>
              <a:ext uri="{FF2B5EF4-FFF2-40B4-BE49-F238E27FC236}">
                <a16:creationId xmlns:a16="http://schemas.microsoft.com/office/drawing/2014/main" id="{A133CD60-18D8-B10E-9CC6-AE3323F122AF}"/>
              </a:ext>
            </a:extLst>
          </p:cNvPr>
          <p:cNvSpPr txBox="1">
            <a:spLocks/>
          </p:cNvSpPr>
          <p:nvPr/>
        </p:nvSpPr>
        <p:spPr>
          <a:xfrm>
            <a:off x="6671458" y="6546437"/>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70</a:t>
            </a:r>
          </a:p>
          <a:p>
            <a:endParaRPr lang="en-US" dirty="0">
              <a:solidFill>
                <a:srgbClr val="EF8D5B"/>
              </a:solidFill>
            </a:endParaRPr>
          </a:p>
        </p:txBody>
      </p:sp>
      <p:sp>
        <p:nvSpPr>
          <p:cNvPr id="30" name="Text Placeholder 35">
            <a:hlinkClick r:id="rId9" action="ppaction://hlinksldjump"/>
            <a:extLst>
              <a:ext uri="{FF2B5EF4-FFF2-40B4-BE49-F238E27FC236}">
                <a16:creationId xmlns:a16="http://schemas.microsoft.com/office/drawing/2014/main" id="{5A3FA597-582C-6087-DDDC-061A7E53DAAF}"/>
              </a:ext>
            </a:extLst>
          </p:cNvPr>
          <p:cNvSpPr txBox="1">
            <a:spLocks/>
          </p:cNvSpPr>
          <p:nvPr/>
        </p:nvSpPr>
        <p:spPr>
          <a:xfrm>
            <a:off x="6671458" y="685786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73</a:t>
            </a:r>
          </a:p>
          <a:p>
            <a:endParaRPr lang="en-US" dirty="0">
              <a:solidFill>
                <a:srgbClr val="EF8D5B"/>
              </a:solidFill>
            </a:endParaRPr>
          </a:p>
        </p:txBody>
      </p:sp>
      <p:sp>
        <p:nvSpPr>
          <p:cNvPr id="33" name="Text Placeholder 35">
            <a:hlinkClick r:id="rId9" action="ppaction://hlinksldjump"/>
            <a:extLst>
              <a:ext uri="{FF2B5EF4-FFF2-40B4-BE49-F238E27FC236}">
                <a16:creationId xmlns:a16="http://schemas.microsoft.com/office/drawing/2014/main" id="{7C164AA5-447B-1042-36B7-81103435F658}"/>
              </a:ext>
            </a:extLst>
          </p:cNvPr>
          <p:cNvSpPr txBox="1">
            <a:spLocks/>
          </p:cNvSpPr>
          <p:nvPr/>
        </p:nvSpPr>
        <p:spPr>
          <a:xfrm>
            <a:off x="6671458" y="7169289"/>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73</a:t>
            </a:r>
          </a:p>
          <a:p>
            <a:endParaRPr lang="en-US" dirty="0">
              <a:solidFill>
                <a:srgbClr val="EF8D5B"/>
              </a:solidFill>
            </a:endParaRPr>
          </a:p>
        </p:txBody>
      </p:sp>
      <p:sp>
        <p:nvSpPr>
          <p:cNvPr id="34" name="Text Placeholder 26">
            <a:extLst>
              <a:ext uri="{FF2B5EF4-FFF2-40B4-BE49-F238E27FC236}">
                <a16:creationId xmlns:a16="http://schemas.microsoft.com/office/drawing/2014/main" id="{88502D89-58E5-3952-C5AA-4A46DC1AA301}"/>
              </a:ext>
            </a:extLst>
          </p:cNvPr>
          <p:cNvSpPr txBox="1">
            <a:spLocks/>
          </p:cNvSpPr>
          <p:nvPr/>
        </p:nvSpPr>
        <p:spPr>
          <a:xfrm>
            <a:off x="2830132" y="7448947"/>
            <a:ext cx="3544003" cy="348400"/>
          </a:xfrm>
          <a:prstGeom prst="rect">
            <a:avLst/>
          </a:prstGeom>
        </p:spPr>
        <p:txBody>
          <a:bodyPr anchor="ctr">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A2: </a:t>
            </a:r>
            <a:r>
              <a:rPr lang="en-US" dirty="0" err="1"/>
              <a:t>Zustimmung</a:t>
            </a:r>
            <a:r>
              <a:rPr lang="en-US" dirty="0"/>
              <a:t> des Forschungsteilnehmers </a:t>
            </a:r>
          </a:p>
        </p:txBody>
      </p:sp>
      <p:sp>
        <p:nvSpPr>
          <p:cNvPr id="38" name="Text Placeholder 35">
            <a:hlinkClick r:id="rId10" action="ppaction://hlinksldjump"/>
            <a:extLst>
              <a:ext uri="{FF2B5EF4-FFF2-40B4-BE49-F238E27FC236}">
                <a16:creationId xmlns:a16="http://schemas.microsoft.com/office/drawing/2014/main" id="{8F5AEA0A-EFE7-56DD-0C8D-2E7A41FD1ABC}"/>
              </a:ext>
            </a:extLst>
          </p:cNvPr>
          <p:cNvSpPr txBox="1">
            <a:spLocks/>
          </p:cNvSpPr>
          <p:nvPr/>
        </p:nvSpPr>
        <p:spPr>
          <a:xfrm>
            <a:off x="6671458" y="7484974"/>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74</a:t>
            </a:r>
          </a:p>
          <a:p>
            <a:endParaRPr lang="en-US" dirty="0">
              <a:solidFill>
                <a:srgbClr val="EF8D5B"/>
              </a:solidFill>
            </a:endParaRPr>
          </a:p>
        </p:txBody>
      </p:sp>
      <p:grpSp>
        <p:nvGrpSpPr>
          <p:cNvPr id="39" name="Graphic 4">
            <a:extLst>
              <a:ext uri="{FF2B5EF4-FFF2-40B4-BE49-F238E27FC236}">
                <a16:creationId xmlns:a16="http://schemas.microsoft.com/office/drawing/2014/main" id="{42238FB9-D2A1-858F-227B-E0CD0FA9F3A7}"/>
              </a:ext>
            </a:extLst>
          </p:cNvPr>
          <p:cNvGrpSpPr/>
          <p:nvPr/>
        </p:nvGrpSpPr>
        <p:grpSpPr>
          <a:xfrm>
            <a:off x="6257458" y="533497"/>
            <a:ext cx="800818" cy="1328451"/>
            <a:chOff x="9062559" y="918767"/>
            <a:chExt cx="774673" cy="1285080"/>
          </a:xfrm>
          <a:solidFill>
            <a:schemeClr val="tx1"/>
          </a:solidFill>
        </p:grpSpPr>
        <p:sp>
          <p:nvSpPr>
            <p:cNvPr id="40" name="Freeform 39">
              <a:extLst>
                <a:ext uri="{FF2B5EF4-FFF2-40B4-BE49-F238E27FC236}">
                  <a16:creationId xmlns:a16="http://schemas.microsoft.com/office/drawing/2014/main" id="{5A999E5D-4860-4E12-8F37-16B7834E4F75}"/>
                </a:ext>
              </a:extLst>
            </p:cNvPr>
            <p:cNvSpPr/>
            <p:nvPr/>
          </p:nvSpPr>
          <p:spPr>
            <a:xfrm>
              <a:off x="9062559" y="918767"/>
              <a:ext cx="294869" cy="287009"/>
            </a:xfrm>
            <a:custGeom>
              <a:avLst/>
              <a:gdLst>
                <a:gd name="connsiteX0" fmla="*/ 103463 w 294869"/>
                <a:gd name="connsiteY0" fmla="*/ 287010 h 287009"/>
                <a:gd name="connsiteX1" fmla="*/ 96996 w 294869"/>
                <a:gd name="connsiteY1" fmla="*/ 285717 h 287009"/>
                <a:gd name="connsiteX2" fmla="*/ 0 w 294869"/>
                <a:gd name="connsiteY2" fmla="*/ 147384 h 287009"/>
                <a:gd name="connsiteX3" fmla="*/ 147435 w 294869"/>
                <a:gd name="connsiteY3" fmla="*/ 0 h 287009"/>
                <a:gd name="connsiteX4" fmla="*/ 294870 w 294869"/>
                <a:gd name="connsiteY4" fmla="*/ 147384 h 287009"/>
                <a:gd name="connsiteX5" fmla="*/ 217273 w 294869"/>
                <a:gd name="connsiteY5" fmla="*/ 276667 h 287009"/>
                <a:gd name="connsiteX6" fmla="*/ 191407 w 294869"/>
                <a:gd name="connsiteY6" fmla="*/ 268910 h 287009"/>
                <a:gd name="connsiteX7" fmla="*/ 199166 w 294869"/>
                <a:gd name="connsiteY7" fmla="*/ 243053 h 287009"/>
                <a:gd name="connsiteX8" fmla="*/ 256071 w 294869"/>
                <a:gd name="connsiteY8" fmla="*/ 147384 h 287009"/>
                <a:gd name="connsiteX9" fmla="*/ 147435 w 294869"/>
                <a:gd name="connsiteY9" fmla="*/ 38785 h 287009"/>
                <a:gd name="connsiteX10" fmla="*/ 38799 w 294869"/>
                <a:gd name="connsiteY10" fmla="*/ 147384 h 287009"/>
                <a:gd name="connsiteX11" fmla="*/ 109929 w 294869"/>
                <a:gd name="connsiteY11" fmla="*/ 249518 h 287009"/>
                <a:gd name="connsiteX12" fmla="*/ 121569 w 294869"/>
                <a:gd name="connsiteY12" fmla="*/ 274082 h 287009"/>
                <a:gd name="connsiteX13" fmla="*/ 103463 w 294869"/>
                <a:gd name="connsiteY13" fmla="*/ 287010 h 2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69" h="287009">
                  <a:moveTo>
                    <a:pt x="103463" y="287010"/>
                  </a:moveTo>
                  <a:cubicBezTo>
                    <a:pt x="100877" y="287010"/>
                    <a:pt x="99583" y="287010"/>
                    <a:pt x="96996" y="285717"/>
                  </a:cubicBezTo>
                  <a:cubicBezTo>
                    <a:pt x="38799" y="265032"/>
                    <a:pt x="0" y="209440"/>
                    <a:pt x="0" y="147384"/>
                  </a:cubicBezTo>
                  <a:cubicBezTo>
                    <a:pt x="0" y="65935"/>
                    <a:pt x="65958" y="0"/>
                    <a:pt x="147435" y="0"/>
                  </a:cubicBezTo>
                  <a:cubicBezTo>
                    <a:pt x="228912" y="0"/>
                    <a:pt x="294870" y="65935"/>
                    <a:pt x="294870" y="147384"/>
                  </a:cubicBezTo>
                  <a:cubicBezTo>
                    <a:pt x="294870" y="201683"/>
                    <a:pt x="265124" y="250811"/>
                    <a:pt x="217273" y="276667"/>
                  </a:cubicBezTo>
                  <a:cubicBezTo>
                    <a:pt x="208220" y="281839"/>
                    <a:pt x="196580" y="277960"/>
                    <a:pt x="191407" y="268910"/>
                  </a:cubicBezTo>
                  <a:cubicBezTo>
                    <a:pt x="186234" y="259860"/>
                    <a:pt x="190113" y="248225"/>
                    <a:pt x="199166" y="243053"/>
                  </a:cubicBezTo>
                  <a:cubicBezTo>
                    <a:pt x="234085" y="223661"/>
                    <a:pt x="256071" y="187461"/>
                    <a:pt x="256071" y="147384"/>
                  </a:cubicBezTo>
                  <a:cubicBezTo>
                    <a:pt x="256071" y="87913"/>
                    <a:pt x="206926" y="38785"/>
                    <a:pt x="147435" y="38785"/>
                  </a:cubicBezTo>
                  <a:cubicBezTo>
                    <a:pt x="87944" y="38785"/>
                    <a:pt x="38799" y="87913"/>
                    <a:pt x="38799" y="147384"/>
                  </a:cubicBezTo>
                  <a:cubicBezTo>
                    <a:pt x="38799" y="192633"/>
                    <a:pt x="67251" y="234004"/>
                    <a:pt x="109929" y="249518"/>
                  </a:cubicBezTo>
                  <a:cubicBezTo>
                    <a:pt x="120276" y="253396"/>
                    <a:pt x="125449" y="263739"/>
                    <a:pt x="121569" y="274082"/>
                  </a:cubicBezTo>
                  <a:cubicBezTo>
                    <a:pt x="118982" y="281839"/>
                    <a:pt x="111223" y="287010"/>
                    <a:pt x="103463" y="287010"/>
                  </a:cubicBezTo>
                  <a:close/>
                </a:path>
              </a:pathLst>
            </a:custGeom>
            <a:solidFill>
              <a:srgbClr val="EF8F5B"/>
            </a:solidFill>
            <a:ln w="12931" cap="flat">
              <a:noFill/>
              <a:prstDash val="solid"/>
              <a:miter/>
            </a:ln>
          </p:spPr>
          <p:txBody>
            <a:bodyPr rtlCol="0" anchor="ctr"/>
            <a:lstStyle/>
            <a:p>
              <a:endParaRPr lang="en-US" sz="529"/>
            </a:p>
          </p:txBody>
        </p:sp>
        <p:grpSp>
          <p:nvGrpSpPr>
            <p:cNvPr id="41" name="Graphic 4">
              <a:extLst>
                <a:ext uri="{FF2B5EF4-FFF2-40B4-BE49-F238E27FC236}">
                  <a16:creationId xmlns:a16="http://schemas.microsoft.com/office/drawing/2014/main" id="{1A08E370-F394-4DA4-4251-E012A57FF218}"/>
                </a:ext>
              </a:extLst>
            </p:cNvPr>
            <p:cNvGrpSpPr/>
            <p:nvPr/>
          </p:nvGrpSpPr>
          <p:grpSpPr>
            <a:xfrm>
              <a:off x="9122194" y="1004094"/>
              <a:ext cx="715038" cy="1199753"/>
              <a:chOff x="9122194" y="1004094"/>
              <a:chExt cx="715038" cy="1199753"/>
            </a:xfrm>
            <a:grpFill/>
          </p:grpSpPr>
          <p:sp>
            <p:nvSpPr>
              <p:cNvPr id="42" name="Freeform 41">
                <a:extLst>
                  <a:ext uri="{FF2B5EF4-FFF2-40B4-BE49-F238E27FC236}">
                    <a16:creationId xmlns:a16="http://schemas.microsoft.com/office/drawing/2014/main" id="{C2BC132C-67B6-16C7-B510-95877E24E1A7}"/>
                  </a:ext>
                </a:extLst>
              </p:cNvPr>
              <p:cNvSpPr/>
              <p:nvPr/>
            </p:nvSpPr>
            <p:spPr>
              <a:xfrm>
                <a:off x="9122194" y="1508040"/>
                <a:ext cx="252229" cy="516102"/>
              </a:xfrm>
              <a:custGeom>
                <a:avLst/>
                <a:gdLst>
                  <a:gd name="connsiteX0" fmla="*/ 231354 w 252229"/>
                  <a:gd name="connsiteY0" fmla="*/ 516103 h 516102"/>
                  <a:gd name="connsiteX1" fmla="*/ 223595 w 252229"/>
                  <a:gd name="connsiteY1" fmla="*/ 514810 h 516102"/>
                  <a:gd name="connsiteX2" fmla="*/ 32189 w 252229"/>
                  <a:gd name="connsiteY2" fmla="*/ 295027 h 516102"/>
                  <a:gd name="connsiteX3" fmla="*/ 27015 w 252229"/>
                  <a:gd name="connsiteY3" fmla="*/ 283392 h 516102"/>
                  <a:gd name="connsiteX4" fmla="*/ 15376 w 252229"/>
                  <a:gd name="connsiteY4" fmla="*/ 256242 h 516102"/>
                  <a:gd name="connsiteX5" fmla="*/ 10203 w 252229"/>
                  <a:gd name="connsiteY5" fmla="*/ 242021 h 516102"/>
                  <a:gd name="connsiteX6" fmla="*/ 5029 w 252229"/>
                  <a:gd name="connsiteY6" fmla="*/ 226507 h 516102"/>
                  <a:gd name="connsiteX7" fmla="*/ 2443 w 252229"/>
                  <a:gd name="connsiteY7" fmla="*/ 213579 h 516102"/>
                  <a:gd name="connsiteX8" fmla="*/ 2443 w 252229"/>
                  <a:gd name="connsiteY8" fmla="*/ 212286 h 516102"/>
                  <a:gd name="connsiteX9" fmla="*/ 6323 w 252229"/>
                  <a:gd name="connsiteY9" fmla="*/ 128251 h 516102"/>
                  <a:gd name="connsiteX10" fmla="*/ 82626 w 252229"/>
                  <a:gd name="connsiteY10" fmla="*/ 4139 h 516102"/>
                  <a:gd name="connsiteX11" fmla="*/ 109786 w 252229"/>
                  <a:gd name="connsiteY11" fmla="*/ 6725 h 516102"/>
                  <a:gd name="connsiteX12" fmla="*/ 107199 w 252229"/>
                  <a:gd name="connsiteY12" fmla="*/ 33874 h 516102"/>
                  <a:gd name="connsiteX13" fmla="*/ 43828 w 252229"/>
                  <a:gd name="connsiteY13" fmla="*/ 137301 h 516102"/>
                  <a:gd name="connsiteX14" fmla="*/ 39948 w 252229"/>
                  <a:gd name="connsiteY14" fmla="*/ 204529 h 516102"/>
                  <a:gd name="connsiteX15" fmla="*/ 42535 w 252229"/>
                  <a:gd name="connsiteY15" fmla="*/ 216164 h 516102"/>
                  <a:gd name="connsiteX16" fmla="*/ 46414 w 252229"/>
                  <a:gd name="connsiteY16" fmla="*/ 225214 h 516102"/>
                  <a:gd name="connsiteX17" fmla="*/ 52881 w 252229"/>
                  <a:gd name="connsiteY17" fmla="*/ 239435 h 516102"/>
                  <a:gd name="connsiteX18" fmla="*/ 64521 w 252229"/>
                  <a:gd name="connsiteY18" fmla="*/ 265292 h 516102"/>
                  <a:gd name="connsiteX19" fmla="*/ 69693 w 252229"/>
                  <a:gd name="connsiteY19" fmla="*/ 278220 h 516102"/>
                  <a:gd name="connsiteX20" fmla="*/ 240407 w 252229"/>
                  <a:gd name="connsiteY20" fmla="*/ 477317 h 516102"/>
                  <a:gd name="connsiteX21" fmla="*/ 250753 w 252229"/>
                  <a:gd name="connsiteY21" fmla="*/ 503174 h 516102"/>
                  <a:gd name="connsiteX22" fmla="*/ 231354 w 252229"/>
                  <a:gd name="connsiteY22" fmla="*/ 516103 h 51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229" h="516102">
                    <a:moveTo>
                      <a:pt x="231354" y="516103"/>
                    </a:moveTo>
                    <a:cubicBezTo>
                      <a:pt x="228768" y="516103"/>
                      <a:pt x="226181" y="516103"/>
                      <a:pt x="223595" y="514810"/>
                    </a:cubicBezTo>
                    <a:cubicBezTo>
                      <a:pt x="105906" y="464389"/>
                      <a:pt x="54175" y="345448"/>
                      <a:pt x="32189" y="295027"/>
                    </a:cubicBezTo>
                    <a:cubicBezTo>
                      <a:pt x="29602" y="289856"/>
                      <a:pt x="28309" y="285977"/>
                      <a:pt x="27015" y="283392"/>
                    </a:cubicBezTo>
                    <a:cubicBezTo>
                      <a:pt x="23135" y="274342"/>
                      <a:pt x="19256" y="265292"/>
                      <a:pt x="15376" y="256242"/>
                    </a:cubicBezTo>
                    <a:lnTo>
                      <a:pt x="10203" y="242021"/>
                    </a:lnTo>
                    <a:cubicBezTo>
                      <a:pt x="7616" y="236850"/>
                      <a:pt x="6323" y="231678"/>
                      <a:pt x="5029" y="226507"/>
                    </a:cubicBezTo>
                    <a:lnTo>
                      <a:pt x="2443" y="213579"/>
                    </a:lnTo>
                    <a:cubicBezTo>
                      <a:pt x="2443" y="213579"/>
                      <a:pt x="2443" y="212286"/>
                      <a:pt x="2443" y="212286"/>
                    </a:cubicBezTo>
                    <a:cubicBezTo>
                      <a:pt x="-2730" y="177379"/>
                      <a:pt x="1149" y="150230"/>
                      <a:pt x="6323" y="128251"/>
                    </a:cubicBezTo>
                    <a:cubicBezTo>
                      <a:pt x="19256" y="77831"/>
                      <a:pt x="46414" y="33874"/>
                      <a:pt x="82626" y="4139"/>
                    </a:cubicBezTo>
                    <a:cubicBezTo>
                      <a:pt x="90386" y="-2325"/>
                      <a:pt x="103319" y="-1032"/>
                      <a:pt x="109786" y="6725"/>
                    </a:cubicBezTo>
                    <a:cubicBezTo>
                      <a:pt x="116252" y="14482"/>
                      <a:pt x="114958" y="27410"/>
                      <a:pt x="107199" y="33874"/>
                    </a:cubicBezTo>
                    <a:cubicBezTo>
                      <a:pt x="77454" y="58438"/>
                      <a:pt x="55468" y="94637"/>
                      <a:pt x="43828" y="137301"/>
                    </a:cubicBezTo>
                    <a:cubicBezTo>
                      <a:pt x="39948" y="155401"/>
                      <a:pt x="36068" y="176086"/>
                      <a:pt x="39948" y="204529"/>
                    </a:cubicBezTo>
                    <a:lnTo>
                      <a:pt x="42535" y="216164"/>
                    </a:lnTo>
                    <a:cubicBezTo>
                      <a:pt x="43828" y="218750"/>
                      <a:pt x="45121" y="222628"/>
                      <a:pt x="46414" y="225214"/>
                    </a:cubicBezTo>
                    <a:lnTo>
                      <a:pt x="52881" y="239435"/>
                    </a:lnTo>
                    <a:cubicBezTo>
                      <a:pt x="56761" y="247192"/>
                      <a:pt x="60641" y="256242"/>
                      <a:pt x="64521" y="265292"/>
                    </a:cubicBezTo>
                    <a:cubicBezTo>
                      <a:pt x="65814" y="269171"/>
                      <a:pt x="68400" y="273049"/>
                      <a:pt x="69693" y="278220"/>
                    </a:cubicBezTo>
                    <a:cubicBezTo>
                      <a:pt x="89093" y="324763"/>
                      <a:pt x="136944" y="433361"/>
                      <a:pt x="240407" y="477317"/>
                    </a:cubicBezTo>
                    <a:cubicBezTo>
                      <a:pt x="250753" y="481196"/>
                      <a:pt x="254634" y="492831"/>
                      <a:pt x="250753" y="503174"/>
                    </a:cubicBezTo>
                    <a:cubicBezTo>
                      <a:pt x="245581" y="510931"/>
                      <a:pt x="239114" y="516103"/>
                      <a:pt x="231354" y="516103"/>
                    </a:cubicBezTo>
                    <a:close/>
                  </a:path>
                </a:pathLst>
              </a:custGeom>
              <a:grpFill/>
              <a:ln w="12931" cap="flat">
                <a:noFill/>
                <a:prstDash val="solid"/>
                <a:miter/>
              </a:ln>
            </p:spPr>
            <p:txBody>
              <a:bodyPr rtlCol="0" anchor="ctr"/>
              <a:lstStyle/>
              <a:p>
                <a:endParaRPr lang="en-US" sz="529"/>
              </a:p>
            </p:txBody>
          </p:sp>
          <p:sp>
            <p:nvSpPr>
              <p:cNvPr id="43" name="Freeform 42">
                <a:extLst>
                  <a:ext uri="{FF2B5EF4-FFF2-40B4-BE49-F238E27FC236}">
                    <a16:creationId xmlns:a16="http://schemas.microsoft.com/office/drawing/2014/main" id="{621F017E-22B4-D89F-0BEF-D5EF8F83D17D}"/>
                  </a:ext>
                </a:extLst>
              </p:cNvPr>
              <p:cNvSpPr/>
              <p:nvPr/>
            </p:nvSpPr>
            <p:spPr>
              <a:xfrm>
                <a:off x="9560762" y="1399308"/>
                <a:ext cx="186446" cy="158119"/>
              </a:xfrm>
              <a:custGeom>
                <a:avLst/>
                <a:gdLst>
                  <a:gd name="connsiteX0" fmla="*/ 167839 w 186446"/>
                  <a:gd name="connsiteY0" fmla="*/ 158120 h 158119"/>
                  <a:gd name="connsiteX1" fmla="*/ 148440 w 186446"/>
                  <a:gd name="connsiteY1" fmla="*/ 142606 h 158119"/>
                  <a:gd name="connsiteX2" fmla="*/ 98002 w 186446"/>
                  <a:gd name="connsiteY2" fmla="*/ 58572 h 158119"/>
                  <a:gd name="connsiteX3" fmla="*/ 59203 w 186446"/>
                  <a:gd name="connsiteY3" fmla="*/ 40472 h 158119"/>
                  <a:gd name="connsiteX4" fmla="*/ 35924 w 186446"/>
                  <a:gd name="connsiteY4" fmla="*/ 57279 h 158119"/>
                  <a:gd name="connsiteX5" fmla="*/ 8765 w 186446"/>
                  <a:gd name="connsiteY5" fmla="*/ 62450 h 158119"/>
                  <a:gd name="connsiteX6" fmla="*/ 3592 w 186446"/>
                  <a:gd name="connsiteY6" fmla="*/ 35300 h 158119"/>
                  <a:gd name="connsiteX7" fmla="*/ 55324 w 186446"/>
                  <a:gd name="connsiteY7" fmla="*/ 394 h 158119"/>
                  <a:gd name="connsiteX8" fmla="*/ 126454 w 186446"/>
                  <a:gd name="connsiteY8" fmla="*/ 30129 h 158119"/>
                  <a:gd name="connsiteX9" fmla="*/ 185945 w 186446"/>
                  <a:gd name="connsiteY9" fmla="*/ 133556 h 158119"/>
                  <a:gd name="connsiteX10" fmla="*/ 170426 w 186446"/>
                  <a:gd name="connsiteY10" fmla="*/ 156827 h 158119"/>
                  <a:gd name="connsiteX11" fmla="*/ 167839 w 186446"/>
                  <a:gd name="connsiteY11" fmla="*/ 158120 h 1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6" h="158119">
                    <a:moveTo>
                      <a:pt x="167839" y="158120"/>
                    </a:moveTo>
                    <a:cubicBezTo>
                      <a:pt x="158787" y="158120"/>
                      <a:pt x="151026" y="151656"/>
                      <a:pt x="148440" y="142606"/>
                    </a:cubicBezTo>
                    <a:cubicBezTo>
                      <a:pt x="148440" y="142606"/>
                      <a:pt x="139387" y="99942"/>
                      <a:pt x="98002" y="58572"/>
                    </a:cubicBezTo>
                    <a:cubicBezTo>
                      <a:pt x="87656" y="48229"/>
                      <a:pt x="72136" y="39179"/>
                      <a:pt x="59203" y="40472"/>
                    </a:cubicBezTo>
                    <a:cubicBezTo>
                      <a:pt x="50150" y="41765"/>
                      <a:pt x="43684" y="46936"/>
                      <a:pt x="35924" y="57279"/>
                    </a:cubicBezTo>
                    <a:cubicBezTo>
                      <a:pt x="29458" y="66329"/>
                      <a:pt x="17818" y="68914"/>
                      <a:pt x="8765" y="62450"/>
                    </a:cubicBezTo>
                    <a:cubicBezTo>
                      <a:pt x="-288" y="55986"/>
                      <a:pt x="-2874" y="44350"/>
                      <a:pt x="3592" y="35300"/>
                    </a:cubicBezTo>
                    <a:cubicBezTo>
                      <a:pt x="20405" y="9444"/>
                      <a:pt x="41097" y="1687"/>
                      <a:pt x="55324" y="394"/>
                    </a:cubicBezTo>
                    <a:cubicBezTo>
                      <a:pt x="90242" y="-3485"/>
                      <a:pt x="118694" y="22372"/>
                      <a:pt x="126454" y="30129"/>
                    </a:cubicBezTo>
                    <a:cubicBezTo>
                      <a:pt x="175599" y="80550"/>
                      <a:pt x="185945" y="130970"/>
                      <a:pt x="185945" y="133556"/>
                    </a:cubicBezTo>
                    <a:cubicBezTo>
                      <a:pt x="188532" y="143899"/>
                      <a:pt x="180772" y="154242"/>
                      <a:pt x="170426" y="156827"/>
                    </a:cubicBezTo>
                    <a:cubicBezTo>
                      <a:pt x="170426" y="158120"/>
                      <a:pt x="169133" y="158120"/>
                      <a:pt x="167839" y="158120"/>
                    </a:cubicBezTo>
                    <a:close/>
                  </a:path>
                </a:pathLst>
              </a:custGeom>
              <a:grpFill/>
              <a:ln w="12931" cap="flat">
                <a:noFill/>
                <a:prstDash val="solid"/>
                <a:miter/>
              </a:ln>
            </p:spPr>
            <p:txBody>
              <a:bodyPr rtlCol="0" anchor="ctr"/>
              <a:lstStyle/>
              <a:p>
                <a:endParaRPr lang="en-US" sz="529"/>
              </a:p>
            </p:txBody>
          </p:sp>
          <p:sp>
            <p:nvSpPr>
              <p:cNvPr id="44" name="Freeform 43">
                <a:extLst>
                  <a:ext uri="{FF2B5EF4-FFF2-40B4-BE49-F238E27FC236}">
                    <a16:creationId xmlns:a16="http://schemas.microsoft.com/office/drawing/2014/main" id="{BFD8543F-5395-15F7-A0AD-5F6C68E8530B}"/>
                  </a:ext>
                </a:extLst>
              </p:cNvPr>
              <p:cNvSpPr/>
              <p:nvPr/>
            </p:nvSpPr>
            <p:spPr>
              <a:xfrm>
                <a:off x="9430122" y="1374156"/>
                <a:ext cx="214598" cy="174222"/>
              </a:xfrm>
              <a:custGeom>
                <a:avLst/>
                <a:gdLst>
                  <a:gd name="connsiteX0" fmla="*/ 196310 w 214598"/>
                  <a:gd name="connsiteY0" fmla="*/ 174222 h 174222"/>
                  <a:gd name="connsiteX1" fmla="*/ 178204 w 214598"/>
                  <a:gd name="connsiteY1" fmla="*/ 162587 h 174222"/>
                  <a:gd name="connsiteX2" fmla="*/ 101900 w 214598"/>
                  <a:gd name="connsiteY2" fmla="*/ 48817 h 174222"/>
                  <a:gd name="connsiteX3" fmla="*/ 65688 w 214598"/>
                  <a:gd name="connsiteY3" fmla="*/ 38474 h 174222"/>
                  <a:gd name="connsiteX4" fmla="*/ 35942 w 214598"/>
                  <a:gd name="connsiteY4" fmla="*/ 60452 h 174222"/>
                  <a:gd name="connsiteX5" fmla="*/ 10077 w 214598"/>
                  <a:gd name="connsiteY5" fmla="*/ 68210 h 174222"/>
                  <a:gd name="connsiteX6" fmla="*/ 2317 w 214598"/>
                  <a:gd name="connsiteY6" fmla="*/ 42353 h 174222"/>
                  <a:gd name="connsiteX7" fmla="*/ 59221 w 214598"/>
                  <a:gd name="connsiteY7" fmla="*/ 982 h 174222"/>
                  <a:gd name="connsiteX8" fmla="*/ 127766 w 214598"/>
                  <a:gd name="connsiteY8" fmla="*/ 21667 h 174222"/>
                  <a:gd name="connsiteX9" fmla="*/ 213123 w 214598"/>
                  <a:gd name="connsiteY9" fmla="*/ 148365 h 174222"/>
                  <a:gd name="connsiteX10" fmla="*/ 202777 w 214598"/>
                  <a:gd name="connsiteY10" fmla="*/ 174222 h 174222"/>
                  <a:gd name="connsiteX11" fmla="*/ 196310 w 214598"/>
                  <a:gd name="connsiteY11" fmla="*/ 174222 h 1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598" h="174222">
                    <a:moveTo>
                      <a:pt x="196310" y="174222"/>
                    </a:moveTo>
                    <a:cubicBezTo>
                      <a:pt x="188550" y="174222"/>
                      <a:pt x="182084" y="170344"/>
                      <a:pt x="178204" y="162587"/>
                    </a:cubicBezTo>
                    <a:cubicBezTo>
                      <a:pt x="158805" y="116045"/>
                      <a:pt x="135526" y="81138"/>
                      <a:pt x="101900" y="48817"/>
                    </a:cubicBezTo>
                    <a:cubicBezTo>
                      <a:pt x="95434" y="42353"/>
                      <a:pt x="81207" y="37181"/>
                      <a:pt x="65688" y="38474"/>
                    </a:cubicBezTo>
                    <a:cubicBezTo>
                      <a:pt x="52755" y="41060"/>
                      <a:pt x="42409" y="47524"/>
                      <a:pt x="35942" y="60452"/>
                    </a:cubicBezTo>
                    <a:cubicBezTo>
                      <a:pt x="30770" y="69502"/>
                      <a:pt x="19130" y="73381"/>
                      <a:pt x="10077" y="68210"/>
                    </a:cubicBezTo>
                    <a:cubicBezTo>
                      <a:pt x="1024" y="63038"/>
                      <a:pt x="-2856" y="51403"/>
                      <a:pt x="2317" y="42353"/>
                    </a:cubicBezTo>
                    <a:cubicBezTo>
                      <a:pt x="15250" y="19082"/>
                      <a:pt x="34649" y="4860"/>
                      <a:pt x="59221" y="982"/>
                    </a:cubicBezTo>
                    <a:cubicBezTo>
                      <a:pt x="83794" y="-2897"/>
                      <a:pt x="110953" y="4860"/>
                      <a:pt x="127766" y="21667"/>
                    </a:cubicBezTo>
                    <a:cubicBezTo>
                      <a:pt x="165271" y="56574"/>
                      <a:pt x="191137" y="96652"/>
                      <a:pt x="213123" y="148365"/>
                    </a:cubicBezTo>
                    <a:cubicBezTo>
                      <a:pt x="217002" y="158708"/>
                      <a:pt x="213123" y="169051"/>
                      <a:pt x="202777" y="174222"/>
                    </a:cubicBezTo>
                    <a:cubicBezTo>
                      <a:pt x="201483" y="174222"/>
                      <a:pt x="198897" y="174222"/>
                      <a:pt x="196310" y="174222"/>
                    </a:cubicBezTo>
                    <a:close/>
                  </a:path>
                </a:pathLst>
              </a:custGeom>
              <a:grpFill/>
              <a:ln w="12931" cap="flat">
                <a:noFill/>
                <a:prstDash val="solid"/>
                <a:miter/>
              </a:ln>
            </p:spPr>
            <p:txBody>
              <a:bodyPr rtlCol="0" anchor="ctr"/>
              <a:lstStyle/>
              <a:p>
                <a:endParaRPr lang="en-US" sz="529"/>
              </a:p>
            </p:txBody>
          </p:sp>
          <p:sp>
            <p:nvSpPr>
              <p:cNvPr id="45" name="Freeform 44">
                <a:extLst>
                  <a:ext uri="{FF2B5EF4-FFF2-40B4-BE49-F238E27FC236}">
                    <a16:creationId xmlns:a16="http://schemas.microsoft.com/office/drawing/2014/main" id="{A1D0C53D-F013-0B06-63B7-C91E30BD541A}"/>
                  </a:ext>
                </a:extLst>
              </p:cNvPr>
              <p:cNvSpPr/>
              <p:nvPr/>
            </p:nvSpPr>
            <p:spPr>
              <a:xfrm>
                <a:off x="9317624" y="1363057"/>
                <a:ext cx="206820" cy="196957"/>
              </a:xfrm>
              <a:custGeom>
                <a:avLst/>
                <a:gdLst>
                  <a:gd name="connsiteX0" fmla="*/ 188533 w 206820"/>
                  <a:gd name="connsiteY0" fmla="*/ 196958 h 196957"/>
                  <a:gd name="connsiteX1" fmla="*/ 170426 w 206820"/>
                  <a:gd name="connsiteY1" fmla="*/ 185322 h 196957"/>
                  <a:gd name="connsiteX2" fmla="*/ 100588 w 206820"/>
                  <a:gd name="connsiteY2" fmla="*/ 62502 h 196957"/>
                  <a:gd name="connsiteX3" fmla="*/ 30751 w 206820"/>
                  <a:gd name="connsiteY3" fmla="*/ 46988 h 196957"/>
                  <a:gd name="connsiteX4" fmla="*/ 3592 w 206820"/>
                  <a:gd name="connsiteY4" fmla="*/ 41817 h 196957"/>
                  <a:gd name="connsiteX5" fmla="*/ 8765 w 206820"/>
                  <a:gd name="connsiteY5" fmla="*/ 14667 h 196957"/>
                  <a:gd name="connsiteX6" fmla="*/ 132921 w 206820"/>
                  <a:gd name="connsiteY6" fmla="*/ 40524 h 196957"/>
                  <a:gd name="connsiteX7" fmla="*/ 205345 w 206820"/>
                  <a:gd name="connsiteY7" fmla="*/ 168515 h 196957"/>
                  <a:gd name="connsiteX8" fmla="*/ 194999 w 206820"/>
                  <a:gd name="connsiteY8" fmla="*/ 194372 h 196957"/>
                  <a:gd name="connsiteX9" fmla="*/ 188533 w 206820"/>
                  <a:gd name="connsiteY9" fmla="*/ 196958 h 1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20" h="196957">
                    <a:moveTo>
                      <a:pt x="188533" y="196958"/>
                    </a:moveTo>
                    <a:cubicBezTo>
                      <a:pt x="180772" y="196958"/>
                      <a:pt x="174306" y="193079"/>
                      <a:pt x="170426" y="185322"/>
                    </a:cubicBezTo>
                    <a:cubicBezTo>
                      <a:pt x="154907" y="150415"/>
                      <a:pt x="113521" y="81895"/>
                      <a:pt x="100588" y="62502"/>
                    </a:cubicBezTo>
                    <a:cubicBezTo>
                      <a:pt x="85070" y="39231"/>
                      <a:pt x="54030" y="32767"/>
                      <a:pt x="30751" y="46988"/>
                    </a:cubicBezTo>
                    <a:cubicBezTo>
                      <a:pt x="21698" y="53453"/>
                      <a:pt x="10058" y="50867"/>
                      <a:pt x="3592" y="41817"/>
                    </a:cubicBezTo>
                    <a:cubicBezTo>
                      <a:pt x="-2874" y="32767"/>
                      <a:pt x="-288" y="21132"/>
                      <a:pt x="8765" y="14667"/>
                    </a:cubicBezTo>
                    <a:cubicBezTo>
                      <a:pt x="50151" y="-12482"/>
                      <a:pt x="105762" y="-847"/>
                      <a:pt x="132921" y="40524"/>
                    </a:cubicBezTo>
                    <a:cubicBezTo>
                      <a:pt x="147147" y="61210"/>
                      <a:pt x="189826" y="131023"/>
                      <a:pt x="205345" y="168515"/>
                    </a:cubicBezTo>
                    <a:cubicBezTo>
                      <a:pt x="209225" y="178858"/>
                      <a:pt x="205345" y="189201"/>
                      <a:pt x="194999" y="194372"/>
                    </a:cubicBezTo>
                    <a:cubicBezTo>
                      <a:pt x="193705" y="195665"/>
                      <a:pt x="191118" y="196958"/>
                      <a:pt x="188533" y="196958"/>
                    </a:cubicBezTo>
                    <a:close/>
                  </a:path>
                </a:pathLst>
              </a:custGeom>
              <a:grpFill/>
              <a:ln w="12931" cap="flat">
                <a:noFill/>
                <a:prstDash val="solid"/>
                <a:miter/>
              </a:ln>
            </p:spPr>
            <p:txBody>
              <a:bodyPr rtlCol="0" anchor="ctr"/>
              <a:lstStyle/>
              <a:p>
                <a:endParaRPr lang="en-US" sz="529"/>
              </a:p>
            </p:txBody>
          </p:sp>
          <p:sp>
            <p:nvSpPr>
              <p:cNvPr id="46" name="Freeform 45">
                <a:extLst>
                  <a:ext uri="{FF2B5EF4-FFF2-40B4-BE49-F238E27FC236}">
                    <a16:creationId xmlns:a16="http://schemas.microsoft.com/office/drawing/2014/main" id="{55FE7632-C469-9E46-CB1A-791C23E629A5}"/>
                  </a:ext>
                </a:extLst>
              </p:cNvPr>
              <p:cNvSpPr/>
              <p:nvPr/>
            </p:nvSpPr>
            <p:spPr>
              <a:xfrm>
                <a:off x="9334139" y="1985348"/>
                <a:ext cx="111242" cy="218499"/>
              </a:xfrm>
              <a:custGeom>
                <a:avLst/>
                <a:gdLst>
                  <a:gd name="connsiteX0" fmla="*/ 91833 w 111242"/>
                  <a:gd name="connsiteY0" fmla="*/ 218500 h 218499"/>
                  <a:gd name="connsiteX1" fmla="*/ 73727 w 111242"/>
                  <a:gd name="connsiteY1" fmla="*/ 206864 h 218499"/>
                  <a:gd name="connsiteX2" fmla="*/ 1303 w 111242"/>
                  <a:gd name="connsiteY2" fmla="*/ 27160 h 218499"/>
                  <a:gd name="connsiteX3" fmla="*/ 11649 w 111242"/>
                  <a:gd name="connsiteY3" fmla="*/ 1303 h 218499"/>
                  <a:gd name="connsiteX4" fmla="*/ 37515 w 111242"/>
                  <a:gd name="connsiteY4" fmla="*/ 11646 h 218499"/>
                  <a:gd name="connsiteX5" fmla="*/ 109939 w 111242"/>
                  <a:gd name="connsiteY5" fmla="*/ 191350 h 218499"/>
                  <a:gd name="connsiteX6" fmla="*/ 99593 w 111242"/>
                  <a:gd name="connsiteY6" fmla="*/ 217207 h 218499"/>
                  <a:gd name="connsiteX7" fmla="*/ 91833 w 111242"/>
                  <a:gd name="connsiteY7" fmla="*/ 218500 h 2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2" h="218499">
                    <a:moveTo>
                      <a:pt x="91833" y="218500"/>
                    </a:moveTo>
                    <a:cubicBezTo>
                      <a:pt x="84073" y="218500"/>
                      <a:pt x="76314" y="213328"/>
                      <a:pt x="73727" y="206864"/>
                    </a:cubicBezTo>
                    <a:lnTo>
                      <a:pt x="1303" y="27160"/>
                    </a:lnTo>
                    <a:cubicBezTo>
                      <a:pt x="-2576" y="16817"/>
                      <a:pt x="2596" y="6474"/>
                      <a:pt x="11649" y="1303"/>
                    </a:cubicBezTo>
                    <a:cubicBezTo>
                      <a:pt x="21996" y="-2576"/>
                      <a:pt x="32342" y="2596"/>
                      <a:pt x="37515" y="11646"/>
                    </a:cubicBezTo>
                    <a:lnTo>
                      <a:pt x="109939" y="191350"/>
                    </a:lnTo>
                    <a:cubicBezTo>
                      <a:pt x="113819" y="201693"/>
                      <a:pt x="108646" y="212035"/>
                      <a:pt x="99593" y="217207"/>
                    </a:cubicBezTo>
                    <a:cubicBezTo>
                      <a:pt x="97006" y="218500"/>
                      <a:pt x="94420" y="218500"/>
                      <a:pt x="91833" y="218500"/>
                    </a:cubicBezTo>
                    <a:close/>
                  </a:path>
                </a:pathLst>
              </a:custGeom>
              <a:grpFill/>
              <a:ln w="12931" cap="flat">
                <a:noFill/>
                <a:prstDash val="solid"/>
                <a:miter/>
              </a:ln>
            </p:spPr>
            <p:txBody>
              <a:bodyPr rtlCol="0" anchor="ctr"/>
              <a:lstStyle/>
              <a:p>
                <a:endParaRPr lang="en-US" sz="529"/>
              </a:p>
            </p:txBody>
          </p:sp>
          <p:sp>
            <p:nvSpPr>
              <p:cNvPr id="47" name="Freeform 46">
                <a:extLst>
                  <a:ext uri="{FF2B5EF4-FFF2-40B4-BE49-F238E27FC236}">
                    <a16:creationId xmlns:a16="http://schemas.microsoft.com/office/drawing/2014/main" id="{CFD2601D-A03D-401B-F5FE-AA43480B8679}"/>
                  </a:ext>
                </a:extLst>
              </p:cNvPr>
              <p:cNvSpPr/>
              <p:nvPr/>
            </p:nvSpPr>
            <p:spPr>
              <a:xfrm>
                <a:off x="9684630" y="1516849"/>
                <a:ext cx="152602" cy="686997"/>
              </a:xfrm>
              <a:custGeom>
                <a:avLst/>
                <a:gdLst>
                  <a:gd name="connsiteX0" fmla="*/ 133208 w 152602"/>
                  <a:gd name="connsiteY0" fmla="*/ 686998 h 686997"/>
                  <a:gd name="connsiteX1" fmla="*/ 115102 w 152602"/>
                  <a:gd name="connsiteY1" fmla="*/ 674070 h 686997"/>
                  <a:gd name="connsiteX2" fmla="*/ 1293 w 152602"/>
                  <a:gd name="connsiteY2" fmla="*/ 367667 h 686997"/>
                  <a:gd name="connsiteX3" fmla="*/ 0 w 152602"/>
                  <a:gd name="connsiteY3" fmla="*/ 357324 h 686997"/>
                  <a:gd name="connsiteX4" fmla="*/ 24572 w 152602"/>
                  <a:gd name="connsiteY4" fmla="*/ 23772 h 686997"/>
                  <a:gd name="connsiteX5" fmla="*/ 40092 w 152602"/>
                  <a:gd name="connsiteY5" fmla="*/ 501 h 686997"/>
                  <a:gd name="connsiteX6" fmla="*/ 63371 w 152602"/>
                  <a:gd name="connsiteY6" fmla="*/ 16015 h 686997"/>
                  <a:gd name="connsiteX7" fmla="*/ 38799 w 152602"/>
                  <a:gd name="connsiteY7" fmla="*/ 358617 h 686997"/>
                  <a:gd name="connsiteX8" fmla="*/ 151315 w 152602"/>
                  <a:gd name="connsiteY8" fmla="*/ 659848 h 686997"/>
                  <a:gd name="connsiteX9" fmla="*/ 139675 w 152602"/>
                  <a:gd name="connsiteY9" fmla="*/ 684412 h 686997"/>
                  <a:gd name="connsiteX10" fmla="*/ 133208 w 152602"/>
                  <a:gd name="connsiteY10" fmla="*/ 686998 h 68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02" h="686997">
                    <a:moveTo>
                      <a:pt x="133208" y="686998"/>
                    </a:moveTo>
                    <a:cubicBezTo>
                      <a:pt x="125449" y="686998"/>
                      <a:pt x="117689" y="681827"/>
                      <a:pt x="115102" y="674070"/>
                    </a:cubicBezTo>
                    <a:lnTo>
                      <a:pt x="1293" y="367667"/>
                    </a:lnTo>
                    <a:cubicBezTo>
                      <a:pt x="0" y="363788"/>
                      <a:pt x="0" y="361203"/>
                      <a:pt x="0" y="357324"/>
                    </a:cubicBezTo>
                    <a:cubicBezTo>
                      <a:pt x="23279" y="225455"/>
                      <a:pt x="34919" y="75486"/>
                      <a:pt x="24572" y="23772"/>
                    </a:cubicBezTo>
                    <a:cubicBezTo>
                      <a:pt x="21986" y="13430"/>
                      <a:pt x="29745" y="3087"/>
                      <a:pt x="40092" y="501"/>
                    </a:cubicBezTo>
                    <a:cubicBezTo>
                      <a:pt x="50438" y="-2085"/>
                      <a:pt x="60785" y="5672"/>
                      <a:pt x="63371" y="16015"/>
                    </a:cubicBezTo>
                    <a:cubicBezTo>
                      <a:pt x="76303" y="80657"/>
                      <a:pt x="60785" y="239676"/>
                      <a:pt x="38799" y="358617"/>
                    </a:cubicBezTo>
                    <a:lnTo>
                      <a:pt x="151315" y="659848"/>
                    </a:lnTo>
                    <a:cubicBezTo>
                      <a:pt x="155194" y="670191"/>
                      <a:pt x="150021" y="680534"/>
                      <a:pt x="139675" y="684412"/>
                    </a:cubicBezTo>
                    <a:cubicBezTo>
                      <a:pt x="137088" y="686998"/>
                      <a:pt x="134501" y="686998"/>
                      <a:pt x="133208" y="686998"/>
                    </a:cubicBezTo>
                    <a:close/>
                  </a:path>
                </a:pathLst>
              </a:custGeom>
              <a:grpFill/>
              <a:ln w="12931" cap="flat">
                <a:noFill/>
                <a:prstDash val="solid"/>
                <a:miter/>
              </a:ln>
            </p:spPr>
            <p:txBody>
              <a:bodyPr rtlCol="0" anchor="ctr"/>
              <a:lstStyle/>
              <a:p>
                <a:endParaRPr lang="en-US" sz="529"/>
              </a:p>
            </p:txBody>
          </p:sp>
          <p:sp>
            <p:nvSpPr>
              <p:cNvPr id="48" name="Freeform 47">
                <a:extLst>
                  <a:ext uri="{FF2B5EF4-FFF2-40B4-BE49-F238E27FC236}">
                    <a16:creationId xmlns:a16="http://schemas.microsoft.com/office/drawing/2014/main" id="{BC985498-FDD4-51A6-4A80-687B65097703}"/>
                  </a:ext>
                </a:extLst>
              </p:cNvPr>
              <p:cNvSpPr/>
              <p:nvPr/>
            </p:nvSpPr>
            <p:spPr>
              <a:xfrm>
                <a:off x="9147916" y="1004094"/>
                <a:ext cx="239917" cy="708474"/>
              </a:xfrm>
              <a:custGeom>
                <a:avLst/>
                <a:gdLst>
                  <a:gd name="connsiteX0" fmla="*/ 90530 w 239917"/>
                  <a:gd name="connsiteY0" fmla="*/ 708475 h 708474"/>
                  <a:gd name="connsiteX1" fmla="*/ 72424 w 239917"/>
                  <a:gd name="connsiteY1" fmla="*/ 694254 h 708474"/>
                  <a:gd name="connsiteX2" fmla="*/ 76303 w 239917"/>
                  <a:gd name="connsiteY2" fmla="*/ 674861 h 708474"/>
                  <a:gd name="connsiteX3" fmla="*/ 69837 w 239917"/>
                  <a:gd name="connsiteY3" fmla="*/ 586948 h 708474"/>
                  <a:gd name="connsiteX4" fmla="*/ 23279 w 239917"/>
                  <a:gd name="connsiteY4" fmla="*/ 329674 h 708474"/>
                  <a:gd name="connsiteX5" fmla="*/ 6466 w 239917"/>
                  <a:gd name="connsiteY5" fmla="*/ 197804 h 708474"/>
                  <a:gd name="connsiteX6" fmla="*/ 0 w 239917"/>
                  <a:gd name="connsiteY6" fmla="*/ 64642 h 708474"/>
                  <a:gd name="connsiteX7" fmla="*/ 62078 w 239917"/>
                  <a:gd name="connsiteY7" fmla="*/ 0 h 708474"/>
                  <a:gd name="connsiteX8" fmla="*/ 63371 w 239917"/>
                  <a:gd name="connsiteY8" fmla="*/ 0 h 708474"/>
                  <a:gd name="connsiteX9" fmla="*/ 126742 w 239917"/>
                  <a:gd name="connsiteY9" fmla="*/ 56885 h 708474"/>
                  <a:gd name="connsiteX10" fmla="*/ 144848 w 239917"/>
                  <a:gd name="connsiteY10" fmla="*/ 179704 h 708474"/>
                  <a:gd name="connsiteX11" fmla="*/ 170714 w 239917"/>
                  <a:gd name="connsiteY11" fmla="*/ 301231 h 708474"/>
                  <a:gd name="connsiteX12" fmla="*/ 239258 w 239917"/>
                  <a:gd name="connsiteY12" fmla="*/ 544285 h 708474"/>
                  <a:gd name="connsiteX13" fmla="*/ 226325 w 239917"/>
                  <a:gd name="connsiteY13" fmla="*/ 568849 h 708474"/>
                  <a:gd name="connsiteX14" fmla="*/ 201752 w 239917"/>
                  <a:gd name="connsiteY14" fmla="*/ 555920 h 708474"/>
                  <a:gd name="connsiteX15" fmla="*/ 133208 w 239917"/>
                  <a:gd name="connsiteY15" fmla="*/ 310281 h 708474"/>
                  <a:gd name="connsiteX16" fmla="*/ 106050 w 239917"/>
                  <a:gd name="connsiteY16" fmla="*/ 186169 h 708474"/>
                  <a:gd name="connsiteX17" fmla="*/ 87943 w 239917"/>
                  <a:gd name="connsiteY17" fmla="*/ 60763 h 708474"/>
                  <a:gd name="connsiteX18" fmla="*/ 63371 w 239917"/>
                  <a:gd name="connsiteY18" fmla="*/ 38785 h 708474"/>
                  <a:gd name="connsiteX19" fmla="*/ 38799 w 239917"/>
                  <a:gd name="connsiteY19" fmla="*/ 63349 h 708474"/>
                  <a:gd name="connsiteX20" fmla="*/ 45265 w 239917"/>
                  <a:gd name="connsiteY20" fmla="*/ 193926 h 708474"/>
                  <a:gd name="connsiteX21" fmla="*/ 60785 w 239917"/>
                  <a:gd name="connsiteY21" fmla="*/ 323209 h 708474"/>
                  <a:gd name="connsiteX22" fmla="*/ 107343 w 239917"/>
                  <a:gd name="connsiteY22" fmla="*/ 577898 h 708474"/>
                  <a:gd name="connsiteX23" fmla="*/ 107343 w 239917"/>
                  <a:gd name="connsiteY23" fmla="*/ 695547 h 708474"/>
                  <a:gd name="connsiteX24" fmla="*/ 95703 w 239917"/>
                  <a:gd name="connsiteY24" fmla="*/ 704597 h 708474"/>
                  <a:gd name="connsiteX25" fmla="*/ 90530 w 239917"/>
                  <a:gd name="connsiteY25" fmla="*/ 708475 h 708474"/>
                  <a:gd name="connsiteX26" fmla="*/ 108636 w 239917"/>
                  <a:gd name="connsiteY26" fmla="*/ 682618 h 708474"/>
                  <a:gd name="connsiteX27" fmla="*/ 108636 w 239917"/>
                  <a:gd name="connsiteY27" fmla="*/ 682618 h 708474"/>
                  <a:gd name="connsiteX28" fmla="*/ 108636 w 239917"/>
                  <a:gd name="connsiteY28" fmla="*/ 682618 h 708474"/>
                  <a:gd name="connsiteX29" fmla="*/ 108636 w 239917"/>
                  <a:gd name="connsiteY29" fmla="*/ 682618 h 708474"/>
                  <a:gd name="connsiteX30" fmla="*/ 108636 w 239917"/>
                  <a:gd name="connsiteY30" fmla="*/ 682618 h 708474"/>
                  <a:gd name="connsiteX31" fmla="*/ 108636 w 239917"/>
                  <a:gd name="connsiteY31" fmla="*/ 682618 h 70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917" h="708474">
                    <a:moveTo>
                      <a:pt x="90530" y="708475"/>
                    </a:moveTo>
                    <a:cubicBezTo>
                      <a:pt x="82770" y="708475"/>
                      <a:pt x="75010" y="703304"/>
                      <a:pt x="72424" y="694254"/>
                    </a:cubicBezTo>
                    <a:cubicBezTo>
                      <a:pt x="71131" y="689082"/>
                      <a:pt x="71131" y="682618"/>
                      <a:pt x="76303" y="674861"/>
                    </a:cubicBezTo>
                    <a:cubicBezTo>
                      <a:pt x="76303" y="674861"/>
                      <a:pt x="85357" y="659347"/>
                      <a:pt x="69837" y="586948"/>
                    </a:cubicBezTo>
                    <a:cubicBezTo>
                      <a:pt x="51731" y="502914"/>
                      <a:pt x="36212" y="416294"/>
                      <a:pt x="23279" y="329674"/>
                    </a:cubicBezTo>
                    <a:cubicBezTo>
                      <a:pt x="15520" y="281839"/>
                      <a:pt x="10346" y="239175"/>
                      <a:pt x="6466" y="197804"/>
                    </a:cubicBezTo>
                    <a:cubicBezTo>
                      <a:pt x="2587" y="156433"/>
                      <a:pt x="0" y="113770"/>
                      <a:pt x="0" y="64642"/>
                    </a:cubicBezTo>
                    <a:cubicBezTo>
                      <a:pt x="0" y="29735"/>
                      <a:pt x="27159" y="1293"/>
                      <a:pt x="62078" y="0"/>
                    </a:cubicBezTo>
                    <a:cubicBezTo>
                      <a:pt x="62078" y="0"/>
                      <a:pt x="63371" y="0"/>
                      <a:pt x="63371" y="0"/>
                    </a:cubicBezTo>
                    <a:cubicBezTo>
                      <a:pt x="95703" y="0"/>
                      <a:pt x="122862" y="24564"/>
                      <a:pt x="126742" y="56885"/>
                    </a:cubicBezTo>
                    <a:cubicBezTo>
                      <a:pt x="131915" y="102134"/>
                      <a:pt x="137088" y="142212"/>
                      <a:pt x="144848" y="179704"/>
                    </a:cubicBezTo>
                    <a:cubicBezTo>
                      <a:pt x="151315" y="217197"/>
                      <a:pt x="160367" y="257275"/>
                      <a:pt x="170714" y="301231"/>
                    </a:cubicBezTo>
                    <a:cubicBezTo>
                      <a:pt x="191406" y="386558"/>
                      <a:pt x="217272" y="471886"/>
                      <a:pt x="239258" y="544285"/>
                    </a:cubicBezTo>
                    <a:cubicBezTo>
                      <a:pt x="241845" y="554627"/>
                      <a:pt x="236671" y="564970"/>
                      <a:pt x="226325" y="568849"/>
                    </a:cubicBezTo>
                    <a:cubicBezTo>
                      <a:pt x="215979" y="571434"/>
                      <a:pt x="205632" y="566263"/>
                      <a:pt x="201752" y="555920"/>
                    </a:cubicBezTo>
                    <a:cubicBezTo>
                      <a:pt x="179766" y="482228"/>
                      <a:pt x="153901" y="396901"/>
                      <a:pt x="133208" y="310281"/>
                    </a:cubicBezTo>
                    <a:cubicBezTo>
                      <a:pt x="121568" y="266325"/>
                      <a:pt x="113809" y="224954"/>
                      <a:pt x="106050" y="186169"/>
                    </a:cubicBezTo>
                    <a:cubicBezTo>
                      <a:pt x="98289" y="147383"/>
                      <a:pt x="93117" y="107306"/>
                      <a:pt x="87943" y="60763"/>
                    </a:cubicBezTo>
                    <a:cubicBezTo>
                      <a:pt x="86650" y="47835"/>
                      <a:pt x="76303" y="38785"/>
                      <a:pt x="63371" y="38785"/>
                    </a:cubicBezTo>
                    <a:cubicBezTo>
                      <a:pt x="49145" y="38785"/>
                      <a:pt x="38799" y="50421"/>
                      <a:pt x="38799" y="63349"/>
                    </a:cubicBezTo>
                    <a:cubicBezTo>
                      <a:pt x="40092" y="111184"/>
                      <a:pt x="41385" y="153848"/>
                      <a:pt x="45265" y="193926"/>
                    </a:cubicBezTo>
                    <a:cubicBezTo>
                      <a:pt x="49145" y="234004"/>
                      <a:pt x="54318" y="276667"/>
                      <a:pt x="60785" y="323209"/>
                    </a:cubicBezTo>
                    <a:cubicBezTo>
                      <a:pt x="73717" y="408537"/>
                      <a:pt x="89236" y="495157"/>
                      <a:pt x="107343" y="577898"/>
                    </a:cubicBezTo>
                    <a:cubicBezTo>
                      <a:pt x="124155" y="656761"/>
                      <a:pt x="116396" y="683911"/>
                      <a:pt x="107343" y="695547"/>
                    </a:cubicBezTo>
                    <a:cubicBezTo>
                      <a:pt x="104756" y="699425"/>
                      <a:pt x="100876" y="703304"/>
                      <a:pt x="95703" y="704597"/>
                    </a:cubicBezTo>
                    <a:cubicBezTo>
                      <a:pt x="93117" y="707182"/>
                      <a:pt x="91823" y="708475"/>
                      <a:pt x="90530" y="708475"/>
                    </a:cubicBezTo>
                    <a:close/>
                    <a:moveTo>
                      <a:pt x="108636" y="682618"/>
                    </a:moveTo>
                    <a:lnTo>
                      <a:pt x="108636" y="682618"/>
                    </a:lnTo>
                    <a:lnTo>
                      <a:pt x="108636" y="682618"/>
                    </a:lnTo>
                    <a:close/>
                    <a:moveTo>
                      <a:pt x="108636" y="682618"/>
                    </a:moveTo>
                    <a:cubicBezTo>
                      <a:pt x="108636" y="682618"/>
                      <a:pt x="108636" y="682618"/>
                      <a:pt x="108636" y="682618"/>
                    </a:cubicBezTo>
                    <a:cubicBezTo>
                      <a:pt x="108636" y="682618"/>
                      <a:pt x="108636" y="682618"/>
                      <a:pt x="108636" y="682618"/>
                    </a:cubicBezTo>
                    <a:close/>
                  </a:path>
                </a:pathLst>
              </a:custGeom>
              <a:grpFill/>
              <a:ln w="12931" cap="flat">
                <a:noFill/>
                <a:prstDash val="solid"/>
                <a:miter/>
              </a:ln>
            </p:spPr>
            <p:txBody>
              <a:bodyPr rtlCol="0" anchor="ctr"/>
              <a:lstStyle/>
              <a:p>
                <a:endParaRPr lang="en-US" sz="529"/>
              </a:p>
            </p:txBody>
          </p:sp>
        </p:grpSp>
      </p:grpSp>
    </p:spTree>
    <p:extLst>
      <p:ext uri="{BB962C8B-B14F-4D97-AF65-F5344CB8AC3E}">
        <p14:creationId xmlns:p14="http://schemas.microsoft.com/office/powerpoint/2010/main" val="3643035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30CEFB-0CC4-A78D-AEDD-4BB7722F0D6D}"/>
              </a:ext>
            </a:extLst>
          </p:cNvPr>
          <p:cNvSpPr/>
          <p:nvPr/>
        </p:nvSpPr>
        <p:spPr>
          <a:xfrm flipV="1">
            <a:off x="-1" y="390596"/>
            <a:ext cx="7559675" cy="2567757"/>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50</a:t>
            </a:fld>
            <a:endParaRPr lang="en-US" dirty="0"/>
          </a:p>
        </p:txBody>
      </p:sp>
      <p:sp>
        <p:nvSpPr>
          <p:cNvPr id="2" name="Text Placeholder 5">
            <a:extLst>
              <a:ext uri="{FF2B5EF4-FFF2-40B4-BE49-F238E27FC236}">
                <a16:creationId xmlns:a16="http://schemas.microsoft.com/office/drawing/2014/main" id="{923EFCAC-4A4C-95F4-4F2B-30C7240305D0}"/>
              </a:ext>
            </a:extLst>
          </p:cNvPr>
          <p:cNvSpPr txBox="1">
            <a:spLocks/>
          </p:cNvSpPr>
          <p:nvPr/>
        </p:nvSpPr>
        <p:spPr>
          <a:xfrm>
            <a:off x="539750" y="9933140"/>
            <a:ext cx="3240088" cy="64975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900" baseline="30000">
                <a:effectLst/>
                <a:latin typeface="Calibri" panose="020F0502020204030204" pitchFamily="34" charset="0"/>
                <a:ea typeface="Calibri" panose="020F0502020204030204" pitchFamily="34" charset="0"/>
                <a:cs typeface="Times New Roman" panose="02020603050405020304" pitchFamily="18" charset="0"/>
              </a:rPr>
              <a:t>27</a:t>
            </a:r>
            <a:r>
              <a:rPr lang="en-IE" sz="900">
                <a:effectLst/>
                <a:latin typeface="Calibri" panose="020F0502020204030204" pitchFamily="34" charset="0"/>
                <a:ea typeface="Calibri" panose="020F0502020204030204" pitchFamily="34" charset="0"/>
                <a:cs typeface="Times New Roman" panose="02020603050405020304" pitchFamily="18" charset="0"/>
              </a:rPr>
              <a:t> ILO, Strategy for Gender Mainstreaming in the Employment Sector: Zusammenfassende Matrix </a:t>
            </a:r>
            <a:r>
              <a:rPr lang="en-IE" sz="900" b="1">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https://www.ilo.org/wcmsp5/groups/public/---ed_emp/documents/publication/wcms_190234.pdf </a:t>
            </a:r>
          </a:p>
          <a:p>
            <a:endParaRPr lang="en-LB" sz="900" b="1">
              <a:effectLst/>
              <a:ea typeface="Calibri" panose="020F0502020204030204" pitchFamily="34" charset="0"/>
            </a:endParaRPr>
          </a:p>
        </p:txBody>
      </p:sp>
      <p:sp>
        <p:nvSpPr>
          <p:cNvPr id="9" name="Text Placeholder 9">
            <a:extLst>
              <a:ext uri="{FF2B5EF4-FFF2-40B4-BE49-F238E27FC236}">
                <a16:creationId xmlns:a16="http://schemas.microsoft.com/office/drawing/2014/main" id="{E7108921-3C07-8CEF-C722-ED71FD3B57AD}"/>
              </a:ext>
            </a:extLst>
          </p:cNvPr>
          <p:cNvSpPr txBox="1">
            <a:spLocks/>
          </p:cNvSpPr>
          <p:nvPr/>
        </p:nvSpPr>
        <p:spPr>
          <a:xfrm>
            <a:off x="561740" y="1317812"/>
            <a:ext cx="6526988" cy="149572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a typeface="Calibri" panose="020F0502020204030204" pitchFamily="34" charset="0"/>
              </a:rPr>
              <a:t>Die </a:t>
            </a:r>
            <a:r>
              <a:rPr lang="en-GB" dirty="0" err="1">
                <a:ea typeface="Calibri" panose="020F0502020204030204" pitchFamily="34" charset="0"/>
              </a:rPr>
              <a:t>Entwicklung</a:t>
            </a:r>
            <a:r>
              <a:rPr lang="en-GB" dirty="0">
                <a:ea typeface="Calibri" panose="020F0502020204030204" pitchFamily="34" charset="0"/>
              </a:rPr>
              <a:t> </a:t>
            </a:r>
            <a:r>
              <a:rPr lang="en-GB" dirty="0" err="1">
                <a:ea typeface="Calibri" panose="020F0502020204030204" pitchFamily="34" charset="0"/>
              </a:rPr>
              <a:t>eines</a:t>
            </a:r>
            <a:r>
              <a:rPr lang="en-GB" dirty="0">
                <a:ea typeface="Calibri" panose="020F0502020204030204" pitchFamily="34" charset="0"/>
              </a:rPr>
              <a:t> </a:t>
            </a:r>
            <a:r>
              <a:rPr lang="en-GB" dirty="0" err="1">
                <a:ea typeface="Calibri" panose="020F0502020204030204" pitchFamily="34" charset="0"/>
              </a:rPr>
              <a:t>Aktionsplans</a:t>
            </a:r>
            <a:r>
              <a:rPr lang="en-GB" dirty="0">
                <a:ea typeface="Calibri" panose="020F0502020204030204" pitchFamily="34" charset="0"/>
              </a:rPr>
              <a:t> </a:t>
            </a:r>
            <a:r>
              <a:rPr lang="en-GB" dirty="0" err="1">
                <a:ea typeface="Calibri" panose="020F0502020204030204" pitchFamily="34" charset="0"/>
              </a:rPr>
              <a:t>kann</a:t>
            </a:r>
            <a:r>
              <a:rPr lang="en-GB" dirty="0">
                <a:ea typeface="Calibri" panose="020F0502020204030204" pitchFamily="34" charset="0"/>
              </a:rPr>
              <a:t> auf </a:t>
            </a:r>
            <a:r>
              <a:rPr lang="en-GB" dirty="0" err="1">
                <a:ea typeface="Calibri" panose="020F0502020204030204" pitchFamily="34" charset="0"/>
              </a:rPr>
              <a:t>unterschiedliche</a:t>
            </a:r>
            <a:r>
              <a:rPr lang="en-GB" dirty="0">
                <a:ea typeface="Calibri" panose="020F0502020204030204" pitchFamily="34" charset="0"/>
              </a:rPr>
              <a:t> Weise </a:t>
            </a:r>
            <a:r>
              <a:rPr lang="en-GB" dirty="0" err="1">
                <a:ea typeface="Calibri" panose="020F0502020204030204" pitchFamily="34" charset="0"/>
              </a:rPr>
              <a:t>erfolgen</a:t>
            </a:r>
            <a:r>
              <a:rPr lang="en-GB" dirty="0">
                <a:ea typeface="Calibri" panose="020F0502020204030204" pitchFamily="34" charset="0"/>
              </a:rPr>
              <a:t>, </a:t>
            </a:r>
            <a:r>
              <a:rPr lang="en-GB" dirty="0" err="1">
                <a:ea typeface="Calibri" panose="020F0502020204030204" pitchFamily="34" charset="0"/>
              </a:rPr>
              <a:t>aber</a:t>
            </a:r>
            <a:r>
              <a:rPr lang="en-GB" dirty="0">
                <a:ea typeface="Calibri" panose="020F0502020204030204" pitchFamily="34" charset="0"/>
              </a:rPr>
              <a:t> </a:t>
            </a:r>
            <a:r>
              <a:rPr lang="en-GB" dirty="0" err="1">
                <a:ea typeface="Calibri" panose="020F0502020204030204" pitchFamily="34" charset="0"/>
              </a:rPr>
              <a:t>wenn</a:t>
            </a:r>
            <a:r>
              <a:rPr lang="en-GB" dirty="0">
                <a:ea typeface="Calibri" panose="020F0502020204030204" pitchFamily="34" charset="0"/>
              </a:rPr>
              <a:t> </a:t>
            </a:r>
            <a:r>
              <a:rPr lang="en-GB" dirty="0" err="1">
                <a:ea typeface="Calibri" panose="020F0502020204030204" pitchFamily="34" charset="0"/>
              </a:rPr>
              <a:t>wir</a:t>
            </a:r>
            <a:r>
              <a:rPr lang="en-GB" dirty="0">
                <a:ea typeface="Calibri" panose="020F0502020204030204" pitchFamily="34" charset="0"/>
              </a:rPr>
              <a:t> Ideen und </a:t>
            </a:r>
            <a:r>
              <a:rPr lang="en-GB" dirty="0" err="1">
                <a:ea typeface="Calibri" panose="020F0502020204030204" pitchFamily="34" charset="0"/>
              </a:rPr>
              <a:t>Anleitungen</a:t>
            </a:r>
            <a:r>
              <a:rPr lang="en-GB" dirty="0">
                <a:ea typeface="Calibri" panose="020F0502020204030204" pitchFamily="34" charset="0"/>
              </a:rPr>
              <a:t> </a:t>
            </a:r>
            <a:r>
              <a:rPr lang="en-GB" dirty="0" err="1">
                <a:ea typeface="Calibri" panose="020F0502020204030204" pitchFamily="34" charset="0"/>
              </a:rPr>
              <a:t>wie</a:t>
            </a:r>
            <a:r>
              <a:rPr lang="en-GB" dirty="0">
                <a:ea typeface="Calibri" panose="020F0502020204030204" pitchFamily="34" charset="0"/>
              </a:rPr>
              <a:t> die des </a:t>
            </a:r>
            <a:r>
              <a:rPr lang="en-GB" dirty="0" err="1">
                <a:ea typeface="Calibri" panose="020F0502020204030204" pitchFamily="34" charset="0"/>
              </a:rPr>
              <a:t>Europäischen</a:t>
            </a:r>
            <a:r>
              <a:rPr lang="en-GB" dirty="0">
                <a:ea typeface="Calibri" panose="020F0502020204030204" pitchFamily="34" charset="0"/>
              </a:rPr>
              <a:t> </a:t>
            </a:r>
            <a:r>
              <a:rPr lang="en-GB" dirty="0" err="1">
                <a:ea typeface="Calibri" panose="020F0502020204030204" pitchFamily="34" charset="0"/>
              </a:rPr>
              <a:t>Instituts</a:t>
            </a:r>
            <a:r>
              <a:rPr lang="en-GB" dirty="0">
                <a:ea typeface="Calibri" panose="020F0502020204030204" pitchFamily="34" charset="0"/>
              </a:rPr>
              <a:t> für </a:t>
            </a:r>
            <a:r>
              <a:rPr lang="en-GB" dirty="0" err="1">
                <a:ea typeface="Calibri" panose="020F0502020204030204" pitchFamily="34" charset="0"/>
              </a:rPr>
              <a:t>Gleichstellungsfragen</a:t>
            </a:r>
            <a:r>
              <a:rPr lang="en-GB" dirty="0">
                <a:ea typeface="Calibri" panose="020F0502020204030204" pitchFamily="34" charset="0"/>
              </a:rPr>
              <a:t> </a:t>
            </a:r>
            <a:r>
              <a:rPr lang="en-GB" dirty="0" err="1">
                <a:ea typeface="Calibri" panose="020F0502020204030204" pitchFamily="34" charset="0"/>
              </a:rPr>
              <a:t>berücksichtigen</a:t>
            </a:r>
            <a:r>
              <a:rPr lang="en-GB" dirty="0">
                <a:ea typeface="Calibri" panose="020F0502020204030204" pitchFamily="34" charset="0"/>
              </a:rPr>
              <a:t>, </a:t>
            </a:r>
            <a:r>
              <a:rPr lang="en-GB" dirty="0" err="1">
                <a:ea typeface="Calibri" panose="020F0502020204030204" pitchFamily="34" charset="0"/>
              </a:rPr>
              <a:t>können</a:t>
            </a:r>
            <a:r>
              <a:rPr lang="en-GB" dirty="0">
                <a:ea typeface="Calibri" panose="020F0502020204030204" pitchFamily="34" charset="0"/>
              </a:rPr>
              <a:t> </a:t>
            </a:r>
            <a:r>
              <a:rPr lang="en-GB" dirty="0" err="1">
                <a:ea typeface="Calibri" panose="020F0502020204030204" pitchFamily="34" charset="0"/>
              </a:rPr>
              <a:t>wir</a:t>
            </a:r>
            <a:r>
              <a:rPr lang="en-GB" dirty="0">
                <a:ea typeface="Calibri" panose="020F0502020204030204" pitchFamily="34" charset="0"/>
              </a:rPr>
              <a:t> </a:t>
            </a:r>
            <a:r>
              <a:rPr lang="en-GB" dirty="0" err="1">
                <a:ea typeface="Calibri" panose="020F0502020204030204" pitchFamily="34" charset="0"/>
              </a:rPr>
              <a:t>feststellen</a:t>
            </a:r>
            <a:r>
              <a:rPr lang="en-GB" dirty="0">
                <a:ea typeface="Calibri" panose="020F0502020204030204" pitchFamily="34" charset="0"/>
              </a:rPr>
              <a:t>, </a:t>
            </a:r>
            <a:r>
              <a:rPr lang="en-GB" dirty="0" err="1">
                <a:ea typeface="Calibri" panose="020F0502020204030204" pitchFamily="34" charset="0"/>
              </a:rPr>
              <a:t>dass</a:t>
            </a:r>
            <a:r>
              <a:rPr lang="en-GB" dirty="0">
                <a:ea typeface="Calibri" panose="020F0502020204030204" pitchFamily="34" charset="0"/>
              </a:rPr>
              <a:t> </a:t>
            </a:r>
            <a:r>
              <a:rPr lang="en-GB" dirty="0" err="1">
                <a:ea typeface="Calibri" panose="020F0502020204030204" pitchFamily="34" charset="0"/>
              </a:rPr>
              <a:t>jeder</a:t>
            </a:r>
            <a:r>
              <a:rPr lang="en-GB" dirty="0">
                <a:ea typeface="Calibri" panose="020F0502020204030204" pitchFamily="34" charset="0"/>
              </a:rPr>
              <a:t> </a:t>
            </a:r>
            <a:r>
              <a:rPr lang="en-GB" dirty="0" err="1">
                <a:ea typeface="Calibri" panose="020F0502020204030204" pitchFamily="34" charset="0"/>
              </a:rPr>
              <a:t>Aktionsplan</a:t>
            </a:r>
            <a:r>
              <a:rPr lang="en-GB" dirty="0">
                <a:ea typeface="Calibri" panose="020F0502020204030204" pitchFamily="34" charset="0"/>
              </a:rPr>
              <a:t> </a:t>
            </a:r>
            <a:r>
              <a:rPr lang="en-GB" dirty="0" err="1">
                <a:ea typeface="Calibri" panose="020F0502020204030204" pitchFamily="34" charset="0"/>
              </a:rPr>
              <a:t>aus</a:t>
            </a:r>
            <a:r>
              <a:rPr lang="en-GB" dirty="0">
                <a:ea typeface="Calibri" panose="020F0502020204030204" pitchFamily="34" charset="0"/>
              </a:rPr>
              <a:t> </a:t>
            </a:r>
            <a:r>
              <a:rPr lang="en-GB" dirty="0" err="1">
                <a:ea typeface="Calibri" panose="020F0502020204030204" pitchFamily="34" charset="0"/>
              </a:rPr>
              <a:t>drei</a:t>
            </a:r>
            <a:r>
              <a:rPr lang="en-GB" dirty="0">
                <a:ea typeface="Calibri" panose="020F0502020204030204" pitchFamily="34" charset="0"/>
              </a:rPr>
              <a:t> </a:t>
            </a:r>
            <a:r>
              <a:rPr lang="en-GB" dirty="0" err="1">
                <a:ea typeface="Calibri" panose="020F0502020204030204" pitchFamily="34" charset="0"/>
              </a:rPr>
              <a:t>Phasen</a:t>
            </a:r>
            <a:r>
              <a:rPr lang="en-GB" dirty="0">
                <a:ea typeface="Calibri" panose="020F0502020204030204" pitchFamily="34" charset="0"/>
              </a:rPr>
              <a:t> </a:t>
            </a:r>
            <a:r>
              <a:rPr lang="en-GB" dirty="0" err="1">
                <a:ea typeface="Calibri" panose="020F0502020204030204" pitchFamily="34" charset="0"/>
              </a:rPr>
              <a:t>besteht</a:t>
            </a:r>
            <a:r>
              <a:rPr lang="en-GB" dirty="0">
                <a:ea typeface="Calibri" panose="020F0502020204030204" pitchFamily="34" charset="0"/>
              </a:rPr>
              <a:t>: </a:t>
            </a:r>
          </a:p>
          <a:p>
            <a:endParaRPr lang="en-GB" dirty="0">
              <a:ea typeface="Calibri" panose="020F0502020204030204" pitchFamily="34" charset="0"/>
            </a:endParaRPr>
          </a:p>
          <a:p>
            <a:pPr marL="228600" indent="-228600">
              <a:buClr>
                <a:schemeClr val="bg1"/>
              </a:buClr>
              <a:buFont typeface="+mj-lt"/>
              <a:buAutoNum type="arabicPeriod"/>
            </a:pPr>
            <a:r>
              <a:rPr lang="en-GB" b="1" dirty="0">
                <a:solidFill>
                  <a:schemeClr val="bg1"/>
                </a:solidFill>
                <a:ea typeface="Calibri" panose="020F0502020204030204" pitchFamily="34" charset="0"/>
              </a:rPr>
              <a:t>Eine </a:t>
            </a:r>
            <a:r>
              <a:rPr lang="en-GB" b="1" dirty="0" err="1">
                <a:solidFill>
                  <a:schemeClr val="bg1"/>
                </a:solidFill>
                <a:ea typeface="Calibri" panose="020F0502020204030204" pitchFamily="34" charset="0"/>
              </a:rPr>
              <a:t>Vorbereitungsphase</a:t>
            </a:r>
            <a:r>
              <a:rPr lang="en-GB" b="1" dirty="0">
                <a:solidFill>
                  <a:schemeClr val="bg1"/>
                </a:solidFill>
                <a:ea typeface="Calibri" panose="020F0502020204030204" pitchFamily="34" charset="0"/>
              </a:rPr>
              <a:t>: </a:t>
            </a:r>
            <a:r>
              <a:rPr lang="en-GB" dirty="0" err="1">
                <a:ea typeface="Calibri" panose="020F0502020204030204" pitchFamily="34" charset="0"/>
              </a:rPr>
              <a:t>Hier</a:t>
            </a:r>
            <a:r>
              <a:rPr lang="en-GB" dirty="0">
                <a:ea typeface="Calibri" panose="020F0502020204030204" pitchFamily="34" charset="0"/>
              </a:rPr>
              <a:t> muss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Analysephase</a:t>
            </a:r>
            <a:r>
              <a:rPr lang="en-GB" dirty="0">
                <a:ea typeface="Calibri" panose="020F0502020204030204" pitchFamily="34" charset="0"/>
              </a:rPr>
              <a:t> </a:t>
            </a:r>
            <a:r>
              <a:rPr lang="en-GB" dirty="0" err="1">
                <a:ea typeface="Calibri" panose="020F0502020204030204" pitchFamily="34" charset="0"/>
              </a:rPr>
              <a:t>durchgeführt</a:t>
            </a:r>
            <a:r>
              <a:rPr lang="en-GB" dirty="0">
                <a:ea typeface="Calibri" panose="020F0502020204030204" pitchFamily="34" charset="0"/>
              </a:rPr>
              <a:t> </a:t>
            </a:r>
            <a:r>
              <a:rPr lang="en-GB" dirty="0" err="1">
                <a:ea typeface="Calibri" panose="020F0502020204030204" pitchFamily="34" charset="0"/>
              </a:rPr>
              <a:t>werden</a:t>
            </a:r>
            <a:r>
              <a:rPr lang="en-GB" dirty="0">
                <a:ea typeface="Calibri" panose="020F0502020204030204" pitchFamily="34" charset="0"/>
              </a:rPr>
              <a:t>. </a:t>
            </a:r>
          </a:p>
          <a:p>
            <a:pPr marL="228600" indent="-228600">
              <a:buClr>
                <a:schemeClr val="bg1"/>
              </a:buClr>
              <a:buFont typeface="+mj-lt"/>
              <a:buAutoNum type="arabicPeriod"/>
            </a:pPr>
            <a:r>
              <a:rPr lang="en-GB" b="1" dirty="0">
                <a:solidFill>
                  <a:schemeClr val="bg1"/>
                </a:solidFill>
                <a:ea typeface="Calibri" panose="020F0502020204030204" pitchFamily="34" charset="0"/>
              </a:rPr>
              <a:t>Eine Phase der </a:t>
            </a:r>
            <a:r>
              <a:rPr lang="en-GB" b="1" dirty="0" err="1">
                <a:solidFill>
                  <a:schemeClr val="bg1"/>
                </a:solidFill>
                <a:ea typeface="Calibri" panose="020F0502020204030204" pitchFamily="34" charset="0"/>
              </a:rPr>
              <a:t>Umsetzung</a:t>
            </a:r>
            <a:r>
              <a:rPr lang="en-GB" b="1" dirty="0">
                <a:solidFill>
                  <a:schemeClr val="bg1"/>
                </a:solidFill>
                <a:ea typeface="Calibri" panose="020F0502020204030204" pitchFamily="34" charset="0"/>
              </a:rPr>
              <a:t> und </a:t>
            </a:r>
            <a:r>
              <a:rPr lang="en-GB" b="1" dirty="0" err="1">
                <a:solidFill>
                  <a:schemeClr val="bg1"/>
                </a:solidFill>
                <a:ea typeface="Calibri" panose="020F0502020204030204" pitchFamily="34" charset="0"/>
              </a:rPr>
              <a:t>Überwachung</a:t>
            </a:r>
            <a:r>
              <a:rPr lang="en-GB" b="1" dirty="0">
                <a:solidFill>
                  <a:schemeClr val="bg1"/>
                </a:solidFill>
                <a:ea typeface="Calibri" panose="020F0502020204030204" pitchFamily="34" charset="0"/>
              </a:rPr>
              <a:t> des Plans: </a:t>
            </a:r>
            <a:r>
              <a:rPr lang="en-GB" dirty="0" err="1">
                <a:ea typeface="Calibri" panose="020F0502020204030204" pitchFamily="34" charset="0"/>
              </a:rPr>
              <a:t>innerhalb</a:t>
            </a:r>
            <a:r>
              <a:rPr lang="en-GB" dirty="0">
                <a:ea typeface="Calibri" panose="020F0502020204030204" pitchFamily="34" charset="0"/>
              </a:rPr>
              <a:t> des </a:t>
            </a:r>
            <a:r>
              <a:rPr lang="en-GB" dirty="0" err="1">
                <a:ea typeface="Calibri" panose="020F0502020204030204" pitchFamily="34" charset="0"/>
              </a:rPr>
              <a:t>Fachgebiets</a:t>
            </a:r>
            <a:r>
              <a:rPr lang="en-GB" dirty="0">
                <a:ea typeface="Calibri" panose="020F0502020204030204" pitchFamily="34" charset="0"/>
              </a:rPr>
              <a:t>, in </a:t>
            </a:r>
            <a:r>
              <a:rPr lang="en-GB" dirty="0" err="1">
                <a:ea typeface="Calibri" panose="020F0502020204030204" pitchFamily="34" charset="0"/>
              </a:rPr>
              <a:t>dem</a:t>
            </a:r>
            <a:r>
              <a:rPr lang="en-GB" dirty="0">
                <a:ea typeface="Calibri" panose="020F0502020204030204" pitchFamily="34" charset="0"/>
              </a:rPr>
              <a:t> er </a:t>
            </a:r>
            <a:r>
              <a:rPr lang="en-GB" dirty="0" err="1">
                <a:ea typeface="Calibri" panose="020F0502020204030204" pitchFamily="34" charset="0"/>
              </a:rPr>
              <a:t>entwickelt</a:t>
            </a:r>
            <a:r>
              <a:rPr lang="en-GB" dirty="0">
                <a:ea typeface="Calibri" panose="020F0502020204030204" pitchFamily="34" charset="0"/>
              </a:rPr>
              <a:t> </a:t>
            </a:r>
            <a:r>
              <a:rPr lang="en-GB" dirty="0" err="1">
                <a:ea typeface="Calibri" panose="020F0502020204030204" pitchFamily="34" charset="0"/>
              </a:rPr>
              <a:t>wird</a:t>
            </a:r>
            <a:r>
              <a:rPr lang="en-GB" dirty="0">
                <a:ea typeface="Calibri" panose="020F0502020204030204" pitchFamily="34" charset="0"/>
              </a:rPr>
              <a:t>, und </a:t>
            </a:r>
            <a:r>
              <a:rPr lang="en-GB" dirty="0" err="1">
                <a:ea typeface="Calibri" panose="020F0502020204030204" pitchFamily="34" charset="0"/>
              </a:rPr>
              <a:t>eine</a:t>
            </a:r>
            <a:r>
              <a:rPr lang="en-GB" dirty="0">
                <a:ea typeface="Calibri" panose="020F0502020204030204" pitchFamily="34" charset="0"/>
              </a:rPr>
              <a:t> </a:t>
            </a:r>
            <a:r>
              <a:rPr lang="en-GB" dirty="0" err="1">
                <a:ea typeface="Calibri" panose="020F0502020204030204" pitchFamily="34" charset="0"/>
              </a:rPr>
              <a:t>Überwachungsarbeit</a:t>
            </a:r>
            <a:r>
              <a:rPr lang="en-GB" dirty="0">
                <a:ea typeface="Calibri" panose="020F0502020204030204" pitchFamily="34" charset="0"/>
              </a:rPr>
              <a:t>, um </a:t>
            </a:r>
            <a:r>
              <a:rPr lang="en-GB" dirty="0" err="1">
                <a:ea typeface="Calibri" panose="020F0502020204030204" pitchFamily="34" charset="0"/>
              </a:rPr>
              <a:t>Probleme</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erkennen</a:t>
            </a:r>
            <a:r>
              <a:rPr lang="en-GB" dirty="0">
                <a:ea typeface="Calibri" panose="020F0502020204030204" pitchFamily="34" charset="0"/>
              </a:rPr>
              <a:t> und </a:t>
            </a:r>
            <a:r>
              <a:rPr lang="en-GB" dirty="0" err="1">
                <a:ea typeface="Calibri" panose="020F0502020204030204" pitchFamily="34" charset="0"/>
              </a:rPr>
              <a:t>ihn</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verbessern</a:t>
            </a:r>
            <a:r>
              <a:rPr lang="en-GB" dirty="0">
                <a:ea typeface="Calibri" panose="020F0502020204030204" pitchFamily="34" charset="0"/>
              </a:rPr>
              <a:t>.</a:t>
            </a:r>
          </a:p>
          <a:p>
            <a:pPr marL="228600" indent="-228600">
              <a:buClr>
                <a:schemeClr val="bg1"/>
              </a:buClr>
              <a:buFont typeface="+mj-lt"/>
              <a:buAutoNum type="arabicPeriod"/>
            </a:pPr>
            <a:endParaRPr lang="en-GB" dirty="0">
              <a:ea typeface="Calibri" panose="020F0502020204030204" pitchFamily="34" charset="0"/>
            </a:endParaRPr>
          </a:p>
          <a:p>
            <a:pPr marL="228600" indent="-228600">
              <a:buClr>
                <a:schemeClr val="bg1"/>
              </a:buClr>
              <a:buFont typeface="+mj-lt"/>
              <a:buAutoNum type="arabicPeriod"/>
            </a:pPr>
            <a:r>
              <a:rPr lang="en-GB" b="1" dirty="0">
                <a:solidFill>
                  <a:schemeClr val="bg1"/>
                </a:solidFill>
                <a:ea typeface="Calibri" panose="020F0502020204030204" pitchFamily="34" charset="0"/>
              </a:rPr>
              <a:t>Eine </a:t>
            </a:r>
            <a:r>
              <a:rPr lang="en-GB" b="1" dirty="0" err="1">
                <a:solidFill>
                  <a:schemeClr val="bg1"/>
                </a:solidFill>
                <a:ea typeface="Calibri" panose="020F0502020204030204" pitchFamily="34" charset="0"/>
              </a:rPr>
              <a:t>Bewertungsphase</a:t>
            </a:r>
            <a:r>
              <a:rPr lang="en-GB" b="1" dirty="0">
                <a:solidFill>
                  <a:schemeClr val="bg1"/>
                </a:solidFill>
                <a:ea typeface="Calibri" panose="020F0502020204030204" pitchFamily="34" charset="0"/>
              </a:rPr>
              <a:t>: </a:t>
            </a:r>
            <a:r>
              <a:rPr lang="en-GB" dirty="0">
                <a:ea typeface="Calibri" panose="020F0502020204030204" pitchFamily="34" charset="0"/>
              </a:rPr>
              <a:t>um die </a:t>
            </a:r>
            <a:r>
              <a:rPr lang="en-GB" dirty="0" err="1">
                <a:ea typeface="Calibri" panose="020F0502020204030204" pitchFamily="34" charset="0"/>
              </a:rPr>
              <a:t>Wirksamkeit</a:t>
            </a:r>
            <a:r>
              <a:rPr lang="en-GB" dirty="0">
                <a:ea typeface="Calibri" panose="020F0502020204030204" pitchFamily="34" charset="0"/>
              </a:rPr>
              <a:t> des Plans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ermitteln</a:t>
            </a:r>
            <a:r>
              <a:rPr lang="en-GB" dirty="0">
                <a:ea typeface="Calibri" panose="020F0502020204030204" pitchFamily="34" charset="0"/>
              </a:rPr>
              <a:t>.</a:t>
            </a:r>
          </a:p>
        </p:txBody>
      </p:sp>
      <p:sp>
        <p:nvSpPr>
          <p:cNvPr id="15" name="Text Placeholder 7">
            <a:extLst>
              <a:ext uri="{FF2B5EF4-FFF2-40B4-BE49-F238E27FC236}">
                <a16:creationId xmlns:a16="http://schemas.microsoft.com/office/drawing/2014/main" id="{B4B87261-C15B-5ED1-66BA-5154AC52615E}"/>
              </a:ext>
            </a:extLst>
          </p:cNvPr>
          <p:cNvSpPr>
            <a:spLocks noGrp="1"/>
          </p:cNvSpPr>
          <p:nvPr/>
        </p:nvSpPr>
        <p:spPr>
          <a:xfrm>
            <a:off x="970173" y="3350733"/>
            <a:ext cx="6118555" cy="48625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3.1.2 Wie </a:t>
            </a:r>
            <a:r>
              <a:rPr lang="en-IE" dirty="0" err="1"/>
              <a:t>sind</a:t>
            </a:r>
            <a:r>
              <a:rPr lang="en-IE" dirty="0"/>
              <a:t> die </a:t>
            </a:r>
            <a:r>
              <a:rPr lang="en-IE" dirty="0" err="1"/>
              <a:t>Strategie</a:t>
            </a:r>
            <a:r>
              <a:rPr lang="en-IE" dirty="0"/>
              <a:t> und die </a:t>
            </a:r>
            <a:r>
              <a:rPr lang="en-IE" dirty="0" err="1"/>
              <a:t>Handlungen</a:t>
            </a:r>
            <a:r>
              <a:rPr lang="en-IE" dirty="0"/>
              <a:t> </a:t>
            </a:r>
            <a:r>
              <a:rPr lang="en-IE" dirty="0" err="1"/>
              <a:t>zu</a:t>
            </a:r>
            <a:r>
              <a:rPr lang="en-IE" dirty="0"/>
              <a:t> </a:t>
            </a:r>
            <a:r>
              <a:rPr lang="en-IE" dirty="0" err="1"/>
              <a:t>gestalten</a:t>
            </a:r>
            <a:r>
              <a:rPr lang="en-IE" dirty="0"/>
              <a:t>? </a:t>
            </a:r>
          </a:p>
          <a:p>
            <a:endParaRPr lang="en-US" dirty="0"/>
          </a:p>
        </p:txBody>
      </p:sp>
      <p:sp>
        <p:nvSpPr>
          <p:cNvPr id="16" name="Text Placeholder 6">
            <a:extLst>
              <a:ext uri="{FF2B5EF4-FFF2-40B4-BE49-F238E27FC236}">
                <a16:creationId xmlns:a16="http://schemas.microsoft.com/office/drawing/2014/main" id="{17D3F4FE-F74E-B66B-21B9-0BB2D99D557F}"/>
              </a:ext>
            </a:extLst>
          </p:cNvPr>
          <p:cNvSpPr txBox="1">
            <a:spLocks/>
          </p:cNvSpPr>
          <p:nvPr/>
        </p:nvSpPr>
        <p:spPr>
          <a:xfrm>
            <a:off x="492804" y="4219436"/>
            <a:ext cx="6526988" cy="117532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Wenn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vorangegangenen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Schritte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befolgt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haben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der Lage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gewesen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bestimmen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welche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durchführen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welche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den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Handlungen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bestimmen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beteiligt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just"/>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Handlungen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Ziele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Feststellung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festgelegt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haben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erreichen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Handlungen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innerhalb</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von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angegebenen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Zeitrahmens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internen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externen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Finanzmitteln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ebenfalls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Planungsphase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festgelegt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haben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entwickelt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Beispiel</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für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gute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Strategiegestaltung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Folgehandlungen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Strategie</a:t>
            </a:r>
            <a:r>
              <a:rPr lang="en-GB"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IAO für Gender Mainstreaming </a:t>
            </a:r>
            <a:r>
              <a:rPr lang="en-GB" sz="11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GB"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Beschäftigungssektor</a:t>
            </a:r>
            <a:r>
              <a:rPr lang="en-GB"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2010-2015. </a:t>
            </a:r>
            <a:r>
              <a:rPr lang="en-GB" sz="11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r>
              <a:rPr lang="en-LB" sz="1100" dirty="0">
                <a:solidFill>
                  <a:srgbClr val="000000"/>
                </a:solidFill>
                <a:effectLst/>
                <a:latin typeface="Calibri" panose="020F0502020204030204" pitchFamily="34" charset="0"/>
                <a:cs typeface="Calibri" panose="020F0502020204030204" pitchFamily="34" charset="0"/>
              </a:rPr>
              <a:t> </a:t>
            </a:r>
            <a:endParaRPr lang="en-L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7">
            <a:extLst>
              <a:ext uri="{FF2B5EF4-FFF2-40B4-BE49-F238E27FC236}">
                <a16:creationId xmlns:a16="http://schemas.microsoft.com/office/drawing/2014/main" id="{55F2D244-88C4-380D-5CEC-41959F82D3C4}"/>
              </a:ext>
            </a:extLst>
          </p:cNvPr>
          <p:cNvSpPr>
            <a:spLocks noGrp="1"/>
          </p:cNvSpPr>
          <p:nvPr/>
        </p:nvSpPr>
        <p:spPr>
          <a:xfrm>
            <a:off x="948316" y="556589"/>
            <a:ext cx="6118555" cy="48625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solidFill>
                  <a:schemeClr val="bg1"/>
                </a:solidFill>
              </a:rPr>
              <a:t>3.1.1 Wie man </a:t>
            </a:r>
            <a:r>
              <a:rPr lang="en-IE" dirty="0" err="1">
                <a:solidFill>
                  <a:schemeClr val="bg1"/>
                </a:solidFill>
              </a:rPr>
              <a:t>einen</a:t>
            </a:r>
            <a:r>
              <a:rPr lang="en-IE" dirty="0">
                <a:solidFill>
                  <a:schemeClr val="bg1"/>
                </a:solidFill>
              </a:rPr>
              <a:t> </a:t>
            </a:r>
            <a:r>
              <a:rPr lang="en-IE" dirty="0" err="1">
                <a:solidFill>
                  <a:schemeClr val="bg1"/>
                </a:solidFill>
              </a:rPr>
              <a:t>Aktionsplan</a:t>
            </a:r>
            <a:r>
              <a:rPr lang="en-IE" dirty="0">
                <a:solidFill>
                  <a:schemeClr val="bg1"/>
                </a:solidFill>
              </a:rPr>
              <a:t> </a:t>
            </a:r>
            <a:r>
              <a:rPr lang="en-IE" dirty="0" err="1">
                <a:solidFill>
                  <a:schemeClr val="bg1"/>
                </a:solidFill>
              </a:rPr>
              <a:t>erstellt</a:t>
            </a:r>
            <a:r>
              <a:rPr lang="en-IE" dirty="0">
                <a:solidFill>
                  <a:schemeClr val="bg1"/>
                </a:solidFill>
              </a:rPr>
              <a:t> </a:t>
            </a:r>
          </a:p>
          <a:p>
            <a:endParaRPr lang="en-US" dirty="0">
              <a:solidFill>
                <a:schemeClr val="bg1"/>
              </a:solidFill>
            </a:endParaRPr>
          </a:p>
        </p:txBody>
      </p:sp>
      <p:sp>
        <p:nvSpPr>
          <p:cNvPr id="7" name="Text Placeholder 7">
            <a:extLst>
              <a:ext uri="{FF2B5EF4-FFF2-40B4-BE49-F238E27FC236}">
                <a16:creationId xmlns:a16="http://schemas.microsoft.com/office/drawing/2014/main" id="{CE67BD0A-A505-1E69-EC17-EB00391CB4EF}"/>
              </a:ext>
            </a:extLst>
          </p:cNvPr>
          <p:cNvSpPr>
            <a:spLocks noGrp="1"/>
          </p:cNvSpPr>
          <p:nvPr/>
        </p:nvSpPr>
        <p:spPr>
          <a:xfrm>
            <a:off x="970173" y="6037861"/>
            <a:ext cx="6118555" cy="48625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3.1.3 Analyse und </a:t>
            </a:r>
            <a:r>
              <a:rPr lang="en-LB"/>
              <a:t>Vorbereitung </a:t>
            </a:r>
            <a:endParaRPr lang="en-IE" dirty="0"/>
          </a:p>
          <a:p>
            <a:endParaRPr lang="en-US" dirty="0"/>
          </a:p>
        </p:txBody>
      </p:sp>
      <p:sp>
        <p:nvSpPr>
          <p:cNvPr id="8" name="Text Placeholder 6">
            <a:extLst>
              <a:ext uri="{FF2B5EF4-FFF2-40B4-BE49-F238E27FC236}">
                <a16:creationId xmlns:a16="http://schemas.microsoft.com/office/drawing/2014/main" id="{4CA942F1-53D5-F507-7ED0-871164677992}"/>
              </a:ext>
            </a:extLst>
          </p:cNvPr>
          <p:cNvSpPr txBox="1">
            <a:spLocks/>
          </p:cNvSpPr>
          <p:nvPr/>
        </p:nvSpPr>
        <p:spPr>
          <a:xfrm>
            <a:off x="517856" y="6549277"/>
            <a:ext cx="6526988" cy="117532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dieser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ersten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Phase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müssen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wichtigsten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Aspekte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Bereich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ermitteln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Aktionsplan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umgesetzt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soll</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 B. in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Bauindustrie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Vertretung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von Frauen,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Klassifizierung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Arbeitsplätzen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Alter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Art der Arbeit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sowie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vorherrschenden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Arbeitstag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bestimmen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Wenn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allgemeine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Vorstellung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Bereich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hat, 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Aktionsplan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umgesetzt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soll</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kann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erste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Vorbereitungsphase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unterteilt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11" name="Text Placeholder 6">
            <a:extLst>
              <a:ext uri="{FF2B5EF4-FFF2-40B4-BE49-F238E27FC236}">
                <a16:creationId xmlns:a16="http://schemas.microsoft.com/office/drawing/2014/main" id="{48E527F1-9B31-CD07-2C37-9B6431B3C703}"/>
              </a:ext>
            </a:extLst>
          </p:cNvPr>
          <p:cNvSpPr txBox="1">
            <a:spLocks/>
          </p:cNvSpPr>
          <p:nvPr/>
        </p:nvSpPr>
        <p:spPr>
          <a:xfrm>
            <a:off x="542909" y="7701671"/>
            <a:ext cx="6526988" cy="18807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lvl="0" algn="just" rtl="0"/>
            <a:r>
              <a:rPr lang="en-GB" sz="1100" b="1" dirty="0" err="1">
                <a:solidFill>
                  <a:srgbClr val="EF8D5B"/>
                </a:solidFill>
                <a:latin typeface="Calibri" panose="020F0502020204030204" pitchFamily="34" charset="0"/>
                <a:cs typeface="Calibri" panose="020F0502020204030204" pitchFamily="34" charset="0"/>
              </a:rPr>
              <a:t>Definieren</a:t>
            </a:r>
            <a:r>
              <a:rPr lang="en-GB" sz="1100" b="1" dirty="0">
                <a:solidFill>
                  <a:srgbClr val="EF8D5B"/>
                </a:solidFill>
                <a:latin typeface="Calibri" panose="020F0502020204030204" pitchFamily="34" charset="0"/>
                <a:cs typeface="Calibri" panose="020F0502020204030204" pitchFamily="34" charset="0"/>
              </a:rPr>
              <a:t> Sie das Problem: </a:t>
            </a: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r>
              <a:rPr lang="en-GB" sz="1100" dirty="0" err="1">
                <a:solidFill>
                  <a:srgbClr val="000000"/>
                </a:solidFill>
                <a:latin typeface="Calibri" panose="020F0502020204030204" pitchFamily="34" charset="0"/>
                <a:cs typeface="Calibri" panose="020F0502020204030204" pitchFamily="34" charset="0"/>
              </a:rPr>
              <a:t>Nachdem</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wir</a:t>
            </a:r>
            <a:r>
              <a:rPr lang="en-GB" sz="1100" dirty="0">
                <a:solidFill>
                  <a:srgbClr val="000000"/>
                </a:solidFill>
                <a:latin typeface="Calibri" panose="020F0502020204030204" pitchFamily="34" charset="0"/>
                <a:cs typeface="Calibri" panose="020F0502020204030204" pitchFamily="34" charset="0"/>
              </a:rPr>
              <a:t> die </a:t>
            </a:r>
            <a:r>
              <a:rPr lang="en-GB" sz="1100" dirty="0" err="1">
                <a:solidFill>
                  <a:srgbClr val="000000"/>
                </a:solidFill>
                <a:latin typeface="Calibri" panose="020F0502020204030204" pitchFamily="34" charset="0"/>
                <a:cs typeface="Calibri" panose="020F0502020204030204" pitchFamily="34" charset="0"/>
              </a:rPr>
              <a:t>allgemeine</a:t>
            </a:r>
            <a:r>
              <a:rPr lang="en-GB" sz="1100" dirty="0">
                <a:solidFill>
                  <a:srgbClr val="000000"/>
                </a:solidFill>
                <a:latin typeface="Calibri" panose="020F0502020204030204" pitchFamily="34" charset="0"/>
                <a:cs typeface="Calibri" panose="020F0502020204030204" pitchFamily="34" charset="0"/>
              </a:rPr>
              <a:t> Situation in </a:t>
            </a:r>
            <a:r>
              <a:rPr lang="en-GB" sz="1100" dirty="0" err="1">
                <a:solidFill>
                  <a:srgbClr val="000000"/>
                </a:solidFill>
                <a:latin typeface="Calibri" panose="020F0502020204030204" pitchFamily="34" charset="0"/>
                <a:cs typeface="Calibri" panose="020F0502020204030204" pitchFamily="34" charset="0"/>
              </a:rPr>
              <a:t>dem</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Bereich</a:t>
            </a:r>
            <a:r>
              <a:rPr lang="en-GB" sz="1100" dirty="0">
                <a:solidFill>
                  <a:srgbClr val="000000"/>
                </a:solidFill>
                <a:latin typeface="Calibri" panose="020F0502020204030204" pitchFamily="34" charset="0"/>
                <a:cs typeface="Calibri" panose="020F0502020204030204" pitchFamily="34" charset="0"/>
              </a:rPr>
              <a:t>, in </a:t>
            </a:r>
            <a:r>
              <a:rPr lang="en-GB" sz="1100" dirty="0" err="1">
                <a:solidFill>
                  <a:srgbClr val="000000"/>
                </a:solidFill>
                <a:latin typeface="Calibri" panose="020F0502020204030204" pitchFamily="34" charset="0"/>
                <a:cs typeface="Calibri" panose="020F0502020204030204" pitchFamily="34" charset="0"/>
              </a:rPr>
              <a:t>dem</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unser</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Aktionsplan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entwickelt</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werden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soll</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analysiert</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haben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müssen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wir</a:t>
            </a:r>
            <a:r>
              <a:rPr lang="en-GB" sz="1100" dirty="0">
                <a:solidFill>
                  <a:srgbClr val="000000"/>
                </a:solidFill>
                <a:latin typeface="Calibri" panose="020F0502020204030204" pitchFamily="34" charset="0"/>
                <a:cs typeface="Calibri" panose="020F0502020204030204" pitchFamily="34" charset="0"/>
              </a:rPr>
              <a:t> das Problem, </a:t>
            </a:r>
            <a:r>
              <a:rPr lang="en-GB" sz="1100" dirty="0" err="1">
                <a:solidFill>
                  <a:srgbClr val="000000"/>
                </a:solidFill>
                <a:latin typeface="Calibri" panose="020F0502020204030204" pitchFamily="34" charset="0"/>
                <a:cs typeface="Calibri" panose="020F0502020204030204" pitchFamily="34" charset="0"/>
              </a:rPr>
              <a:t>mit</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dem</a:t>
            </a:r>
            <a:r>
              <a:rPr lang="en-GB" sz="1100" dirty="0">
                <a:solidFill>
                  <a:srgbClr val="000000"/>
                </a:solidFill>
                <a:latin typeface="Calibri" panose="020F0502020204030204" pitchFamily="34" charset="0"/>
                <a:cs typeface="Calibri" panose="020F0502020204030204" pitchFamily="34" charset="0"/>
              </a:rPr>
              <a:t> Frauen </a:t>
            </a:r>
            <a:r>
              <a:rPr lang="en-GB" sz="1100" dirty="0" err="1">
                <a:solidFill>
                  <a:srgbClr val="000000"/>
                </a:solidFill>
                <a:latin typeface="Calibri" panose="020F0502020204030204" pitchFamily="34" charset="0"/>
                <a:cs typeface="Calibri" panose="020F0502020204030204" pitchFamily="34" charset="0"/>
              </a:rPr>
              <a:t>konfrontiert</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sind</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aus</a:t>
            </a:r>
            <a:r>
              <a:rPr lang="en-GB" sz="1100" dirty="0">
                <a:solidFill>
                  <a:srgbClr val="000000"/>
                </a:solidFill>
                <a:latin typeface="Calibri" panose="020F0502020204030204" pitchFamily="34" charset="0"/>
                <a:cs typeface="Calibri" panose="020F0502020204030204" pitchFamily="34" charset="0"/>
              </a:rPr>
              <a:t> der </a:t>
            </a:r>
            <a:r>
              <a:rPr lang="en-GB" sz="1100" dirty="0" err="1">
                <a:solidFill>
                  <a:srgbClr val="000000"/>
                </a:solidFill>
                <a:latin typeface="Calibri" panose="020F0502020204030204" pitchFamily="34" charset="0"/>
                <a:cs typeface="Calibri" panose="020F0502020204030204" pitchFamily="34" charset="0"/>
              </a:rPr>
              <a:t>Geschlechterperspektive</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analysieren</a:t>
            </a:r>
            <a:r>
              <a:rPr lang="en-GB" sz="1100" dirty="0">
                <a:solidFill>
                  <a:srgbClr val="000000"/>
                </a:solidFill>
                <a:latin typeface="Calibri" panose="020F0502020204030204" pitchFamily="34" charset="0"/>
                <a:cs typeface="Calibri" panose="020F0502020204030204" pitchFamily="34" charset="0"/>
              </a:rPr>
              <a:t> und </a:t>
            </a:r>
            <a:r>
              <a:rPr lang="en-GB" sz="1100" dirty="0" err="1">
                <a:solidFill>
                  <a:srgbClr val="000000"/>
                </a:solidFill>
                <a:latin typeface="Calibri" panose="020F0502020204030204" pitchFamily="34" charset="0"/>
                <a:cs typeface="Calibri" panose="020F0502020204030204" pitchFamily="34" charset="0"/>
              </a:rPr>
              <a:t>definieren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Wir</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müssen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auch</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versuchen</a:t>
            </a:r>
            <a:r>
              <a:rPr lang="en-GB" sz="1100" dirty="0">
                <a:solidFill>
                  <a:srgbClr val="000000"/>
                </a:solidFill>
                <a:latin typeface="Calibri" panose="020F0502020204030204" pitchFamily="34" charset="0"/>
                <a:cs typeface="Calibri" panose="020F0502020204030204" pitchFamily="34" charset="0"/>
              </a:rPr>
              <a:t>, die </a:t>
            </a:r>
            <a:r>
              <a:rPr lang="en-GB" sz="1100" dirty="0" err="1">
                <a:solidFill>
                  <a:srgbClr val="000000"/>
                </a:solidFill>
                <a:latin typeface="Calibri" panose="020F0502020204030204" pitchFamily="34" charset="0"/>
                <a:cs typeface="Calibri" panose="020F0502020204030204" pitchFamily="34" charset="0"/>
              </a:rPr>
              <a:t>Ursachen</a:t>
            </a:r>
            <a:r>
              <a:rPr lang="en-GB" sz="1100" dirty="0">
                <a:solidFill>
                  <a:srgbClr val="000000"/>
                </a:solidFill>
                <a:latin typeface="Calibri" panose="020F0502020204030204" pitchFamily="34" charset="0"/>
                <a:cs typeface="Calibri" panose="020F0502020204030204" pitchFamily="34" charset="0"/>
              </a:rPr>
              <a:t> und </a:t>
            </a:r>
            <a:r>
              <a:rPr lang="en-GB" sz="1100" dirty="0" err="1">
                <a:solidFill>
                  <a:srgbClr val="000000"/>
                </a:solidFill>
                <a:latin typeface="Calibri" panose="020F0502020204030204" pitchFamily="34" charset="0"/>
                <a:cs typeface="Calibri" panose="020F0502020204030204" pitchFamily="34" charset="0"/>
              </a:rPr>
              <a:t>Faktoren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zu</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finden</a:t>
            </a:r>
            <a:r>
              <a:rPr lang="en-GB" sz="1100" dirty="0">
                <a:solidFill>
                  <a:srgbClr val="000000"/>
                </a:solidFill>
                <a:latin typeface="Calibri" panose="020F0502020204030204" pitchFamily="34" charset="0"/>
                <a:cs typeface="Calibri" panose="020F0502020204030204" pitchFamily="34" charset="0"/>
              </a:rPr>
              <a:t>, die </a:t>
            </a:r>
            <a:r>
              <a:rPr lang="en-GB" sz="1100" dirty="0" err="1">
                <a:solidFill>
                  <a:srgbClr val="000000"/>
                </a:solidFill>
                <a:latin typeface="Calibri" panose="020F0502020204030204" pitchFamily="34" charset="0"/>
                <a:cs typeface="Calibri" panose="020F0502020204030204" pitchFamily="34" charset="0"/>
              </a:rPr>
              <a:t>diese</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geschlechtsspezifischen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Unterschiede</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beeinflussen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oder</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hervorrufen</a:t>
            </a:r>
            <a:r>
              <a:rPr lang="en-GB" sz="1100" dirty="0">
                <a:solidFill>
                  <a:srgbClr val="000000"/>
                </a:solidFill>
                <a:latin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cs typeface="Calibri" panose="020F0502020204030204" pitchFamily="34" charset="0"/>
              </a:rPr>
              <a:t>können</a:t>
            </a:r>
            <a:r>
              <a:rPr lang="en-GB" sz="1100" dirty="0">
                <a:solidFill>
                  <a:srgbClr val="000000"/>
                </a:solidFill>
                <a:latin typeface="Calibri" panose="020F0502020204030204" pitchFamily="34" charset="0"/>
                <a:cs typeface="Calibri" panose="020F0502020204030204" pitchFamily="34" charset="0"/>
              </a:rPr>
              <a:t>.</a:t>
            </a: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endParaRPr lang="en-GB" sz="1100" dirty="0">
              <a:solidFill>
                <a:srgbClr val="000000"/>
              </a:solidFill>
              <a:latin typeface="Calibri" panose="020F0502020204030204" pitchFamily="34" charset="0"/>
              <a:cs typeface="Calibri" panose="020F0502020204030204" pitchFamily="34" charset="0"/>
            </a:endParaRPr>
          </a:p>
          <a:p>
            <a:pPr lvl="0" algn="just" rtl="0"/>
            <a:r>
              <a:rPr lang="en-US" sz="1100" b="1" dirty="0" err="1">
                <a:solidFill>
                  <a:srgbClr val="EF8D5B"/>
                </a:solidFill>
                <a:latin typeface="Calibri" panose="020F0502020204030204" pitchFamily="34" charset="0"/>
                <a:cs typeface="Calibri" panose="020F0502020204030204" pitchFamily="34" charset="0"/>
              </a:rPr>
              <a:t>Definieren</a:t>
            </a:r>
            <a:r>
              <a:rPr lang="en-US" sz="1100" b="1" dirty="0">
                <a:solidFill>
                  <a:srgbClr val="EF8D5B"/>
                </a:solidFill>
                <a:latin typeface="Calibri" panose="020F0502020204030204" pitchFamily="34" charset="0"/>
                <a:cs typeface="Calibri" panose="020F0502020204030204" pitchFamily="34" charset="0"/>
              </a:rPr>
              <a:t> Sie die </a:t>
            </a:r>
            <a:r>
              <a:rPr lang="en-US" sz="1100" b="1" dirty="0" err="1">
                <a:solidFill>
                  <a:srgbClr val="EF8D5B"/>
                </a:solidFill>
                <a:latin typeface="Calibri" panose="020F0502020204030204" pitchFamily="34" charset="0"/>
                <a:cs typeface="Calibri" panose="020F0502020204030204" pitchFamily="34" charset="0"/>
              </a:rPr>
              <a:t>Ziele</a:t>
            </a:r>
            <a:r>
              <a:rPr lang="en-US" sz="1100" b="1" dirty="0">
                <a:solidFill>
                  <a:srgbClr val="EF8D5B"/>
                </a:solidFill>
                <a:latin typeface="Calibri" panose="020F0502020204030204" pitchFamily="34" charset="0"/>
                <a:cs typeface="Calibri" panose="020F0502020204030204" pitchFamily="34" charset="0"/>
              </a:rPr>
              <a:t>: </a:t>
            </a:r>
          </a:p>
          <a:p>
            <a:pPr lvl="0" algn="just" rtl="0"/>
            <a:endParaRPr lang="en-US" sz="1100" dirty="0">
              <a:solidFill>
                <a:srgbClr val="000000"/>
              </a:solidFill>
              <a:latin typeface="Calibri" panose="020F0502020204030204" pitchFamily="34" charset="0"/>
              <a:cs typeface="Calibri" panose="020F0502020204030204" pitchFamily="34" charset="0"/>
            </a:endParaRPr>
          </a:p>
          <a:p>
            <a:pPr lvl="0" algn="just" rtl="0"/>
            <a:r>
              <a:rPr lang="en-US" sz="1100" dirty="0" err="1">
                <a:solidFill>
                  <a:srgbClr val="000000"/>
                </a:solidFill>
                <a:latin typeface="Calibri" panose="020F0502020204030204" pitchFamily="34" charset="0"/>
                <a:cs typeface="Calibri" panose="020F0502020204030204" pitchFamily="34" charset="0"/>
              </a:rPr>
              <a:t>Nachdem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wir</a:t>
            </a:r>
            <a:r>
              <a:rPr lang="en-US" sz="1100" dirty="0">
                <a:solidFill>
                  <a:srgbClr val="000000"/>
                </a:solidFill>
                <a:latin typeface="Calibri" panose="020F0502020204030204" pitchFamily="34" charset="0"/>
                <a:cs typeface="Calibri" panose="020F0502020204030204" pitchFamily="34" charset="0"/>
              </a:rPr>
              <a:t> die </a:t>
            </a:r>
            <a:r>
              <a:rPr lang="en-US" sz="1100" dirty="0" err="1">
                <a:solidFill>
                  <a:srgbClr val="000000"/>
                </a:solidFill>
                <a:latin typeface="Calibri" panose="020F0502020204030204" pitchFamily="34" charset="0"/>
                <a:cs typeface="Calibri" panose="020F0502020204030204" pitchFamily="34" charset="0"/>
              </a:rPr>
              <a:t>Probleme</a:t>
            </a:r>
            <a:r>
              <a:rPr lang="en-US" sz="1100" dirty="0">
                <a:solidFill>
                  <a:srgbClr val="000000"/>
                </a:solidFill>
                <a:latin typeface="Calibri" panose="020F0502020204030204" pitchFamily="34" charset="0"/>
                <a:cs typeface="Calibri" panose="020F0502020204030204" pitchFamily="34" charset="0"/>
              </a:rPr>
              <a:t> und </a:t>
            </a:r>
            <a:r>
              <a:rPr lang="en-US" sz="1100" dirty="0" err="1">
                <a:solidFill>
                  <a:srgbClr val="000000"/>
                </a:solidFill>
                <a:latin typeface="Calibri" panose="020F0502020204030204" pitchFamily="34" charset="0"/>
                <a:cs typeface="Calibri" panose="020F0502020204030204" pitchFamily="34" charset="0"/>
              </a:rPr>
              <a:t>Faktoren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verstanden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haben</a:t>
            </a:r>
            <a:r>
              <a:rPr lang="en-US" sz="1100" dirty="0">
                <a:solidFill>
                  <a:srgbClr val="000000"/>
                </a:solidFill>
                <a:latin typeface="Calibri" panose="020F0502020204030204" pitchFamily="34" charset="0"/>
                <a:cs typeface="Calibri" panose="020F0502020204030204" pitchFamily="34" charset="0"/>
              </a:rPr>
              <a:t>, die </a:t>
            </a:r>
            <a:r>
              <a:rPr lang="en-US" sz="1100" dirty="0" err="1">
                <a:solidFill>
                  <a:srgbClr val="000000"/>
                </a:solidFill>
                <a:latin typeface="Calibri" panose="020F0502020204030204" pitchFamily="34" charset="0"/>
                <a:cs typeface="Calibri" panose="020F0502020204030204" pitchFamily="34" charset="0"/>
              </a:rPr>
              <a:t>sich</a:t>
            </a:r>
            <a:r>
              <a:rPr lang="en-US" sz="1100" dirty="0">
                <a:solidFill>
                  <a:srgbClr val="000000"/>
                </a:solidFill>
                <a:latin typeface="Calibri" panose="020F0502020204030204" pitchFamily="34" charset="0"/>
                <a:cs typeface="Calibri" panose="020F0502020204030204" pitchFamily="34" charset="0"/>
              </a:rPr>
              <a:t> auf die </a:t>
            </a:r>
            <a:r>
              <a:rPr lang="en-US" sz="1100" dirty="0" err="1">
                <a:solidFill>
                  <a:srgbClr val="000000"/>
                </a:solidFill>
                <a:latin typeface="Calibri" panose="020F0502020204030204" pitchFamily="34" charset="0"/>
                <a:cs typeface="Calibri" panose="020F0502020204030204" pitchFamily="34" charset="0"/>
              </a:rPr>
              <a:t>Gleichstellung</a:t>
            </a:r>
            <a:r>
              <a:rPr lang="en-US" sz="1100" dirty="0">
                <a:solidFill>
                  <a:srgbClr val="000000"/>
                </a:solidFill>
                <a:latin typeface="Calibri" panose="020F0502020204030204" pitchFamily="34" charset="0"/>
                <a:cs typeface="Calibri" panose="020F0502020204030204" pitchFamily="34" charset="0"/>
              </a:rPr>
              <a:t> der </a:t>
            </a:r>
            <a:r>
              <a:rPr lang="en-US" sz="1100" dirty="0" err="1">
                <a:solidFill>
                  <a:srgbClr val="000000"/>
                </a:solidFill>
                <a:latin typeface="Calibri" panose="020F0502020204030204" pitchFamily="34" charset="0"/>
                <a:cs typeface="Calibri" panose="020F0502020204030204" pitchFamily="34" charset="0"/>
              </a:rPr>
              <a:t>Geschlechter</a:t>
            </a:r>
            <a:r>
              <a:rPr lang="en-US" sz="1100" dirty="0">
                <a:solidFill>
                  <a:srgbClr val="000000"/>
                </a:solidFill>
                <a:latin typeface="Calibri" panose="020F0502020204030204" pitchFamily="34" charset="0"/>
                <a:cs typeface="Calibri" panose="020F0502020204030204" pitchFamily="34" charset="0"/>
              </a:rPr>
              <a:t> in dem Sektor </a:t>
            </a:r>
            <a:r>
              <a:rPr lang="en-US" sz="1100" dirty="0" err="1">
                <a:solidFill>
                  <a:srgbClr val="000000"/>
                </a:solidFill>
                <a:latin typeface="Calibri" panose="020F0502020204030204" pitchFamily="34" charset="0"/>
                <a:cs typeface="Calibri" panose="020F0502020204030204" pitchFamily="34" charset="0"/>
              </a:rPr>
              <a:t>auswirken</a:t>
            </a:r>
            <a:r>
              <a:rPr lang="en-US" sz="1100" dirty="0">
                <a:solidFill>
                  <a:srgbClr val="000000"/>
                </a:solidFill>
                <a:latin typeface="Calibri" panose="020F0502020204030204" pitchFamily="34" charset="0"/>
                <a:cs typeface="Calibri" panose="020F0502020204030204" pitchFamily="34" charset="0"/>
              </a:rPr>
              <a:t>, in dem der </a:t>
            </a:r>
            <a:r>
              <a:rPr lang="en-US" sz="1100" dirty="0" err="1">
                <a:solidFill>
                  <a:srgbClr val="000000"/>
                </a:solidFill>
                <a:latin typeface="Calibri" panose="020F0502020204030204" pitchFamily="34" charset="0"/>
                <a:cs typeface="Calibri" panose="020F0502020204030204" pitchFamily="34" charset="0"/>
              </a:rPr>
              <a:t>Aktionsplan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umgesetzt</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werden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soll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müssen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wir</a:t>
            </a:r>
            <a:r>
              <a:rPr lang="en-US" sz="1100" dirty="0">
                <a:solidFill>
                  <a:srgbClr val="000000"/>
                </a:solidFill>
                <a:latin typeface="Calibri" panose="020F0502020204030204" pitchFamily="34" charset="0"/>
                <a:cs typeface="Calibri" panose="020F0502020204030204" pitchFamily="34" charset="0"/>
              </a:rPr>
              <a:t> die </a:t>
            </a:r>
            <a:r>
              <a:rPr lang="en-US" sz="1100" dirty="0" err="1">
                <a:solidFill>
                  <a:srgbClr val="000000"/>
                </a:solidFill>
                <a:latin typeface="Calibri" panose="020F0502020204030204" pitchFamily="34" charset="0"/>
                <a:cs typeface="Calibri" panose="020F0502020204030204" pitchFamily="34" charset="0"/>
              </a:rPr>
              <a:t>Ziele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festlegen</a:t>
            </a:r>
            <a:r>
              <a:rPr lang="en-US" sz="1100" dirty="0">
                <a:solidFill>
                  <a:srgbClr val="000000"/>
                </a:solidFill>
                <a:latin typeface="Calibri" panose="020F0502020204030204" pitchFamily="34" charset="0"/>
                <a:cs typeface="Calibri" panose="020F0502020204030204" pitchFamily="34" charset="0"/>
              </a:rPr>
              <a:t>, die </a:t>
            </a:r>
            <a:r>
              <a:rPr lang="en-US" sz="1100" dirty="0" err="1">
                <a:solidFill>
                  <a:srgbClr val="000000"/>
                </a:solidFill>
                <a:latin typeface="Calibri" panose="020F0502020204030204" pitchFamily="34" charset="0"/>
                <a:cs typeface="Calibri" panose="020F0502020204030204" pitchFamily="34" charset="0"/>
              </a:rPr>
              <a:t>wir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durch</a:t>
            </a:r>
            <a:r>
              <a:rPr lang="en-US" sz="1100" dirty="0">
                <a:solidFill>
                  <a:srgbClr val="000000"/>
                </a:solidFill>
                <a:latin typeface="Calibri" panose="020F0502020204030204" pitchFamily="34" charset="0"/>
                <a:cs typeface="Calibri" panose="020F0502020204030204" pitchFamily="34" charset="0"/>
              </a:rPr>
              <a:t> die </a:t>
            </a:r>
            <a:r>
              <a:rPr lang="en-US" sz="1100" dirty="0" err="1">
                <a:solidFill>
                  <a:srgbClr val="000000"/>
                </a:solidFill>
                <a:latin typeface="Calibri" panose="020F0502020204030204" pitchFamily="34" charset="0"/>
                <a:cs typeface="Calibri" panose="020F0502020204030204" pitchFamily="34" charset="0"/>
              </a:rPr>
              <a:t>Umsetzung</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unseres</a:t>
            </a:r>
            <a:r>
              <a:rPr lang="en-US" sz="1100" dirty="0">
                <a:solidFill>
                  <a:srgbClr val="000000"/>
                </a:solidFill>
                <a:latin typeface="Calibri" panose="020F0502020204030204" pitchFamily="34" charset="0"/>
                <a:cs typeface="Calibri" panose="020F0502020204030204" pitchFamily="34" charset="0"/>
              </a:rPr>
              <a:t> Plans </a:t>
            </a:r>
            <a:r>
              <a:rPr lang="en-US" sz="1100" dirty="0" err="1">
                <a:solidFill>
                  <a:srgbClr val="000000"/>
                </a:solidFill>
                <a:latin typeface="Calibri" panose="020F0502020204030204" pitchFamily="34" charset="0"/>
                <a:cs typeface="Calibri" panose="020F0502020204030204" pitchFamily="34" charset="0"/>
              </a:rPr>
              <a:t>erreichen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wollen</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diese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Ziele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zu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bestimmen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müssen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wir</a:t>
            </a:r>
            <a:r>
              <a:rPr lang="en-US" sz="1100" dirty="0">
                <a:solidFill>
                  <a:srgbClr val="000000"/>
                </a:solidFill>
                <a:latin typeface="Calibri" panose="020F0502020204030204" pitchFamily="34" charset="0"/>
                <a:cs typeface="Calibri" panose="020F0502020204030204" pitchFamily="34" charset="0"/>
              </a:rPr>
              <a:t> die </a:t>
            </a:r>
            <a:r>
              <a:rPr lang="en-US" sz="1100" b="1" dirty="0">
                <a:solidFill>
                  <a:srgbClr val="EF8D5B"/>
                </a:solidFill>
                <a:latin typeface="Calibri" panose="020F0502020204030204" pitchFamily="34" charset="0"/>
                <a:cs typeface="Calibri" panose="020F0502020204030204" pitchFamily="34" charset="0"/>
              </a:rPr>
              <a:t>S.M.A.R.T.</a:t>
            </a:r>
            <a:r>
              <a:rPr lang="en-US" sz="1100" dirty="0">
                <a:solidFill>
                  <a:srgbClr val="000000"/>
                </a:solidFill>
                <a:latin typeface="Calibri" panose="020F0502020204030204" pitchFamily="34" charset="0"/>
                <a:cs typeface="Calibri" panose="020F0502020204030204" pitchFamily="34" charset="0"/>
              </a:rPr>
              <a:t>-</a:t>
            </a:r>
            <a:r>
              <a:rPr lang="en-US" sz="1100" dirty="0" err="1">
                <a:solidFill>
                  <a:srgbClr val="000000"/>
                </a:solidFill>
                <a:latin typeface="Calibri" panose="020F0502020204030204" pitchFamily="34" charset="0"/>
                <a:cs typeface="Calibri" panose="020F0502020204030204" pitchFamily="34" charset="0"/>
              </a:rPr>
              <a:t>Methode</a:t>
            </a:r>
            <a:r>
              <a:rPr lang="en-US" sz="1100" dirty="0">
                <a:solidFill>
                  <a:srgbClr val="000000"/>
                </a:solidFill>
                <a:latin typeface="Calibri" panose="020F0502020204030204" pitchFamily="34" charset="0"/>
                <a:cs typeface="Calibri" panose="020F0502020204030204" pitchFamily="34" charset="0"/>
              </a:rPr>
              <a:t> in </a:t>
            </a:r>
            <a:r>
              <a:rPr lang="en-US" sz="1100" dirty="0" err="1">
                <a:solidFill>
                  <a:srgbClr val="000000"/>
                </a:solidFill>
                <a:latin typeface="Calibri" panose="020F0502020204030204" pitchFamily="34" charset="0"/>
                <a:cs typeface="Calibri" panose="020F0502020204030204" pitchFamily="34" charset="0"/>
              </a:rPr>
              <a:t>Betracht</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ziehen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bei</a:t>
            </a:r>
            <a:r>
              <a:rPr lang="en-US" sz="1100" dirty="0">
                <a:solidFill>
                  <a:srgbClr val="000000"/>
                </a:solidFill>
                <a:latin typeface="Calibri" panose="020F0502020204030204" pitchFamily="34" charset="0"/>
                <a:cs typeface="Calibri" panose="020F0502020204030204" pitchFamily="34" charset="0"/>
              </a:rPr>
              <a:t> der </a:t>
            </a:r>
            <a:r>
              <a:rPr lang="en-US" sz="1100" dirty="0" err="1">
                <a:solidFill>
                  <a:srgbClr val="000000"/>
                </a:solidFill>
                <a:latin typeface="Calibri" panose="020F0502020204030204" pitchFamily="34" charset="0"/>
                <a:cs typeface="Calibri" panose="020F0502020204030204" pitchFamily="34" charset="0"/>
              </a:rPr>
              <a:t>unsere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Ziele</a:t>
            </a:r>
            <a:r>
              <a:rPr lang="en-US" sz="1100" dirty="0">
                <a:solidFill>
                  <a:srgbClr val="000000"/>
                </a:solidFill>
                <a:latin typeface="Calibri" panose="020F0502020204030204" pitchFamily="34" charset="0"/>
                <a:cs typeface="Calibri" panose="020F0502020204030204" pitchFamily="34" charset="0"/>
              </a:rPr>
              <a:t> und </a:t>
            </a:r>
            <a:r>
              <a:rPr lang="en-US" sz="1100" dirty="0" err="1">
                <a:solidFill>
                  <a:srgbClr val="000000"/>
                </a:solidFill>
                <a:latin typeface="Calibri" panose="020F0502020204030204" pitchFamily="34" charset="0"/>
                <a:cs typeface="Calibri" panose="020F0502020204030204" pitchFamily="34" charset="0"/>
              </a:rPr>
              <a:t>Vorgaben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festgelegt</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werden</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müssen</a:t>
            </a:r>
            <a:r>
              <a:rPr lang="en-US" sz="1100" dirty="0">
                <a:solidFill>
                  <a:srgbClr val="000000"/>
                </a:solidFill>
                <a:latin typeface="Calibri" panose="020F0502020204030204" pitchFamily="34" charset="0"/>
                <a:cs typeface="Calibri" panose="020F0502020204030204" pitchFamily="34" charset="0"/>
              </a:rPr>
              <a:t>:</a:t>
            </a:r>
          </a:p>
          <a:p>
            <a:pPr lvl="0" algn="just" rtl="0"/>
            <a:endParaRPr lang="en-US" sz="1100" dirty="0">
              <a:solidFill>
                <a:srgbClr val="000000"/>
              </a:solidFill>
              <a:latin typeface="Calibri" panose="020F0502020204030204" pitchFamily="34" charset="0"/>
              <a:cs typeface="Calibri" panose="020F0502020204030204" pitchFamily="34" charset="0"/>
            </a:endParaRPr>
          </a:p>
          <a:p>
            <a:pPr marL="311150" lvl="0" indent="-311150" algn="just" rtl="0">
              <a:buFont typeface="Arial" panose="020B0604020202020204" pitchFamily="34" charset="0"/>
              <a:buChar char="•"/>
            </a:pPr>
            <a:r>
              <a:rPr lang="en-US" sz="1100" b="1" dirty="0">
                <a:solidFill>
                  <a:srgbClr val="EF8D5B"/>
                </a:solidFill>
                <a:latin typeface="Calibri" panose="020F0502020204030204" pitchFamily="34" charset="0"/>
                <a:cs typeface="Calibri" panose="020F0502020204030204" pitchFamily="34" charset="0"/>
              </a:rPr>
              <a:t>S: </a:t>
            </a:r>
            <a:r>
              <a:rPr lang="en-US" sz="1100" dirty="0" err="1">
                <a:solidFill>
                  <a:srgbClr val="000000"/>
                </a:solidFill>
                <a:latin typeface="Calibri" panose="020F0502020204030204" pitchFamily="34" charset="0"/>
                <a:cs typeface="Calibri" panose="020F0502020204030204" pitchFamily="34" charset="0"/>
              </a:rPr>
              <a:t>spezifisch</a:t>
            </a:r>
            <a:endParaRPr lang="en-US" sz="1100" dirty="0">
              <a:solidFill>
                <a:srgbClr val="000000"/>
              </a:solidFill>
              <a:latin typeface="Calibri" panose="020F0502020204030204" pitchFamily="34" charset="0"/>
              <a:cs typeface="Calibri" panose="020F0502020204030204" pitchFamily="34" charset="0"/>
            </a:endParaRPr>
          </a:p>
          <a:p>
            <a:pPr marL="311150" lvl="0" indent="-311150" algn="just" rtl="0">
              <a:buFont typeface="Arial" panose="020B0604020202020204" pitchFamily="34" charset="0"/>
              <a:buChar char="•"/>
            </a:pPr>
            <a:r>
              <a:rPr lang="en-US" sz="1100" b="1" dirty="0">
                <a:solidFill>
                  <a:srgbClr val="EF8D5B"/>
                </a:solidFill>
                <a:latin typeface="Calibri" panose="020F0502020204030204" pitchFamily="34" charset="0"/>
                <a:cs typeface="Calibri" panose="020F0502020204030204" pitchFamily="34" charset="0"/>
              </a:rPr>
              <a:t>M: </a:t>
            </a:r>
            <a:r>
              <a:rPr lang="en-US" sz="1100" dirty="0" err="1">
                <a:solidFill>
                  <a:srgbClr val="000000"/>
                </a:solidFill>
                <a:latin typeface="Calibri" panose="020F0502020204030204" pitchFamily="34" charset="0"/>
                <a:cs typeface="Calibri" panose="020F0502020204030204" pitchFamily="34" charset="0"/>
              </a:rPr>
              <a:t>messbar</a:t>
            </a:r>
            <a:endParaRPr lang="en-US" sz="1100" dirty="0">
              <a:solidFill>
                <a:srgbClr val="000000"/>
              </a:solidFill>
              <a:latin typeface="Calibri" panose="020F0502020204030204" pitchFamily="34" charset="0"/>
              <a:cs typeface="Calibri" panose="020F0502020204030204" pitchFamily="34" charset="0"/>
            </a:endParaRPr>
          </a:p>
          <a:p>
            <a:pPr marL="311150" lvl="0" indent="-311150" algn="just" rtl="0">
              <a:buFont typeface="Arial" panose="020B0604020202020204" pitchFamily="34" charset="0"/>
              <a:buChar char="•"/>
            </a:pPr>
            <a:r>
              <a:rPr lang="en-US" sz="1100" b="1" dirty="0">
                <a:solidFill>
                  <a:srgbClr val="EF8D5B"/>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atraktiv</a:t>
            </a:r>
            <a:endParaRPr lang="en-US" sz="1100" dirty="0">
              <a:solidFill>
                <a:srgbClr val="000000"/>
              </a:solidFill>
              <a:latin typeface="Calibri" panose="020F0502020204030204" pitchFamily="34" charset="0"/>
              <a:cs typeface="Calibri" panose="020F0502020204030204" pitchFamily="34" charset="0"/>
            </a:endParaRPr>
          </a:p>
          <a:p>
            <a:pPr marL="311150" lvl="0" indent="-311150" algn="just" rtl="0">
              <a:buFont typeface="Arial" panose="020B0604020202020204" pitchFamily="34" charset="0"/>
              <a:buChar char="•"/>
            </a:pPr>
            <a:r>
              <a:rPr lang="en-US" sz="1100" b="1" dirty="0">
                <a:solidFill>
                  <a:srgbClr val="EF8D5B"/>
                </a:solidFill>
                <a:latin typeface="Calibri" panose="020F0502020204030204" pitchFamily="34" charset="0"/>
                <a:cs typeface="Calibri" panose="020F0502020204030204" pitchFamily="34" charset="0"/>
              </a:rPr>
              <a:t>R: </a:t>
            </a:r>
            <a:r>
              <a:rPr lang="en-US" sz="1100" dirty="0">
                <a:solidFill>
                  <a:srgbClr val="000000"/>
                </a:solidFill>
                <a:latin typeface="Calibri" panose="020F0502020204030204" pitchFamily="34" charset="0"/>
                <a:cs typeface="Calibri" panose="020F0502020204030204" pitchFamily="34" charset="0"/>
              </a:rPr>
              <a:t>relevant</a:t>
            </a:r>
          </a:p>
          <a:p>
            <a:pPr marL="311150" lvl="0" indent="-311150" algn="just" rtl="0">
              <a:buFont typeface="Arial" panose="020B0604020202020204" pitchFamily="34" charset="0"/>
              <a:buChar char="•"/>
            </a:pPr>
            <a:r>
              <a:rPr lang="en-US" sz="1100" b="1" dirty="0">
                <a:solidFill>
                  <a:srgbClr val="EF8D5B"/>
                </a:solidFill>
                <a:latin typeface="Calibri" panose="020F0502020204030204" pitchFamily="34" charset="0"/>
                <a:cs typeface="Calibri" panose="020F0502020204030204" pitchFamily="34" charset="0"/>
              </a:rPr>
              <a:t>T: </a:t>
            </a:r>
            <a:r>
              <a:rPr lang="en-US" sz="1100" dirty="0" err="1">
                <a:solidFill>
                  <a:srgbClr val="000000"/>
                </a:solidFill>
                <a:latin typeface="Calibri" panose="020F0502020204030204" pitchFamily="34" charset="0"/>
                <a:cs typeface="Calibri" panose="020F0502020204030204" pitchFamily="34" charset="0"/>
              </a:rPr>
              <a:t>terminiert</a:t>
            </a:r>
            <a:endParaRPr lang="en-US" sz="1100" dirty="0">
              <a:solidFill>
                <a:srgbClr val="000000"/>
              </a:solidFill>
              <a:latin typeface="Calibri" panose="020F0502020204030204" pitchFamily="34" charset="0"/>
              <a:cs typeface="Calibri" panose="020F0502020204030204" pitchFamily="34" charset="0"/>
            </a:endParaRPr>
          </a:p>
          <a:p>
            <a:pPr lvl="0" algn="just" rtl="0"/>
            <a:endParaRPr lang="en-US" sz="1100" dirty="0">
              <a:solidFill>
                <a:srgbClr val="000000"/>
              </a:solidFill>
              <a:latin typeface="Calibri" panose="020F0502020204030204" pitchFamily="34" charset="0"/>
              <a:cs typeface="Calibri" panose="020F0502020204030204" pitchFamily="34" charset="0"/>
            </a:endParaRPr>
          </a:p>
          <a:p>
            <a:pPr lvl="0" algn="just" rtl="0"/>
            <a:endParaRPr lang="en-US" sz="1100" dirty="0">
              <a:solidFill>
                <a:srgbClr val="000000"/>
              </a:solidFill>
              <a:latin typeface="Calibri" panose="020F0502020204030204" pitchFamily="34" charset="0"/>
              <a:cs typeface="Calibri" panose="020F0502020204030204" pitchFamily="34" charset="0"/>
            </a:endParaRPr>
          </a:p>
          <a:p>
            <a:pPr lvl="0" algn="just" rtl="0"/>
            <a:endParaRPr lang="en-LB"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804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3325018"/>
            <a:ext cx="641119" cy="809629"/>
          </a:xfrm>
        </p:spPr>
        <p:txBody>
          <a:bodyPr/>
          <a:lstStyle/>
          <a:p>
            <a:pPr algn="ctr"/>
            <a:r>
              <a:rPr lang="en-US" sz="3200"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51</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3560526"/>
            <a:ext cx="2517896" cy="5055563"/>
          </a:xfrm>
        </p:spPr>
        <p:txBody>
          <a:bodyPr anchor="t">
            <a:noAutofit/>
          </a:bodyPr>
          <a:lstStyle/>
          <a:p>
            <a:pPr lvl="0" algn="just" rtl="0">
              <a:tabLst>
                <a:tab pos="450215" algn="l"/>
              </a:tabLst>
            </a:pPr>
            <a:r>
              <a:rPr lang="en-IE" sz="1000" b="1" dirty="0" err="1">
                <a:solidFill>
                  <a:srgbClr val="EF8D5B"/>
                </a:solidFill>
              </a:rPr>
              <a:t>Bestimmung</a:t>
            </a:r>
            <a:r>
              <a:rPr lang="en-IE" sz="1000" b="1" dirty="0">
                <a:solidFill>
                  <a:srgbClr val="EF8D5B"/>
                </a:solidFill>
              </a:rPr>
              <a:t> der </a:t>
            </a:r>
            <a:r>
              <a:rPr lang="en-IE" sz="1000" b="1" dirty="0" err="1">
                <a:solidFill>
                  <a:srgbClr val="EF8D5B"/>
                </a:solidFill>
              </a:rPr>
              <a:t>Ressourcen</a:t>
            </a:r>
            <a:r>
              <a:rPr lang="en-IE" sz="1000" b="1" dirty="0">
                <a:solidFill>
                  <a:srgbClr val="EF8D5B"/>
                </a:solidFill>
              </a:rPr>
              <a:t>: </a:t>
            </a:r>
            <a:r>
              <a:rPr lang="en-IE" sz="1000" dirty="0" err="1"/>
              <a:t>Wir</a:t>
            </a:r>
            <a:r>
              <a:rPr lang="en-IE" sz="1000" dirty="0"/>
              <a:t> </a:t>
            </a:r>
            <a:r>
              <a:rPr lang="en-IE" sz="1000" dirty="0" err="1"/>
              <a:t>müssen</a:t>
            </a:r>
            <a:r>
              <a:rPr lang="en-IE" sz="1000" dirty="0"/>
              <a:t> die </a:t>
            </a:r>
            <a:r>
              <a:rPr lang="en-IE" sz="1000" dirty="0" err="1"/>
              <a:t>Ressourcen</a:t>
            </a:r>
            <a:r>
              <a:rPr lang="en-IE" sz="1000" dirty="0"/>
              <a:t> </a:t>
            </a:r>
            <a:r>
              <a:rPr lang="en-IE" sz="1000" dirty="0" err="1"/>
              <a:t>bestimmen</a:t>
            </a:r>
            <a:r>
              <a:rPr lang="en-IE" sz="1000" dirty="0"/>
              <a:t>, die </a:t>
            </a:r>
            <a:r>
              <a:rPr lang="en-IE" sz="1000" dirty="0" err="1"/>
              <a:t>wir</a:t>
            </a:r>
            <a:r>
              <a:rPr lang="en-IE" sz="1000" dirty="0"/>
              <a:t> für die </a:t>
            </a:r>
            <a:r>
              <a:rPr lang="en-IE" sz="1000" dirty="0" err="1"/>
              <a:t>Entwicklung</a:t>
            </a:r>
            <a:r>
              <a:rPr lang="en-IE" sz="1000" dirty="0"/>
              <a:t> </a:t>
            </a:r>
            <a:r>
              <a:rPr lang="en-IE" sz="1000" dirty="0" err="1"/>
              <a:t>unseres</a:t>
            </a:r>
            <a:r>
              <a:rPr lang="en-IE" sz="1000" dirty="0"/>
              <a:t> </a:t>
            </a:r>
            <a:r>
              <a:rPr lang="en-IE" sz="1000" dirty="0" err="1"/>
              <a:t>Aktionsplans</a:t>
            </a:r>
            <a:r>
              <a:rPr lang="en-IE" sz="1000" dirty="0"/>
              <a:t> </a:t>
            </a:r>
            <a:r>
              <a:rPr lang="en-IE" sz="1000" dirty="0" err="1"/>
              <a:t>benötigen</a:t>
            </a:r>
            <a:r>
              <a:rPr lang="en-IE" sz="1000" dirty="0"/>
              <a:t>, und </a:t>
            </a:r>
            <a:r>
              <a:rPr lang="en-IE" sz="1000" dirty="0" err="1"/>
              <a:t>dabei</a:t>
            </a:r>
            <a:r>
              <a:rPr lang="en-IE" sz="1000" dirty="0"/>
              <a:t> die </a:t>
            </a:r>
            <a:r>
              <a:rPr lang="en-IE" sz="1000" dirty="0" err="1"/>
              <a:t>finanziellen</a:t>
            </a:r>
            <a:r>
              <a:rPr lang="en-IE" sz="1000" dirty="0"/>
              <a:t> </a:t>
            </a:r>
            <a:r>
              <a:rPr lang="en-IE" sz="1000" dirty="0" err="1"/>
              <a:t>Ressourcen</a:t>
            </a:r>
            <a:r>
              <a:rPr lang="en-IE" sz="1000" dirty="0"/>
              <a:t> des </a:t>
            </a:r>
            <a:r>
              <a:rPr lang="en-IE" sz="1000" dirty="0" err="1"/>
              <a:t>Unternehmens</a:t>
            </a:r>
            <a:r>
              <a:rPr lang="en-IE" sz="1000" dirty="0"/>
              <a:t> </a:t>
            </a:r>
            <a:r>
              <a:rPr lang="en-IE" sz="1000" dirty="0" err="1"/>
              <a:t>berücksichtigen</a:t>
            </a:r>
            <a:r>
              <a:rPr lang="en-IE" sz="1000" dirty="0"/>
              <a:t>.</a:t>
            </a:r>
          </a:p>
          <a:p>
            <a:pPr lvl="0" algn="just" rtl="0">
              <a:tabLst>
                <a:tab pos="450215" algn="l"/>
              </a:tabLst>
            </a:pPr>
            <a:r>
              <a:rPr lang="en-IE" sz="1000" b="1" dirty="0" err="1">
                <a:solidFill>
                  <a:srgbClr val="EF8D5B"/>
                </a:solidFill>
              </a:rPr>
              <a:t>Verantwortliche</a:t>
            </a:r>
            <a:r>
              <a:rPr lang="en-IE" sz="1000" b="1" dirty="0">
                <a:solidFill>
                  <a:srgbClr val="EF8D5B"/>
                </a:solidFill>
              </a:rPr>
              <a:t> in der Organisation: </a:t>
            </a:r>
            <a:r>
              <a:rPr lang="en-IE" sz="1000" dirty="0" err="1"/>
              <a:t>Welche</a:t>
            </a:r>
            <a:r>
              <a:rPr lang="en-IE" sz="1000" dirty="0"/>
              <a:t> </a:t>
            </a:r>
            <a:r>
              <a:rPr lang="en-IE" sz="1000" dirty="0" err="1"/>
              <a:t>Personen</a:t>
            </a:r>
            <a:r>
              <a:rPr lang="en-IE" sz="1000" dirty="0"/>
              <a:t> </a:t>
            </a:r>
            <a:r>
              <a:rPr lang="en-IE" sz="1000" dirty="0" err="1"/>
              <a:t>oder</a:t>
            </a:r>
            <a:r>
              <a:rPr lang="en-IE" sz="1000" dirty="0"/>
              <a:t> </a:t>
            </a:r>
            <a:r>
              <a:rPr lang="en-IE" sz="1000" dirty="0" err="1"/>
              <a:t>Abteilungen</a:t>
            </a:r>
            <a:r>
              <a:rPr lang="en-IE" sz="1000" dirty="0"/>
              <a:t> </a:t>
            </a:r>
            <a:r>
              <a:rPr lang="en-IE" sz="1000" dirty="0" err="1"/>
              <a:t>sind</a:t>
            </a:r>
            <a:r>
              <a:rPr lang="en-IE" sz="1000" dirty="0"/>
              <a:t> für die </a:t>
            </a:r>
            <a:r>
              <a:rPr lang="en-IE" sz="1000" dirty="0" err="1"/>
              <a:t>Umsetzung</a:t>
            </a:r>
            <a:r>
              <a:rPr lang="en-IE" sz="1000" dirty="0"/>
              <a:t> des </a:t>
            </a:r>
            <a:r>
              <a:rPr lang="en-IE" sz="1000" dirty="0" err="1"/>
              <a:t>Aktionsplans</a:t>
            </a:r>
            <a:r>
              <a:rPr lang="en-IE" sz="1000" dirty="0"/>
              <a:t> und die </a:t>
            </a:r>
            <a:r>
              <a:rPr lang="en-IE" sz="1000" dirty="0" err="1"/>
              <a:t>Einhaltung</a:t>
            </a:r>
            <a:r>
              <a:rPr lang="en-IE" sz="1000" dirty="0"/>
              <a:t> der </a:t>
            </a:r>
            <a:r>
              <a:rPr lang="en-IE" sz="1000" dirty="0" err="1"/>
              <a:t>festgelegten</a:t>
            </a:r>
            <a:r>
              <a:rPr lang="en-IE" sz="1000" dirty="0"/>
              <a:t> </a:t>
            </a:r>
            <a:r>
              <a:rPr lang="en-IE" sz="1000" dirty="0" err="1"/>
              <a:t>Handlungen</a:t>
            </a:r>
            <a:r>
              <a:rPr lang="en-IE" sz="1000" dirty="0"/>
              <a:t> und </a:t>
            </a:r>
            <a:r>
              <a:rPr lang="en-IE" sz="1000" dirty="0" err="1"/>
              <a:t>Strategien</a:t>
            </a:r>
            <a:r>
              <a:rPr lang="en-IE" sz="1000" dirty="0"/>
              <a:t> </a:t>
            </a:r>
            <a:r>
              <a:rPr lang="en-IE" sz="1000" dirty="0" err="1"/>
              <a:t>verantwortlich</a:t>
            </a:r>
            <a:r>
              <a:rPr lang="en-IE" sz="1000" dirty="0"/>
              <a:t>? Es muss </a:t>
            </a:r>
            <a:r>
              <a:rPr lang="en-IE" sz="1000" dirty="0" err="1"/>
              <a:t>eine</a:t>
            </a:r>
            <a:r>
              <a:rPr lang="en-IE" sz="1000" dirty="0"/>
              <a:t> </a:t>
            </a:r>
            <a:r>
              <a:rPr lang="en-IE" sz="1000" dirty="0" err="1"/>
              <a:t>hierarchische</a:t>
            </a:r>
            <a:r>
              <a:rPr lang="en-IE" sz="1000" dirty="0"/>
              <a:t> </a:t>
            </a:r>
            <a:r>
              <a:rPr lang="en-IE" sz="1000" dirty="0" err="1"/>
              <a:t>Festlegung</a:t>
            </a:r>
            <a:r>
              <a:rPr lang="en-IE" sz="1000" dirty="0"/>
              <a:t> </a:t>
            </a:r>
            <a:r>
              <a:rPr lang="en-IE" sz="1000" dirty="0" err="1"/>
              <a:t>getroffen</a:t>
            </a:r>
            <a:r>
              <a:rPr lang="en-IE" sz="1000" dirty="0"/>
              <a:t> </a:t>
            </a:r>
            <a:r>
              <a:rPr lang="en-IE" sz="1000" dirty="0" err="1"/>
              <a:t>werden</a:t>
            </a:r>
            <a:r>
              <a:rPr lang="en-IE" sz="1000" dirty="0"/>
              <a:t>, so </a:t>
            </a:r>
            <a:r>
              <a:rPr lang="en-IE" sz="1000" dirty="0" err="1"/>
              <a:t>dass</a:t>
            </a:r>
            <a:r>
              <a:rPr lang="en-IE" sz="1000" dirty="0"/>
              <a:t> </a:t>
            </a:r>
            <a:r>
              <a:rPr lang="en-IE" sz="1000" dirty="0" err="1"/>
              <a:t>jeder</a:t>
            </a:r>
            <a:r>
              <a:rPr lang="en-IE" sz="1000" dirty="0"/>
              <a:t> </a:t>
            </a:r>
            <a:r>
              <a:rPr lang="en-IE" sz="1000" dirty="0" err="1"/>
              <a:t>Verantwortliche</a:t>
            </a:r>
            <a:r>
              <a:rPr lang="en-IE" sz="1000" dirty="0"/>
              <a:t> </a:t>
            </a:r>
            <a:r>
              <a:rPr lang="en-IE" sz="1000" dirty="0" err="1"/>
              <a:t>eine</a:t>
            </a:r>
            <a:r>
              <a:rPr lang="en-IE" sz="1000" dirty="0"/>
              <a:t> </a:t>
            </a:r>
            <a:r>
              <a:rPr lang="en-IE" sz="1000" dirty="0" err="1"/>
              <a:t>Reihe</a:t>
            </a:r>
            <a:r>
              <a:rPr lang="en-IE" sz="1000" dirty="0"/>
              <a:t> von </a:t>
            </a:r>
            <a:r>
              <a:rPr lang="en-IE" sz="1000" dirty="0" err="1"/>
              <a:t>Verantwortlichkeiten</a:t>
            </a:r>
            <a:r>
              <a:rPr lang="en-IE" sz="1000" dirty="0"/>
              <a:t> </a:t>
            </a:r>
            <a:r>
              <a:rPr lang="en-IE" sz="1000" dirty="0" err="1"/>
              <a:t>übernimmt</a:t>
            </a:r>
            <a:r>
              <a:rPr lang="en-IE" sz="1000" dirty="0"/>
              <a:t>.</a:t>
            </a:r>
          </a:p>
          <a:p>
            <a:pPr lvl="0" algn="just" rtl="0">
              <a:tabLst>
                <a:tab pos="450215" algn="l"/>
              </a:tabLst>
            </a:pPr>
            <a:r>
              <a:rPr lang="en-IE" sz="1000" b="1" dirty="0" err="1">
                <a:solidFill>
                  <a:srgbClr val="EF8D5B"/>
                </a:solidFill>
              </a:rPr>
              <a:t>Festlegen</a:t>
            </a:r>
            <a:r>
              <a:rPr lang="en-IE" sz="1000" b="1" dirty="0">
                <a:solidFill>
                  <a:srgbClr val="EF8D5B"/>
                </a:solidFill>
              </a:rPr>
              <a:t>, </a:t>
            </a:r>
            <a:r>
              <a:rPr lang="en-IE" sz="1000" b="1" dirty="0" err="1">
                <a:solidFill>
                  <a:srgbClr val="EF8D5B"/>
                </a:solidFill>
              </a:rPr>
              <a:t>wie</a:t>
            </a:r>
            <a:r>
              <a:rPr lang="en-IE" sz="1000" b="1" dirty="0">
                <a:solidFill>
                  <a:srgbClr val="EF8D5B"/>
                </a:solidFill>
              </a:rPr>
              <a:t> der </a:t>
            </a:r>
            <a:r>
              <a:rPr lang="en-IE" sz="1000" b="1" dirty="0" err="1">
                <a:solidFill>
                  <a:srgbClr val="EF8D5B"/>
                </a:solidFill>
              </a:rPr>
              <a:t>Aktionsplan</a:t>
            </a:r>
            <a:r>
              <a:rPr lang="en-IE" sz="1000" b="1" dirty="0">
                <a:solidFill>
                  <a:srgbClr val="EF8D5B"/>
                </a:solidFill>
              </a:rPr>
              <a:t> </a:t>
            </a:r>
            <a:r>
              <a:rPr lang="en-IE" sz="1000" b="1" dirty="0" err="1">
                <a:solidFill>
                  <a:srgbClr val="EF8D5B"/>
                </a:solidFill>
              </a:rPr>
              <a:t>kommuniziert</a:t>
            </a:r>
            <a:r>
              <a:rPr lang="en-IE" sz="1000" b="1" dirty="0">
                <a:solidFill>
                  <a:srgbClr val="EF8D5B"/>
                </a:solidFill>
              </a:rPr>
              <a:t> und </a:t>
            </a:r>
            <a:r>
              <a:rPr lang="en-IE" sz="1000" b="1" dirty="0" err="1">
                <a:solidFill>
                  <a:srgbClr val="EF8D5B"/>
                </a:solidFill>
              </a:rPr>
              <a:t>umgesetzt</a:t>
            </a:r>
            <a:r>
              <a:rPr lang="en-IE" sz="1000" b="1" dirty="0">
                <a:solidFill>
                  <a:srgbClr val="EF8D5B"/>
                </a:solidFill>
              </a:rPr>
              <a:t> </a:t>
            </a:r>
            <a:r>
              <a:rPr lang="en-IE" sz="1000" b="1" dirty="0" err="1">
                <a:solidFill>
                  <a:srgbClr val="EF8D5B"/>
                </a:solidFill>
              </a:rPr>
              <a:t>werden</a:t>
            </a:r>
            <a:r>
              <a:rPr lang="en-IE" sz="1000" b="1" dirty="0">
                <a:solidFill>
                  <a:srgbClr val="EF8D5B"/>
                </a:solidFill>
              </a:rPr>
              <a:t> </a:t>
            </a:r>
            <a:r>
              <a:rPr lang="en-IE" sz="1000" b="1" dirty="0" err="1">
                <a:solidFill>
                  <a:srgbClr val="EF8D5B"/>
                </a:solidFill>
              </a:rPr>
              <a:t>soll</a:t>
            </a:r>
            <a:r>
              <a:rPr lang="en-IE" sz="1000" b="1" dirty="0">
                <a:solidFill>
                  <a:srgbClr val="EF8D5B"/>
                </a:solidFill>
              </a:rPr>
              <a:t>: </a:t>
            </a:r>
            <a:r>
              <a:rPr lang="en-IE" sz="1000" dirty="0" err="1"/>
              <a:t>Damit</a:t>
            </a:r>
            <a:r>
              <a:rPr lang="en-IE" sz="1000" dirty="0"/>
              <a:t> die </a:t>
            </a:r>
            <a:r>
              <a:rPr lang="en-IE" sz="1000" dirty="0" err="1"/>
              <a:t>Strategien</a:t>
            </a:r>
            <a:r>
              <a:rPr lang="en-IE" sz="1000" dirty="0"/>
              <a:t> </a:t>
            </a:r>
            <a:r>
              <a:rPr lang="en-IE" sz="1000" dirty="0" err="1"/>
              <a:t>Wirkung</a:t>
            </a:r>
            <a:r>
              <a:rPr lang="en-IE" sz="1000" dirty="0"/>
              <a:t> </a:t>
            </a:r>
            <a:r>
              <a:rPr lang="en-IE" sz="1000" dirty="0" err="1"/>
              <a:t>zeigen</a:t>
            </a:r>
            <a:r>
              <a:rPr lang="en-IE" sz="1000" dirty="0"/>
              <a:t>, muss </a:t>
            </a:r>
            <a:r>
              <a:rPr lang="en-IE" sz="1000" dirty="0" err="1"/>
              <a:t>festgelegt</a:t>
            </a:r>
            <a:r>
              <a:rPr lang="en-IE" sz="1000" dirty="0"/>
              <a:t> </a:t>
            </a:r>
            <a:r>
              <a:rPr lang="en-IE" sz="1000" dirty="0" err="1"/>
              <a:t>werden</a:t>
            </a:r>
            <a:r>
              <a:rPr lang="en-IE" sz="1000" dirty="0"/>
              <a:t>, </a:t>
            </a:r>
            <a:r>
              <a:rPr lang="en-IE" sz="1000" dirty="0" err="1"/>
              <a:t>wie</a:t>
            </a:r>
            <a:r>
              <a:rPr lang="en-IE" sz="1000" dirty="0"/>
              <a:t> der </a:t>
            </a:r>
            <a:r>
              <a:rPr lang="en-IE" sz="1000" dirty="0" err="1"/>
              <a:t>Aktionsplan</a:t>
            </a:r>
            <a:r>
              <a:rPr lang="en-IE" sz="1000" dirty="0"/>
              <a:t> </a:t>
            </a:r>
            <a:r>
              <a:rPr lang="en-IE" sz="1000" dirty="0" err="1"/>
              <a:t>kommuniziert</a:t>
            </a:r>
            <a:r>
              <a:rPr lang="en-IE" sz="1000" dirty="0"/>
              <a:t> </a:t>
            </a:r>
            <a:r>
              <a:rPr lang="en-IE" sz="1000" dirty="0" err="1"/>
              <a:t>werden</a:t>
            </a:r>
            <a:r>
              <a:rPr lang="en-IE" sz="1000" dirty="0"/>
              <a:t> </a:t>
            </a:r>
            <a:r>
              <a:rPr lang="en-IE" sz="1000" dirty="0" err="1"/>
              <a:t>soll</a:t>
            </a:r>
            <a:r>
              <a:rPr lang="en-IE" sz="1000" dirty="0"/>
              <a:t>. An </a:t>
            </a:r>
            <a:r>
              <a:rPr lang="en-IE" sz="1000" dirty="0" err="1"/>
              <a:t>diesem</a:t>
            </a:r>
            <a:r>
              <a:rPr lang="en-IE" sz="1000" dirty="0"/>
              <a:t> </a:t>
            </a:r>
            <a:r>
              <a:rPr lang="en-IE" sz="1000" dirty="0" err="1"/>
              <a:t>Punkt</a:t>
            </a:r>
            <a:r>
              <a:rPr lang="en-IE" sz="1000" dirty="0"/>
              <a:t> muss </a:t>
            </a:r>
            <a:r>
              <a:rPr lang="en-IE" sz="1000" dirty="0" err="1"/>
              <a:t>ein</a:t>
            </a:r>
            <a:r>
              <a:rPr lang="en-IE" sz="1000" dirty="0"/>
              <a:t> </a:t>
            </a:r>
            <a:r>
              <a:rPr lang="en-IE" sz="1000" dirty="0" err="1"/>
              <a:t>Kommunikationsplan</a:t>
            </a:r>
            <a:r>
              <a:rPr lang="en-IE" sz="1000" dirty="0"/>
              <a:t> </a:t>
            </a:r>
            <a:r>
              <a:rPr lang="en-IE" sz="1000" dirty="0" err="1"/>
              <a:t>entwickelt</a:t>
            </a:r>
            <a:r>
              <a:rPr lang="en-IE" sz="1000" dirty="0"/>
              <a:t> </a:t>
            </a:r>
            <a:r>
              <a:rPr lang="en-IE" sz="1000" dirty="0" err="1"/>
              <a:t>werden</a:t>
            </a:r>
            <a:r>
              <a:rPr lang="en-IE" sz="1000" dirty="0"/>
              <a:t>, um </a:t>
            </a:r>
            <a:r>
              <a:rPr lang="en-IE" sz="1000" dirty="0" err="1"/>
              <a:t>festzulegen</a:t>
            </a:r>
            <a:r>
              <a:rPr lang="en-IE" sz="1000" dirty="0"/>
              <a:t>, </a:t>
            </a:r>
            <a:r>
              <a:rPr lang="en-IE" sz="1000" dirty="0" err="1"/>
              <a:t>wie</a:t>
            </a:r>
            <a:r>
              <a:rPr lang="en-IE" sz="1000" dirty="0"/>
              <a:t> der Plan intern </a:t>
            </a:r>
            <a:r>
              <a:rPr lang="en-IE" sz="1000" dirty="0" err="1"/>
              <a:t>im</a:t>
            </a:r>
            <a:r>
              <a:rPr lang="en-IE" sz="1000" dirty="0"/>
              <a:t> </a:t>
            </a:r>
            <a:r>
              <a:rPr lang="en-IE" sz="1000" dirty="0" err="1"/>
              <a:t>Unternehmen</a:t>
            </a:r>
            <a:r>
              <a:rPr lang="en-IE" sz="1000" dirty="0"/>
              <a:t> und extern </a:t>
            </a:r>
            <a:r>
              <a:rPr lang="en-IE" sz="1000" dirty="0" err="1"/>
              <a:t>kommuniziert</a:t>
            </a:r>
            <a:r>
              <a:rPr lang="en-IE" sz="1000" dirty="0"/>
              <a:t> </a:t>
            </a:r>
            <a:r>
              <a:rPr lang="en-IE" sz="1000" dirty="0" err="1"/>
              <a:t>werden</a:t>
            </a:r>
            <a:r>
              <a:rPr lang="en-IE" sz="1000" dirty="0"/>
              <a:t> </a:t>
            </a:r>
            <a:r>
              <a:rPr lang="en-IE" sz="1000" dirty="0" err="1"/>
              <a:t>soll</a:t>
            </a:r>
            <a:r>
              <a:rPr lang="en-IE" sz="1000" dirty="0"/>
              <a:t>.</a:t>
            </a:r>
          </a:p>
          <a:p>
            <a:pPr lvl="0" algn="just" rtl="0">
              <a:tabLst>
                <a:tab pos="450215" algn="l"/>
              </a:tabLst>
            </a:pPr>
            <a:r>
              <a:rPr lang="en-IE" sz="1000" b="1" dirty="0" err="1">
                <a:solidFill>
                  <a:srgbClr val="EF8D5B"/>
                </a:solidFill>
              </a:rPr>
              <a:t>Zeitplan</a:t>
            </a:r>
            <a:r>
              <a:rPr lang="en-IE" sz="1000" b="1" dirty="0">
                <a:solidFill>
                  <a:srgbClr val="EF8D5B"/>
                </a:solidFill>
              </a:rPr>
              <a:t>: </a:t>
            </a:r>
            <a:r>
              <a:rPr lang="en-IE" sz="1000" dirty="0" err="1"/>
              <a:t>Vor</a:t>
            </a:r>
            <a:r>
              <a:rPr lang="en-IE" sz="1000" dirty="0"/>
              <a:t> der </a:t>
            </a:r>
            <a:r>
              <a:rPr lang="en-IE" sz="1000" dirty="0" err="1"/>
              <a:t>Umsetzung</a:t>
            </a:r>
            <a:r>
              <a:rPr lang="en-IE" sz="1000" dirty="0"/>
              <a:t> des </a:t>
            </a:r>
            <a:r>
              <a:rPr lang="en-IE" sz="1000" dirty="0" err="1"/>
              <a:t>Aktionsplans</a:t>
            </a:r>
            <a:r>
              <a:rPr lang="en-IE" sz="1000" dirty="0"/>
              <a:t> </a:t>
            </a:r>
            <a:r>
              <a:rPr lang="en-IE" sz="1000" dirty="0" err="1"/>
              <a:t>müssen</a:t>
            </a:r>
            <a:r>
              <a:rPr lang="en-IE" sz="1000" dirty="0"/>
              <a:t> </a:t>
            </a:r>
            <a:r>
              <a:rPr lang="en-IE" sz="1000" dirty="0" err="1"/>
              <a:t>wir</a:t>
            </a:r>
            <a:r>
              <a:rPr lang="en-IE" sz="1000" dirty="0"/>
              <a:t> den </a:t>
            </a:r>
            <a:r>
              <a:rPr lang="en-IE" sz="1000" dirty="0" err="1"/>
              <a:t>Zeitraum</a:t>
            </a:r>
            <a:r>
              <a:rPr lang="en-IE" sz="1000" dirty="0"/>
              <a:t>, in </a:t>
            </a:r>
            <a:r>
              <a:rPr lang="en-IE" sz="1000" dirty="0" err="1"/>
              <a:t>dem</a:t>
            </a:r>
            <a:r>
              <a:rPr lang="en-IE" sz="1000" dirty="0"/>
              <a:t> er </a:t>
            </a:r>
            <a:r>
              <a:rPr lang="en-IE" sz="1000" dirty="0" err="1"/>
              <a:t>entwickelt</a:t>
            </a:r>
            <a:r>
              <a:rPr lang="en-IE" sz="1000" dirty="0"/>
              <a:t> </a:t>
            </a:r>
            <a:r>
              <a:rPr lang="en-IE" sz="1000" dirty="0" err="1"/>
              <a:t>wird</a:t>
            </a:r>
            <a:r>
              <a:rPr lang="en-IE" sz="1000" dirty="0"/>
              <a:t>, und den </a:t>
            </a:r>
            <a:r>
              <a:rPr lang="en-IE" sz="1000" dirty="0" err="1"/>
              <a:t>Zeitplan</a:t>
            </a:r>
            <a:r>
              <a:rPr lang="en-IE" sz="1000" dirty="0"/>
              <a:t> für die </a:t>
            </a:r>
            <a:r>
              <a:rPr lang="en-IE" sz="1000" dirty="0" err="1"/>
              <a:t>einzelnen</a:t>
            </a:r>
            <a:r>
              <a:rPr lang="en-IE" sz="1000" dirty="0"/>
              <a:t> </a:t>
            </a:r>
            <a:r>
              <a:rPr lang="en-IE" sz="1000" dirty="0" err="1"/>
              <a:t>Aktionsphasen</a:t>
            </a:r>
            <a:r>
              <a:rPr lang="en-IE" sz="1000" dirty="0"/>
              <a:t> </a:t>
            </a:r>
            <a:r>
              <a:rPr lang="en-IE" sz="1000" dirty="0" err="1"/>
              <a:t>festlegen</a:t>
            </a:r>
            <a:r>
              <a:rPr lang="en-IE" sz="1000" dirty="0"/>
              <a:t>.</a:t>
            </a:r>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61402" y="582940"/>
            <a:ext cx="2673153" cy="993051"/>
          </a:xfrm>
        </p:spPr>
        <p:txBody>
          <a:bodyPr/>
          <a:lstStyle/>
          <a:p>
            <a:pPr>
              <a:spcBef>
                <a:spcPts val="0"/>
              </a:spcBef>
            </a:pPr>
            <a:r>
              <a:rPr lang="en-IE" sz="1100" dirty="0">
                <a:effectLst/>
                <a:ea typeface="Calibri" panose="020F0502020204030204" pitchFamily="34" charset="0"/>
              </a:rPr>
              <a:t>Für </a:t>
            </a:r>
            <a:r>
              <a:rPr lang="en-IE" sz="1100" dirty="0" err="1">
                <a:effectLst/>
                <a:ea typeface="Calibri" panose="020F0502020204030204" pitchFamily="34" charset="0"/>
              </a:rPr>
              <a:t>einen</a:t>
            </a:r>
            <a:r>
              <a:rPr lang="en-IE" sz="1100" dirty="0">
                <a:effectLst/>
                <a:ea typeface="Calibri" panose="020F0502020204030204" pitchFamily="34" charset="0"/>
              </a:rPr>
              <a:t> </a:t>
            </a:r>
            <a:r>
              <a:rPr lang="en-IE" sz="1100" dirty="0" err="1">
                <a:effectLst/>
                <a:ea typeface="Calibri" panose="020F0502020204030204" pitchFamily="34" charset="0"/>
              </a:rPr>
              <a:t>erfolgreichen</a:t>
            </a:r>
            <a:r>
              <a:rPr lang="en-IE" sz="1100" dirty="0">
                <a:effectLst/>
                <a:ea typeface="Calibri" panose="020F0502020204030204" pitchFamily="34" charset="0"/>
              </a:rPr>
              <a:t> </a:t>
            </a:r>
            <a:r>
              <a:rPr lang="en-IE" sz="1100" dirty="0" err="1">
                <a:effectLst/>
                <a:ea typeface="Calibri" panose="020F0502020204030204" pitchFamily="34" charset="0"/>
              </a:rPr>
              <a:t>Aktionsplan</a:t>
            </a:r>
            <a:r>
              <a:rPr lang="en-IE" sz="1100" dirty="0">
                <a:effectLst/>
                <a:ea typeface="Calibri" panose="020F0502020204030204" pitchFamily="34" charset="0"/>
              </a:rPr>
              <a:t> </a:t>
            </a:r>
            <a:r>
              <a:rPr lang="en-IE" sz="1100" dirty="0" err="1">
                <a:effectLst/>
                <a:ea typeface="Calibri" panose="020F0502020204030204" pitchFamily="34" charset="0"/>
              </a:rPr>
              <a:t>ist</a:t>
            </a:r>
            <a:r>
              <a:rPr lang="en-IE" sz="1100" dirty="0">
                <a:effectLst/>
                <a:ea typeface="Calibri" panose="020F0502020204030204" pitchFamily="34" charset="0"/>
              </a:rPr>
              <a:t> es </a:t>
            </a:r>
            <a:r>
              <a:rPr lang="en-IE" sz="1100" dirty="0" err="1">
                <a:effectLst/>
                <a:ea typeface="Calibri" panose="020F0502020204030204" pitchFamily="34" charset="0"/>
              </a:rPr>
              <a:t>wichtig</a:t>
            </a:r>
            <a:r>
              <a:rPr lang="en-IE" sz="1100" dirty="0">
                <a:effectLst/>
                <a:ea typeface="Calibri" panose="020F0502020204030204" pitchFamily="34" charset="0"/>
              </a:rPr>
              <a:t>, </a:t>
            </a:r>
            <a:r>
              <a:rPr lang="en-IE" sz="1100" dirty="0" err="1">
                <a:effectLst/>
                <a:ea typeface="Calibri" panose="020F0502020204030204" pitchFamily="34" charset="0"/>
              </a:rPr>
              <a:t>ein</a:t>
            </a:r>
            <a:r>
              <a:rPr lang="en-IE" sz="1100" dirty="0">
                <a:effectLst/>
                <a:ea typeface="Calibri" panose="020F0502020204030204" pitchFamily="34" charset="0"/>
              </a:rPr>
              <a:t> </a:t>
            </a:r>
            <a:r>
              <a:rPr lang="en-IE" sz="1100" dirty="0" err="1">
                <a:effectLst/>
                <a:ea typeface="Calibri" panose="020F0502020204030204" pitchFamily="34" charset="0"/>
              </a:rPr>
              <a:t>Hauptziel</a:t>
            </a:r>
            <a:r>
              <a:rPr lang="en-IE" sz="1100" dirty="0">
                <a:effectLst/>
                <a:ea typeface="Calibri" panose="020F0502020204030204" pitchFamily="34" charset="0"/>
              </a:rPr>
              <a:t> und "</a:t>
            </a:r>
            <a:r>
              <a:rPr lang="en-IE" sz="1100" dirty="0" err="1">
                <a:effectLst/>
                <a:ea typeface="Calibri" panose="020F0502020204030204" pitchFamily="34" charset="0"/>
              </a:rPr>
              <a:t>Unterziele</a:t>
            </a:r>
            <a:r>
              <a:rPr lang="en-IE" sz="1100" dirty="0">
                <a:effectLst/>
                <a:ea typeface="Calibri" panose="020F0502020204030204" pitchFamily="34" charset="0"/>
              </a:rPr>
              <a:t>" </a:t>
            </a:r>
            <a:r>
              <a:rPr lang="en-IE" sz="1100" dirty="0" err="1">
                <a:effectLst/>
                <a:ea typeface="Calibri" panose="020F0502020204030204" pitchFamily="34" charset="0"/>
              </a:rPr>
              <a:t>festzulegen</a:t>
            </a:r>
            <a:r>
              <a:rPr lang="en-IE" sz="1100" dirty="0">
                <a:effectLst/>
                <a:ea typeface="Calibri" panose="020F0502020204030204" pitchFamily="34" charset="0"/>
              </a:rPr>
              <a:t>, die von </a:t>
            </a:r>
            <a:r>
              <a:rPr lang="en-IE" sz="1100" dirty="0" err="1">
                <a:effectLst/>
                <a:ea typeface="Calibri" panose="020F0502020204030204" pitchFamily="34" charset="0"/>
              </a:rPr>
              <a:t>diesem</a:t>
            </a:r>
            <a:r>
              <a:rPr lang="en-IE" sz="1100" dirty="0">
                <a:effectLst/>
                <a:ea typeface="Calibri" panose="020F0502020204030204" pitchFamily="34" charset="0"/>
              </a:rPr>
              <a:t> </a:t>
            </a:r>
            <a:r>
              <a:rPr lang="en-IE" sz="1100" dirty="0" err="1">
                <a:effectLst/>
                <a:ea typeface="Calibri" panose="020F0502020204030204" pitchFamily="34" charset="0"/>
              </a:rPr>
              <a:t>Hauptziel</a:t>
            </a:r>
            <a:r>
              <a:rPr lang="en-IE" sz="1100" dirty="0">
                <a:effectLst/>
                <a:ea typeface="Calibri" panose="020F0502020204030204" pitchFamily="34" charset="0"/>
              </a:rPr>
              <a:t> </a:t>
            </a:r>
            <a:r>
              <a:rPr lang="en-IE" sz="1100" dirty="0" err="1">
                <a:effectLst/>
                <a:ea typeface="Calibri" panose="020F0502020204030204" pitchFamily="34" charset="0"/>
              </a:rPr>
              <a:t>bestimmt</a:t>
            </a:r>
            <a:r>
              <a:rPr lang="en-IE" sz="1100" dirty="0">
                <a:effectLst/>
                <a:ea typeface="Calibri" panose="020F0502020204030204" pitchFamily="34" charset="0"/>
              </a:rPr>
              <a:t> </a:t>
            </a:r>
            <a:r>
              <a:rPr lang="en-IE" sz="1100" dirty="0" err="1">
                <a:effectLst/>
                <a:ea typeface="Calibri" panose="020F0502020204030204" pitchFamily="34" charset="0"/>
              </a:rPr>
              <a:t>werden</a:t>
            </a:r>
            <a:r>
              <a:rPr lang="en-IE" sz="1100" dirty="0">
                <a:effectLst/>
                <a:ea typeface="Calibri" panose="020F0502020204030204" pitchFamily="34" charset="0"/>
              </a:rPr>
              <a:t> und </a:t>
            </a:r>
            <a:r>
              <a:rPr lang="en-IE" sz="1100" dirty="0" err="1">
                <a:effectLst/>
                <a:ea typeface="Calibri" panose="020F0502020204030204" pitchFamily="34" charset="0"/>
              </a:rPr>
              <a:t>mit</a:t>
            </a:r>
            <a:r>
              <a:rPr lang="en-IE" sz="1100" dirty="0">
                <a:effectLst/>
                <a:ea typeface="Calibri" panose="020F0502020204030204" pitchFamily="34" charset="0"/>
              </a:rPr>
              <a:t> </a:t>
            </a:r>
            <a:r>
              <a:rPr lang="en-IE" sz="1100" dirty="0" err="1">
                <a:effectLst/>
                <a:ea typeface="Calibri" panose="020F0502020204030204" pitchFamily="34" charset="0"/>
              </a:rPr>
              <a:t>dem</a:t>
            </a:r>
            <a:r>
              <a:rPr lang="en-IE" sz="1100" dirty="0">
                <a:effectLst/>
                <a:ea typeface="Calibri" panose="020F0502020204030204" pitchFamily="34" charset="0"/>
              </a:rPr>
              <a:t> </a:t>
            </a:r>
            <a:r>
              <a:rPr lang="en-IE" sz="1100" dirty="0" err="1">
                <a:effectLst/>
                <a:ea typeface="Calibri" panose="020F0502020204030204" pitchFamily="34" charset="0"/>
              </a:rPr>
              <a:t>Hauptziel</a:t>
            </a:r>
            <a:r>
              <a:rPr lang="en-IE" sz="1100" dirty="0">
                <a:effectLst/>
                <a:ea typeface="Calibri" panose="020F0502020204030204" pitchFamily="34" charset="0"/>
              </a:rPr>
              <a:t> </a:t>
            </a:r>
            <a:r>
              <a:rPr lang="en-IE" sz="1100" dirty="0" err="1">
                <a:effectLst/>
                <a:ea typeface="Calibri" panose="020F0502020204030204" pitchFamily="34" charset="0"/>
              </a:rPr>
              <a:t>zusammenhängen</a:t>
            </a:r>
            <a:r>
              <a:rPr lang="en-IE" sz="1100" dirty="0">
                <a:effectLst/>
                <a:ea typeface="Calibri" panose="020F0502020204030204" pitchFamily="34" charset="0"/>
              </a:rPr>
              <a:t>. </a:t>
            </a:r>
          </a:p>
          <a:p>
            <a:pPr>
              <a:spcBef>
                <a:spcPts val="0"/>
              </a:spcBef>
            </a:pPr>
            <a:r>
              <a:rPr lang="en-IE" sz="1100" dirty="0">
                <a:effectLst/>
                <a:ea typeface="Calibri" panose="020F0502020204030204" pitchFamily="34" charset="0"/>
              </a:rPr>
              <a:t> </a:t>
            </a:r>
          </a:p>
          <a:p>
            <a:pPr>
              <a:spcBef>
                <a:spcPts val="0"/>
              </a:spcBef>
            </a:pPr>
            <a:r>
              <a:rPr lang="en-IE" sz="1100" dirty="0" err="1">
                <a:effectLst/>
                <a:ea typeface="Calibri" panose="020F0502020204030204" pitchFamily="34" charset="0"/>
              </a:rPr>
              <a:t>Mit</a:t>
            </a:r>
            <a:r>
              <a:rPr lang="en-IE" sz="1100" dirty="0">
                <a:effectLst/>
                <a:ea typeface="Calibri" panose="020F0502020204030204" pitchFamily="34" charset="0"/>
              </a:rPr>
              <a:t> </a:t>
            </a:r>
            <a:r>
              <a:rPr lang="en-IE" sz="1100" dirty="0" err="1">
                <a:effectLst/>
                <a:ea typeface="Calibri" panose="020F0502020204030204" pitchFamily="34" charset="0"/>
              </a:rPr>
              <a:t>diesen</a:t>
            </a:r>
            <a:r>
              <a:rPr lang="en-IE" sz="1100" dirty="0">
                <a:effectLst/>
                <a:ea typeface="Calibri" panose="020F0502020204030204" pitchFamily="34" charset="0"/>
              </a:rPr>
              <a:t> Ideen </a:t>
            </a:r>
            <a:r>
              <a:rPr lang="en-IE" sz="1100" dirty="0" err="1">
                <a:effectLst/>
                <a:ea typeface="Calibri" panose="020F0502020204030204" pitchFamily="34" charset="0"/>
              </a:rPr>
              <a:t>im</a:t>
            </a:r>
            <a:r>
              <a:rPr lang="en-IE" sz="1100" dirty="0">
                <a:effectLst/>
                <a:ea typeface="Calibri" panose="020F0502020204030204" pitchFamily="34" charset="0"/>
              </a:rPr>
              <a:t> </a:t>
            </a:r>
            <a:r>
              <a:rPr lang="en-IE" sz="1100" dirty="0" err="1">
                <a:effectLst/>
                <a:ea typeface="Calibri" panose="020F0502020204030204" pitchFamily="34" charset="0"/>
              </a:rPr>
              <a:t>Hinterkopf</a:t>
            </a:r>
            <a:r>
              <a:rPr lang="en-IE" sz="1100" dirty="0">
                <a:effectLst/>
                <a:ea typeface="Calibri" panose="020F0502020204030204" pitchFamily="34" charset="0"/>
              </a:rPr>
              <a:t> </a:t>
            </a:r>
            <a:r>
              <a:rPr lang="en-IE" sz="1100" dirty="0" err="1">
                <a:effectLst/>
                <a:ea typeface="Calibri" panose="020F0502020204030204" pitchFamily="34" charset="0"/>
              </a:rPr>
              <a:t>müssen</a:t>
            </a:r>
            <a:r>
              <a:rPr lang="en-IE" sz="1100" dirty="0">
                <a:effectLst/>
                <a:ea typeface="Calibri" panose="020F0502020204030204" pitchFamily="34" charset="0"/>
              </a:rPr>
              <a:t> </a:t>
            </a:r>
            <a:r>
              <a:rPr lang="en-IE" sz="1100" dirty="0" err="1">
                <a:effectLst/>
                <a:ea typeface="Calibri" panose="020F0502020204030204" pitchFamily="34" charset="0"/>
              </a:rPr>
              <a:t>wir</a:t>
            </a:r>
            <a:r>
              <a:rPr lang="en-IE" sz="1100" dirty="0">
                <a:effectLst/>
                <a:ea typeface="Calibri" panose="020F0502020204030204" pitchFamily="34" charset="0"/>
              </a:rPr>
              <a:t> </a:t>
            </a:r>
            <a:r>
              <a:rPr lang="en-IE" sz="1100" dirty="0" err="1">
                <a:effectLst/>
                <a:ea typeface="Calibri" panose="020F0502020204030204" pitchFamily="34" charset="0"/>
              </a:rPr>
              <a:t>eine</a:t>
            </a:r>
            <a:r>
              <a:rPr lang="en-IE" sz="1100" dirty="0">
                <a:effectLst/>
                <a:ea typeface="Calibri" panose="020F0502020204030204" pitchFamily="34" charset="0"/>
              </a:rPr>
              <a:t> </a:t>
            </a:r>
            <a:r>
              <a:rPr lang="en-IE" sz="1100" dirty="0" err="1">
                <a:effectLst/>
                <a:ea typeface="Calibri" panose="020F0502020204030204" pitchFamily="34" charset="0"/>
              </a:rPr>
              <a:t>Strategie</a:t>
            </a:r>
            <a:r>
              <a:rPr lang="en-IE" sz="1100" dirty="0">
                <a:effectLst/>
                <a:ea typeface="Calibri" panose="020F0502020204030204" pitchFamily="34" charset="0"/>
              </a:rPr>
              <a:t> und </a:t>
            </a:r>
            <a:r>
              <a:rPr lang="en-IE" sz="1100" dirty="0" err="1">
                <a:effectLst/>
                <a:ea typeface="Calibri" panose="020F0502020204030204" pitchFamily="34" charset="0"/>
              </a:rPr>
              <a:t>Handlungen</a:t>
            </a:r>
            <a:r>
              <a:rPr lang="en-IE" sz="1100" dirty="0">
                <a:effectLst/>
                <a:ea typeface="Calibri" panose="020F0502020204030204" pitchFamily="34" charset="0"/>
              </a:rPr>
              <a:t> </a:t>
            </a:r>
            <a:r>
              <a:rPr lang="en-IE" sz="1100" dirty="0" err="1">
                <a:effectLst/>
                <a:ea typeface="Calibri" panose="020F0502020204030204" pitchFamily="34" charset="0"/>
              </a:rPr>
              <a:t>entwerfen</a:t>
            </a:r>
            <a:r>
              <a:rPr lang="en-IE" sz="1100" dirty="0">
                <a:effectLst/>
                <a:ea typeface="Calibri" panose="020F0502020204030204" pitchFamily="34" charset="0"/>
              </a:rPr>
              <a:t>. An </a:t>
            </a:r>
            <a:r>
              <a:rPr lang="en-IE" sz="1100" dirty="0" err="1">
                <a:effectLst/>
                <a:ea typeface="Calibri" panose="020F0502020204030204" pitchFamily="34" charset="0"/>
              </a:rPr>
              <a:t>diesem</a:t>
            </a:r>
            <a:r>
              <a:rPr lang="en-IE" sz="1100" dirty="0">
                <a:effectLst/>
                <a:ea typeface="Calibri" panose="020F0502020204030204" pitchFamily="34" charset="0"/>
              </a:rPr>
              <a:t> </a:t>
            </a:r>
            <a:r>
              <a:rPr lang="en-IE" sz="1100" dirty="0" err="1">
                <a:effectLst/>
                <a:ea typeface="Calibri" panose="020F0502020204030204" pitchFamily="34" charset="0"/>
              </a:rPr>
              <a:t>Punkt</a:t>
            </a:r>
            <a:r>
              <a:rPr lang="en-IE" sz="1100" dirty="0">
                <a:effectLst/>
                <a:ea typeface="Calibri" panose="020F0502020204030204" pitchFamily="34" charset="0"/>
              </a:rPr>
              <a:t> </a:t>
            </a:r>
            <a:r>
              <a:rPr lang="en-IE" sz="1100" dirty="0" err="1">
                <a:effectLst/>
                <a:ea typeface="Calibri" panose="020F0502020204030204" pitchFamily="34" charset="0"/>
              </a:rPr>
              <a:t>müssen</a:t>
            </a:r>
            <a:r>
              <a:rPr lang="en-IE" sz="1100" dirty="0">
                <a:effectLst/>
                <a:ea typeface="Calibri" panose="020F0502020204030204" pitchFamily="34" charset="0"/>
              </a:rPr>
              <a:t> </a:t>
            </a:r>
            <a:r>
              <a:rPr lang="en-IE" sz="1100" dirty="0" err="1">
                <a:effectLst/>
                <a:ea typeface="Calibri" panose="020F0502020204030204" pitchFamily="34" charset="0"/>
              </a:rPr>
              <a:t>wir</a:t>
            </a:r>
            <a:r>
              <a:rPr lang="en-IE" sz="1100" dirty="0">
                <a:effectLst/>
                <a:ea typeface="Calibri" panose="020F0502020204030204" pitchFamily="34" charset="0"/>
              </a:rPr>
              <a:t> die </a:t>
            </a:r>
            <a:r>
              <a:rPr lang="en-IE" sz="1100" dirty="0" err="1">
                <a:effectLst/>
                <a:ea typeface="Calibri" panose="020F0502020204030204" pitchFamily="34" charset="0"/>
              </a:rPr>
              <a:t>Strategie</a:t>
            </a:r>
            <a:r>
              <a:rPr lang="en-IE" sz="1100" dirty="0">
                <a:effectLst/>
                <a:ea typeface="Calibri" panose="020F0502020204030204" pitchFamily="34" charset="0"/>
              </a:rPr>
              <a:t> </a:t>
            </a:r>
            <a:r>
              <a:rPr lang="en-IE" sz="1100" dirty="0" err="1">
                <a:effectLst/>
                <a:ea typeface="Calibri" panose="020F0502020204030204" pitchFamily="34" charset="0"/>
              </a:rPr>
              <a:t>festlegen</a:t>
            </a:r>
            <a:r>
              <a:rPr lang="en-IE" sz="1100" dirty="0">
                <a:effectLst/>
                <a:ea typeface="Calibri" panose="020F0502020204030204" pitchFamily="34" charset="0"/>
              </a:rPr>
              <a:t>, die </a:t>
            </a:r>
            <a:r>
              <a:rPr lang="en-IE" sz="1100" dirty="0" err="1">
                <a:effectLst/>
                <a:ea typeface="Calibri" panose="020F0502020204030204" pitchFamily="34" charset="0"/>
              </a:rPr>
              <a:t>wir</a:t>
            </a:r>
            <a:r>
              <a:rPr lang="en-IE" sz="1100" dirty="0">
                <a:effectLst/>
                <a:ea typeface="Calibri" panose="020F0502020204030204" pitchFamily="34" charset="0"/>
              </a:rPr>
              <a:t> </a:t>
            </a:r>
            <a:r>
              <a:rPr lang="en-IE" sz="1100" dirty="0" err="1">
                <a:effectLst/>
                <a:ea typeface="Calibri" panose="020F0502020204030204" pitchFamily="34" charset="0"/>
              </a:rPr>
              <a:t>bei</a:t>
            </a:r>
            <a:r>
              <a:rPr lang="en-IE" sz="1100" dirty="0">
                <a:effectLst/>
                <a:ea typeface="Calibri" panose="020F0502020204030204" pitchFamily="34" charset="0"/>
              </a:rPr>
              <a:t> der </a:t>
            </a:r>
            <a:r>
              <a:rPr lang="en-IE" sz="1100" dirty="0" err="1">
                <a:effectLst/>
                <a:ea typeface="Calibri" panose="020F0502020204030204" pitchFamily="34" charset="0"/>
              </a:rPr>
              <a:t>Erstellung</a:t>
            </a:r>
            <a:r>
              <a:rPr lang="en-IE" sz="1100" dirty="0">
                <a:effectLst/>
                <a:ea typeface="Calibri" panose="020F0502020204030204" pitchFamily="34" charset="0"/>
              </a:rPr>
              <a:t> </a:t>
            </a:r>
            <a:r>
              <a:rPr lang="en-IE" sz="1100" dirty="0" err="1">
                <a:effectLst/>
                <a:ea typeface="Calibri" panose="020F0502020204030204" pitchFamily="34" charset="0"/>
              </a:rPr>
              <a:t>unseres</a:t>
            </a:r>
            <a:r>
              <a:rPr lang="en-IE" sz="1100" dirty="0">
                <a:effectLst/>
                <a:ea typeface="Calibri" panose="020F0502020204030204" pitchFamily="34" charset="0"/>
              </a:rPr>
              <a:t> </a:t>
            </a:r>
            <a:r>
              <a:rPr lang="en-IE" sz="1100" dirty="0" err="1">
                <a:effectLst/>
                <a:ea typeface="Calibri" panose="020F0502020204030204" pitchFamily="34" charset="0"/>
              </a:rPr>
              <a:t>Aktionsplans</a:t>
            </a:r>
            <a:r>
              <a:rPr lang="en-IE" sz="1100" dirty="0">
                <a:effectLst/>
                <a:ea typeface="Calibri" panose="020F0502020204030204" pitchFamily="34" charset="0"/>
              </a:rPr>
              <a:t> </a:t>
            </a:r>
            <a:r>
              <a:rPr lang="en-IE" sz="1100" dirty="0" err="1">
                <a:effectLst/>
                <a:ea typeface="Calibri" panose="020F0502020204030204" pitchFamily="34" charset="0"/>
              </a:rPr>
              <a:t>verfolgen</a:t>
            </a:r>
            <a:r>
              <a:rPr lang="en-IE" sz="1100" dirty="0">
                <a:effectLst/>
                <a:ea typeface="Calibri" panose="020F0502020204030204" pitchFamily="34" charset="0"/>
              </a:rPr>
              <a:t> </a:t>
            </a:r>
            <a:r>
              <a:rPr lang="en-IE" sz="1100" dirty="0" err="1">
                <a:effectLst/>
                <a:ea typeface="Calibri" panose="020F0502020204030204" pitchFamily="34" charset="0"/>
              </a:rPr>
              <a:t>werden</a:t>
            </a:r>
            <a:r>
              <a:rPr lang="en-IE" sz="1100" dirty="0">
                <a:effectLst/>
                <a:ea typeface="Calibri" panose="020F0502020204030204" pitchFamily="34" charset="0"/>
              </a:rPr>
              <a:t>, </a:t>
            </a:r>
            <a:r>
              <a:rPr lang="en-IE" sz="1100" dirty="0" err="1">
                <a:effectLst/>
                <a:ea typeface="Calibri" panose="020F0502020204030204" pitchFamily="34" charset="0"/>
              </a:rPr>
              <a:t>sowie</a:t>
            </a:r>
            <a:r>
              <a:rPr lang="en-IE" sz="1100" dirty="0">
                <a:effectLst/>
                <a:ea typeface="Calibri" panose="020F0502020204030204" pitchFamily="34" charset="0"/>
              </a:rPr>
              <a:t> die </a:t>
            </a:r>
            <a:r>
              <a:rPr lang="en-IE" sz="1100" dirty="0" err="1">
                <a:effectLst/>
                <a:ea typeface="Calibri" panose="020F0502020204030204" pitchFamily="34" charset="0"/>
              </a:rPr>
              <a:t>Handlungen</a:t>
            </a:r>
            <a:r>
              <a:rPr lang="en-IE" sz="1100" dirty="0">
                <a:effectLst/>
                <a:ea typeface="Calibri" panose="020F0502020204030204" pitchFamily="34" charset="0"/>
              </a:rPr>
              <a:t> </a:t>
            </a:r>
            <a:r>
              <a:rPr lang="en-IE" sz="1100" dirty="0" err="1">
                <a:effectLst/>
                <a:ea typeface="Calibri" panose="020F0502020204030204" pitchFamily="34" charset="0"/>
              </a:rPr>
              <a:t>oder</a:t>
            </a:r>
            <a:r>
              <a:rPr lang="en-IE" sz="1100" dirty="0">
                <a:effectLst/>
                <a:ea typeface="Calibri" panose="020F0502020204030204" pitchFamily="34" charset="0"/>
              </a:rPr>
              <a:t> </a:t>
            </a:r>
            <a:r>
              <a:rPr lang="en-IE" sz="1100" dirty="0" err="1">
                <a:effectLst/>
                <a:ea typeface="Calibri" panose="020F0502020204030204" pitchFamily="34" charset="0"/>
              </a:rPr>
              <a:t>Maßnahmen</a:t>
            </a:r>
            <a:r>
              <a:rPr lang="en-IE" sz="1100" dirty="0">
                <a:effectLst/>
                <a:ea typeface="Calibri" panose="020F0502020204030204" pitchFamily="34" charset="0"/>
              </a:rPr>
              <a:t>, die </a:t>
            </a:r>
            <a:r>
              <a:rPr lang="en-IE" sz="1100" dirty="0" err="1">
                <a:effectLst/>
                <a:ea typeface="Calibri" panose="020F0502020204030204" pitchFamily="34" charset="0"/>
              </a:rPr>
              <a:t>wir</a:t>
            </a:r>
            <a:r>
              <a:rPr lang="en-IE" sz="1100" dirty="0">
                <a:effectLst/>
                <a:ea typeface="Calibri" panose="020F0502020204030204" pitchFamily="34" charset="0"/>
              </a:rPr>
              <a:t> in </a:t>
            </a:r>
            <a:r>
              <a:rPr lang="en-IE" sz="1100" dirty="0" err="1">
                <a:effectLst/>
                <a:ea typeface="Calibri" panose="020F0502020204030204" pitchFamily="34" charset="0"/>
              </a:rPr>
              <a:t>Betracht</a:t>
            </a:r>
            <a:r>
              <a:rPr lang="en-IE" sz="1100" dirty="0">
                <a:effectLst/>
                <a:ea typeface="Calibri" panose="020F0502020204030204" pitchFamily="34" charset="0"/>
              </a:rPr>
              <a:t> </a:t>
            </a:r>
            <a:r>
              <a:rPr lang="en-IE" sz="1100" dirty="0" err="1">
                <a:effectLst/>
                <a:ea typeface="Calibri" panose="020F0502020204030204" pitchFamily="34" charset="0"/>
              </a:rPr>
              <a:t>ziehen</a:t>
            </a:r>
            <a:r>
              <a:rPr lang="en-IE" sz="1100" dirty="0">
                <a:effectLst/>
                <a:ea typeface="Calibri" panose="020F0502020204030204" pitchFamily="34" charset="0"/>
              </a:rPr>
              <a:t> </a:t>
            </a:r>
            <a:r>
              <a:rPr lang="en-IE" sz="1100" dirty="0" err="1">
                <a:effectLst/>
                <a:ea typeface="Calibri" panose="020F0502020204030204" pitchFamily="34" charset="0"/>
              </a:rPr>
              <a:t>werden</a:t>
            </a:r>
            <a:r>
              <a:rPr lang="en-IE" sz="1100" dirty="0">
                <a:effectLst/>
                <a:ea typeface="Calibri" panose="020F0502020204030204" pitchFamily="34" charset="0"/>
              </a:rPr>
              <a:t>. </a:t>
            </a:r>
          </a:p>
          <a:p>
            <a:pPr>
              <a:spcBef>
                <a:spcPts val="0"/>
              </a:spcBef>
            </a:pPr>
            <a:endParaRPr lang="en-IE" sz="1100" dirty="0">
              <a:effectLst/>
              <a:ea typeface="Calibri" panose="020F0502020204030204" pitchFamily="34" charset="0"/>
            </a:endParaRPr>
          </a:p>
          <a:p>
            <a:pPr>
              <a:spcBef>
                <a:spcPts val="0"/>
              </a:spcBef>
            </a:pPr>
            <a:r>
              <a:rPr lang="de-DE" sz="1100" dirty="0">
                <a:effectLst/>
                <a:ea typeface="Calibri" panose="020F0502020204030204" pitchFamily="34" charset="0"/>
              </a:rPr>
              <a:t>Um die Handlungen entwickeln zu können, müssen wir eine Strategie festlegen, bei der zu berücksichtigen ist:</a:t>
            </a:r>
            <a:endParaRPr lang="en-IE" sz="1100" dirty="0">
              <a:effectLst/>
              <a:ea typeface="Calibri" panose="020F0502020204030204" pitchFamily="34" charset="0"/>
            </a:endParaRPr>
          </a:p>
        </p:txBody>
      </p:sp>
      <p:sp>
        <p:nvSpPr>
          <p:cNvPr id="27" name="Text Placeholder 8">
            <a:extLst>
              <a:ext uri="{FF2B5EF4-FFF2-40B4-BE49-F238E27FC236}">
                <a16:creationId xmlns:a16="http://schemas.microsoft.com/office/drawing/2014/main" id="{321B3C14-07A6-20D4-602E-824C965188F4}"/>
              </a:ext>
            </a:extLst>
          </p:cNvPr>
          <p:cNvSpPr txBox="1">
            <a:spLocks/>
          </p:cNvSpPr>
          <p:nvPr/>
        </p:nvSpPr>
        <p:spPr>
          <a:xfrm>
            <a:off x="3502790" y="4706663"/>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2</a:t>
            </a:r>
          </a:p>
        </p:txBody>
      </p:sp>
      <p:sp>
        <p:nvSpPr>
          <p:cNvPr id="28" name="Text Placeholder 8">
            <a:extLst>
              <a:ext uri="{FF2B5EF4-FFF2-40B4-BE49-F238E27FC236}">
                <a16:creationId xmlns:a16="http://schemas.microsoft.com/office/drawing/2014/main" id="{66DB856F-4690-63FA-97EC-F2C57F0A6350}"/>
              </a:ext>
            </a:extLst>
          </p:cNvPr>
          <p:cNvSpPr txBox="1">
            <a:spLocks/>
          </p:cNvSpPr>
          <p:nvPr/>
        </p:nvSpPr>
        <p:spPr>
          <a:xfrm>
            <a:off x="3502790" y="6088308"/>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3</a:t>
            </a:r>
          </a:p>
        </p:txBody>
      </p:sp>
      <p:sp>
        <p:nvSpPr>
          <p:cNvPr id="29" name="Text Placeholder 8">
            <a:extLst>
              <a:ext uri="{FF2B5EF4-FFF2-40B4-BE49-F238E27FC236}">
                <a16:creationId xmlns:a16="http://schemas.microsoft.com/office/drawing/2014/main" id="{F8B9B452-2194-5DF0-F4A5-938A3957DF9C}"/>
              </a:ext>
            </a:extLst>
          </p:cNvPr>
          <p:cNvSpPr txBox="1">
            <a:spLocks/>
          </p:cNvSpPr>
          <p:nvPr/>
        </p:nvSpPr>
        <p:spPr>
          <a:xfrm>
            <a:off x="3502790" y="7469953"/>
            <a:ext cx="641119" cy="809629"/>
          </a:xfrm>
          <a:prstGeom prst="rect">
            <a:avLst/>
          </a:prstGeom>
          <a:noFill/>
        </p:spPr>
        <p:txBody>
          <a:bodyPr anchor="ctr">
            <a:noAutofit/>
          </a:bodyPr>
          <a:lstStyle>
            <a:lvl1pPr marL="0" indent="0" algn="r" defTabSz="2072941" rtl="0" eaLnBrk="1" latinLnBrk="0" hangingPunct="1">
              <a:lnSpc>
                <a:spcPct val="130000"/>
              </a:lnSpc>
              <a:spcBef>
                <a:spcPts val="2267"/>
              </a:spcBef>
              <a:buFont typeface="Arial" panose="020B0604020202020204" pitchFamily="34" charset="0"/>
              <a:buNone/>
              <a:defRPr sz="6500" b="0" i="0" kern="120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200" dirty="0"/>
              <a:t>4</a:t>
            </a:r>
          </a:p>
        </p:txBody>
      </p:sp>
      <p:sp>
        <p:nvSpPr>
          <p:cNvPr id="2" name="Freeform 1">
            <a:extLst>
              <a:ext uri="{FF2B5EF4-FFF2-40B4-BE49-F238E27FC236}">
                <a16:creationId xmlns:a16="http://schemas.microsoft.com/office/drawing/2014/main" id="{B4A7C2AB-04EA-BF3A-0987-E022722A14E7}"/>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9003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raphic 383">
            <a:extLst>
              <a:ext uri="{FF2B5EF4-FFF2-40B4-BE49-F238E27FC236}">
                <a16:creationId xmlns:a16="http://schemas.microsoft.com/office/drawing/2014/main" id="{07C1CCBB-6287-27D4-026D-15B2602DFBF6}"/>
              </a:ext>
            </a:extLst>
          </p:cNvPr>
          <p:cNvSpPr/>
          <p:nvPr/>
        </p:nvSpPr>
        <p:spPr>
          <a:xfrm>
            <a:off x="5091055"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954B944-2EE8-2783-1819-98B7E9A0D439}"/>
              </a:ext>
            </a:extLst>
          </p:cNvPr>
          <p:cNvSpPr/>
          <p:nvPr/>
        </p:nvSpPr>
        <p:spPr>
          <a:xfrm flipV="1">
            <a:off x="635000" y="1409700"/>
            <a:ext cx="6924675" cy="3668737"/>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DA8E9DE-F3A5-3541-813E-A3F63CD17357}"/>
              </a:ext>
            </a:extLst>
          </p:cNvPr>
          <p:cNvSpPr>
            <a:spLocks noGrp="1"/>
          </p:cNvSpPr>
          <p:nvPr>
            <p:ph type="sldNum" sz="quarter" idx="4"/>
          </p:nvPr>
        </p:nvSpPr>
        <p:spPr/>
        <p:txBody>
          <a:bodyPr/>
          <a:lstStyle/>
          <a:p>
            <a:fld id="{CB2079F2-58AF-ED44-82D7-E04B2F6FD686}" type="slidenum">
              <a:rPr lang="en-US" smtClean="0"/>
              <a:t>52</a:t>
            </a:fld>
            <a:endParaRPr lang="en-US" dirty="0"/>
          </a:p>
        </p:txBody>
      </p:sp>
      <p:sp>
        <p:nvSpPr>
          <p:cNvPr id="5" name="Text Placeholder 5">
            <a:extLst>
              <a:ext uri="{FF2B5EF4-FFF2-40B4-BE49-F238E27FC236}">
                <a16:creationId xmlns:a16="http://schemas.microsoft.com/office/drawing/2014/main" id="{808EE024-CCBC-2113-F608-EF598AAA4896}"/>
              </a:ext>
            </a:extLst>
          </p:cNvPr>
          <p:cNvSpPr txBox="1">
            <a:spLocks/>
          </p:cNvSpPr>
          <p:nvPr/>
        </p:nvSpPr>
        <p:spPr>
          <a:xfrm>
            <a:off x="539750" y="9975056"/>
            <a:ext cx="6590752" cy="64593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900" baseline="30000" dirty="0">
                <a:effectLst/>
                <a:latin typeface="Calibri" panose="020F0502020204030204" pitchFamily="34" charset="0"/>
                <a:ea typeface="Calibri" panose="020F0502020204030204" pitchFamily="34" charset="0"/>
                <a:cs typeface="Times New Roman" panose="02020603050405020304" pitchFamily="18" charset="0"/>
              </a:rPr>
              <a:t>28 </a:t>
            </a:r>
            <a:r>
              <a:rPr lang="en-GB" sz="900" dirty="0">
                <a:effectLst/>
                <a:latin typeface="Calibri" panose="020F0502020204030204" pitchFamily="34" charset="0"/>
                <a:ea typeface="Calibri" panose="020F0502020204030204" pitchFamily="34" charset="0"/>
                <a:cs typeface="Times New Roman" panose="02020603050405020304" pitchFamily="18" charset="0"/>
              </a:rPr>
              <a:t>Structural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Tranformation</a:t>
            </a:r>
            <a:r>
              <a:rPr lang="en-GB" sz="900" dirty="0">
                <a:effectLst/>
                <a:latin typeface="Calibri" panose="020F0502020204030204" pitchFamily="34" charset="0"/>
                <a:ea typeface="Calibri" panose="020F0502020204030204" pitchFamily="34" charset="0"/>
                <a:cs typeface="Times New Roman" panose="02020603050405020304" pitchFamily="18" charset="0"/>
              </a:rPr>
              <a:t> to Achieve Gender Equality in Science, STAGES (2013). </a:t>
            </a:r>
          </a:p>
          <a:p>
            <a:r>
              <a:rPr lang="en-GB" sz="900" dirty="0">
                <a:effectLst/>
                <a:latin typeface="Calibri" panose="020F0502020204030204" pitchFamily="34" charset="0"/>
                <a:ea typeface="Calibri" panose="020F0502020204030204" pitchFamily="34" charset="0"/>
                <a:cs typeface="Times New Roman" panose="02020603050405020304" pitchFamily="18" charset="0"/>
              </a:rPr>
              <a:t>http://stages.csmcd.ro/index.php.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Beraten</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im</a:t>
            </a:r>
            <a:r>
              <a:rPr lang="en-GB" sz="900" dirty="0">
                <a:effectLst/>
                <a:latin typeface="Calibri" panose="020F0502020204030204" pitchFamily="34" charset="0"/>
                <a:ea typeface="Calibri" panose="020F0502020204030204" pitchFamily="34" charset="0"/>
                <a:cs typeface="Times New Roman" panose="02020603050405020304" pitchFamily="18" charset="0"/>
              </a:rPr>
              <a:t> April 2023</a:t>
            </a:r>
            <a:r>
              <a:rPr lang="en-LB"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L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A14506C2-94AD-422C-CF37-FC50163E1686}"/>
              </a:ext>
            </a:extLst>
          </p:cNvPr>
          <p:cNvSpPr/>
          <p:nvPr/>
        </p:nvSpPr>
        <p:spPr>
          <a:xfrm flipV="1">
            <a:off x="635000" y="1409700"/>
            <a:ext cx="6924675" cy="3668737"/>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Text Placeholder 6">
            <a:extLst>
              <a:ext uri="{FF2B5EF4-FFF2-40B4-BE49-F238E27FC236}">
                <a16:creationId xmlns:a16="http://schemas.microsoft.com/office/drawing/2014/main" id="{117EE058-908F-0596-F84F-DAEE94FBD1F8}"/>
              </a:ext>
            </a:extLst>
          </p:cNvPr>
          <p:cNvSpPr>
            <a:spLocks noGrp="1"/>
          </p:cNvSpPr>
          <p:nvPr>
            <p:ph type="body" sz="quarter" idx="32"/>
          </p:nvPr>
        </p:nvSpPr>
        <p:spPr>
          <a:xfrm>
            <a:off x="1015999" y="1803401"/>
            <a:ext cx="6071476" cy="3998686"/>
          </a:xfrm>
          <a:prstGeom prst="rect">
            <a:avLst/>
          </a:prstGeom>
        </p:spPr>
        <p:txBody>
          <a:bodyPr/>
          <a:lstStyle/>
          <a:p>
            <a:r>
              <a:rPr lang="en-GB" dirty="0" err="1">
                <a:effectLst/>
                <a:ea typeface="Calibri" panose="020F0502020204030204" pitchFamily="34" charset="0"/>
              </a:rPr>
              <a:t>Nachdem</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unseren</a:t>
            </a:r>
            <a:r>
              <a:rPr lang="en-GB" dirty="0">
                <a:effectLst/>
                <a:ea typeface="Calibri" panose="020F0502020204030204" pitchFamily="34" charset="0"/>
              </a:rPr>
              <a:t>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recherchiert</a:t>
            </a:r>
            <a:r>
              <a:rPr lang="en-GB" dirty="0">
                <a:effectLst/>
                <a:ea typeface="Calibri" panose="020F0502020204030204" pitchFamily="34" charset="0"/>
              </a:rPr>
              <a:t> und </a:t>
            </a:r>
            <a:r>
              <a:rPr lang="en-GB" dirty="0" err="1">
                <a:effectLst/>
                <a:ea typeface="Calibri" panose="020F0502020204030204" pitchFamily="34" charset="0"/>
              </a:rPr>
              <a:t>entworfen</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ihn</a:t>
            </a:r>
            <a:r>
              <a:rPr lang="en-GB" dirty="0">
                <a:effectLst/>
                <a:ea typeface="Calibri" panose="020F0502020204030204" pitchFamily="34" charset="0"/>
              </a:rPr>
              <a:t> </a:t>
            </a:r>
            <a:r>
              <a:rPr lang="en-GB" dirty="0" err="1">
                <a:effectLst/>
                <a:ea typeface="Calibri" panose="020F0502020204030204" pitchFamily="34" charset="0"/>
              </a:rPr>
              <a:t>entsprechend</a:t>
            </a:r>
            <a:r>
              <a:rPr lang="en-GB" dirty="0">
                <a:effectLst/>
                <a:ea typeface="Calibri" panose="020F0502020204030204" pitchFamily="34" charset="0"/>
              </a:rPr>
              <a:t> den </a:t>
            </a:r>
            <a:r>
              <a:rPr lang="en-GB" dirty="0" err="1">
                <a:effectLst/>
                <a:ea typeface="Calibri" panose="020F0502020204030204" pitchFamily="34" charset="0"/>
              </a:rPr>
              <a:t>Handlungen</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vorgeschlagenen</a:t>
            </a:r>
            <a:r>
              <a:rPr lang="en-GB" dirty="0">
                <a:effectLst/>
                <a:ea typeface="Calibri" panose="020F0502020204030204" pitchFamily="34" charset="0"/>
              </a:rPr>
              <a:t> </a:t>
            </a:r>
            <a:r>
              <a:rPr lang="en-GB" dirty="0" err="1">
                <a:effectLst/>
                <a:ea typeface="Calibri" panose="020F0502020204030204" pitchFamily="34" charset="0"/>
              </a:rPr>
              <a:t>Zeitplan</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strategischen</a:t>
            </a:r>
            <a:r>
              <a:rPr lang="en-GB" dirty="0">
                <a:effectLst/>
                <a:ea typeface="Calibri" panose="020F0502020204030204" pitchFamily="34" charset="0"/>
              </a:rPr>
              <a:t> </a:t>
            </a:r>
            <a:r>
              <a:rPr lang="en-GB" dirty="0" err="1">
                <a:effectLst/>
                <a:ea typeface="Calibri" panose="020F0502020204030204" pitchFamily="34" charset="0"/>
              </a:rPr>
              <a:t>Leitfaden</a:t>
            </a:r>
            <a:r>
              <a:rPr lang="en-GB" dirty="0">
                <a:effectLst/>
                <a:ea typeface="Calibri" panose="020F0502020204030204" pitchFamily="34" charset="0"/>
              </a:rPr>
              <a:t> für </a:t>
            </a:r>
            <a:r>
              <a:rPr lang="en-GB" dirty="0" err="1">
                <a:effectLst/>
                <a:ea typeface="Calibri" panose="020F0502020204030204" pitchFamily="34" charset="0"/>
              </a:rPr>
              <a:t>Maßnahmen</a:t>
            </a:r>
            <a:r>
              <a:rPr lang="en-GB" dirty="0">
                <a:effectLst/>
                <a:ea typeface="Calibri" panose="020F0502020204030204" pitchFamily="34" charset="0"/>
              </a:rPr>
              <a:t> und </a:t>
            </a:r>
            <a:r>
              <a:rPr lang="en-GB" dirty="0" err="1">
                <a:effectLst/>
                <a:ea typeface="Calibri" panose="020F0502020204030204" pitchFamily="34" charset="0"/>
              </a:rPr>
              <a:t>anderen</a:t>
            </a:r>
            <a:r>
              <a:rPr lang="en-GB" dirty="0">
                <a:effectLst/>
                <a:ea typeface="Calibri" panose="020F0502020204030204" pitchFamily="34" charset="0"/>
              </a:rPr>
              <a:t> </a:t>
            </a:r>
            <a:r>
              <a:rPr lang="en-GB" dirty="0" err="1">
                <a:effectLst/>
                <a:ea typeface="Calibri" panose="020F0502020204030204" pitchFamily="34" charset="0"/>
              </a:rPr>
              <a:t>Aspekten</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der </a:t>
            </a:r>
            <a:r>
              <a:rPr lang="en-GB" dirty="0" err="1">
                <a:effectLst/>
                <a:ea typeface="Calibri" panose="020F0502020204030204" pitchFamily="34" charset="0"/>
              </a:rPr>
              <a:t>Kommunikation</a:t>
            </a:r>
            <a:r>
              <a:rPr lang="en-GB" dirty="0">
                <a:effectLst/>
                <a:ea typeface="Calibri" panose="020F0502020204030204" pitchFamily="34" charset="0"/>
              </a:rPr>
              <a:t> </a:t>
            </a:r>
            <a:r>
              <a:rPr lang="en-GB" dirty="0" err="1">
                <a:effectLst/>
                <a:ea typeface="Calibri" panose="020F0502020204030204" pitchFamily="34" charset="0"/>
              </a:rPr>
              <a:t>umsetzen</a:t>
            </a:r>
            <a:r>
              <a:rPr lang="en-GB" dirty="0">
                <a:effectLst/>
                <a:ea typeface="Calibri" panose="020F0502020204030204" pitchFamily="34" charset="0"/>
              </a:rPr>
              <a:t>.</a:t>
            </a:r>
          </a:p>
          <a:p>
            <a:endParaRPr lang="en-LB" dirty="0">
              <a:effectLst/>
              <a:ea typeface="Calibri" panose="020F0502020204030204" pitchFamily="34" charset="0"/>
            </a:endParaRPr>
          </a:p>
          <a:p>
            <a:r>
              <a:rPr lang="en-GB" dirty="0" err="1">
                <a:effectLst/>
                <a:ea typeface="Calibri" panose="020F0502020204030204" pitchFamily="34" charset="0"/>
              </a:rPr>
              <a:t>Während</a:t>
            </a:r>
            <a:r>
              <a:rPr lang="en-GB" dirty="0">
                <a:effectLst/>
                <a:ea typeface="Calibri" panose="020F0502020204030204" pitchFamily="34" charset="0"/>
              </a:rPr>
              <a:t> der </a:t>
            </a:r>
            <a:r>
              <a:rPr lang="en-GB" dirty="0" err="1">
                <a:effectLst/>
                <a:ea typeface="Calibri" panose="020F0502020204030204" pitchFamily="34" charset="0"/>
              </a:rPr>
              <a:t>Umsetzung</a:t>
            </a:r>
            <a:r>
              <a:rPr lang="en-GB" dirty="0">
                <a:effectLst/>
                <a:ea typeface="Calibri" panose="020F0502020204030204" pitchFamily="34" charset="0"/>
              </a:rPr>
              <a:t> </a:t>
            </a:r>
            <a:r>
              <a:rPr lang="en-GB" dirty="0" err="1">
                <a:effectLst/>
                <a:ea typeface="Calibri" panose="020F0502020204030204" pitchFamily="34" charset="0"/>
              </a:rPr>
              <a:t>unseres</a:t>
            </a:r>
            <a:r>
              <a:rPr lang="en-GB" dirty="0">
                <a:effectLst/>
                <a:ea typeface="Calibri" panose="020F0502020204030204" pitchFamily="34" charset="0"/>
              </a:rPr>
              <a:t> Plans </a:t>
            </a:r>
            <a:r>
              <a:rPr lang="en-GB" dirty="0" err="1">
                <a:effectLst/>
                <a:ea typeface="Calibri" panose="020F0502020204030204" pitchFamily="34" charset="0"/>
              </a:rPr>
              <a:t>ist</a:t>
            </a:r>
            <a:r>
              <a:rPr lang="en-GB" dirty="0">
                <a:effectLst/>
                <a:ea typeface="Calibri" panose="020F0502020204030204" pitchFamily="34" charset="0"/>
              </a:rPr>
              <a:t> es </a:t>
            </a:r>
            <a:r>
              <a:rPr lang="en-GB" dirty="0" err="1">
                <a:effectLst/>
                <a:ea typeface="Calibri" panose="020F0502020204030204" pitchFamily="34" charset="0"/>
              </a:rPr>
              <a:t>wichtig</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Informationsplattform</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System </a:t>
            </a:r>
            <a:r>
              <a:rPr lang="en-GB" dirty="0" err="1">
                <a:effectLst/>
                <a:ea typeface="Calibri" panose="020F0502020204030204" pitchFamily="34" charset="0"/>
              </a:rPr>
              <a:t>einzurichten</a:t>
            </a:r>
            <a:r>
              <a:rPr lang="en-GB" dirty="0">
                <a:effectLst/>
                <a:ea typeface="Calibri" panose="020F0502020204030204" pitchFamily="34" charset="0"/>
              </a:rPr>
              <a:t>. So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die </a:t>
            </a:r>
            <a:r>
              <a:rPr lang="en-GB" dirty="0" err="1">
                <a:effectLst/>
                <a:ea typeface="Calibri" panose="020F0502020204030204" pitchFamily="34" charset="0"/>
              </a:rPr>
              <a:t>Beteiligung</a:t>
            </a:r>
            <a:r>
              <a:rPr lang="en-GB" dirty="0">
                <a:effectLst/>
                <a:ea typeface="Calibri" panose="020F0502020204030204" pitchFamily="34" charset="0"/>
              </a:rPr>
              <a:t> an </a:t>
            </a:r>
            <a:r>
              <a:rPr lang="en-GB" dirty="0" err="1">
                <a:effectLst/>
                <a:ea typeface="Calibri" panose="020F0502020204030204" pitchFamily="34" charset="0"/>
              </a:rPr>
              <a:t>unserem</a:t>
            </a:r>
            <a:r>
              <a:rPr lang="en-GB" dirty="0">
                <a:effectLst/>
                <a:ea typeface="Calibri" panose="020F0502020204030204" pitchFamily="34" charset="0"/>
              </a:rPr>
              <a:t>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erhöhen</a:t>
            </a:r>
            <a:r>
              <a:rPr lang="en-GB" dirty="0">
                <a:effectLst/>
                <a:ea typeface="Calibri" panose="020F0502020204030204" pitchFamily="34" charset="0"/>
              </a:rPr>
              <a:t> und die von </a:t>
            </a:r>
            <a:r>
              <a:rPr lang="en-GB" dirty="0" err="1">
                <a:effectLst/>
                <a:ea typeface="Calibri" panose="020F0502020204030204" pitchFamily="34" charset="0"/>
              </a:rPr>
              <a:t>uns</a:t>
            </a:r>
            <a:r>
              <a:rPr lang="en-GB" dirty="0">
                <a:effectLst/>
                <a:ea typeface="Calibri" panose="020F0502020204030204" pitchFamily="34" charset="0"/>
              </a:rPr>
              <a:t> </a:t>
            </a:r>
            <a:r>
              <a:rPr lang="en-GB" dirty="0" err="1">
                <a:effectLst/>
                <a:ea typeface="Calibri" panose="020F0502020204030204" pitchFamily="34" charset="0"/>
              </a:rPr>
              <a:t>entwickelten</a:t>
            </a:r>
            <a:r>
              <a:rPr lang="en-GB" dirty="0">
                <a:effectLst/>
                <a:ea typeface="Calibri" panose="020F0502020204030204" pitchFamily="34" charset="0"/>
              </a:rPr>
              <a:t> </a:t>
            </a:r>
            <a:r>
              <a:rPr lang="en-GB" dirty="0" err="1">
                <a:effectLst/>
                <a:ea typeface="Calibri" panose="020F0502020204030204" pitchFamily="34" charset="0"/>
              </a:rPr>
              <a:t>Unterlagen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Materialien</a:t>
            </a:r>
            <a:r>
              <a:rPr lang="en-GB" dirty="0">
                <a:effectLst/>
                <a:ea typeface="Calibri" panose="020F0502020204030204" pitchFamily="34" charset="0"/>
              </a:rPr>
              <a:t> </a:t>
            </a:r>
            <a:r>
              <a:rPr lang="en-GB" dirty="0" err="1">
                <a:effectLst/>
                <a:ea typeface="Calibri" panose="020F0502020204030204" pitchFamily="34" charset="0"/>
              </a:rPr>
              <a:t>präsentieren</a:t>
            </a:r>
            <a:r>
              <a:rPr lang="en-GB" dirty="0">
                <a:effectLst/>
                <a:ea typeface="Calibri" panose="020F0502020204030204" pitchFamily="34" charset="0"/>
              </a:rPr>
              <a:t>.</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Ein </a:t>
            </a:r>
            <a:r>
              <a:rPr lang="en-GB" dirty="0" err="1">
                <a:effectLst/>
                <a:ea typeface="Calibri" panose="020F0502020204030204" pitchFamily="34" charset="0"/>
              </a:rPr>
              <a:t>Beispiel</a:t>
            </a:r>
            <a:r>
              <a:rPr lang="en-GB" dirty="0">
                <a:effectLst/>
                <a:ea typeface="Calibri" panose="020F0502020204030204" pitchFamily="34" charset="0"/>
              </a:rPr>
              <a:t> für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Plattform</a:t>
            </a:r>
            <a:r>
              <a:rPr lang="en-GB" dirty="0">
                <a:effectLst/>
                <a:ea typeface="Calibri" panose="020F0502020204030204" pitchFamily="34" charset="0"/>
              </a:rPr>
              <a:t>, die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der </a:t>
            </a:r>
            <a:r>
              <a:rPr lang="en-GB" dirty="0" err="1">
                <a:effectLst/>
                <a:ea typeface="Calibri" panose="020F0502020204030204" pitchFamily="34" charset="0"/>
              </a:rPr>
              <a:t>Umsetzung</a:t>
            </a:r>
            <a:r>
              <a:rPr lang="en-GB" dirty="0">
                <a:effectLst/>
                <a:ea typeface="Calibri" panose="020F0502020204030204" pitchFamily="34" charset="0"/>
              </a:rPr>
              <a:t> </a:t>
            </a:r>
            <a:r>
              <a:rPr lang="en-GB" dirty="0" err="1">
                <a:effectLst/>
                <a:ea typeface="Calibri" panose="020F0502020204030204" pitchFamily="34" charset="0"/>
              </a:rPr>
              <a:t>unseres</a:t>
            </a:r>
            <a:r>
              <a:rPr lang="en-GB" dirty="0">
                <a:effectLst/>
                <a:ea typeface="Calibri" panose="020F0502020204030204" pitchFamily="34" charset="0"/>
              </a:rPr>
              <a:t> </a:t>
            </a:r>
            <a:r>
              <a:rPr lang="en-GB" dirty="0" err="1">
                <a:effectLst/>
                <a:ea typeface="Calibri" panose="020F0502020204030204" pitchFamily="34" charset="0"/>
              </a:rPr>
              <a:t>Aktionsplans</a:t>
            </a:r>
            <a:r>
              <a:rPr lang="en-GB" dirty="0">
                <a:effectLst/>
                <a:ea typeface="Calibri" panose="020F0502020204030204" pitchFamily="34" charset="0"/>
              </a:rPr>
              <a:t> </a:t>
            </a:r>
            <a:r>
              <a:rPr lang="en-GB" dirty="0" err="1">
                <a:effectLst/>
                <a:ea typeface="Calibri" panose="020F0502020204030204" pitchFamily="34" charset="0"/>
              </a:rPr>
              <a:t>nutzen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das </a:t>
            </a:r>
            <a:r>
              <a:rPr lang="en-GB" dirty="0" err="1">
                <a:effectLst/>
                <a:ea typeface="Calibri" panose="020F0502020204030204" pitchFamily="34" charset="0"/>
              </a:rPr>
              <a:t>Projekt</a:t>
            </a:r>
            <a:r>
              <a:rPr lang="en-GB" dirty="0">
                <a:effectLst/>
                <a:ea typeface="Calibri" panose="020F0502020204030204" pitchFamily="34" charset="0"/>
              </a:rPr>
              <a:t> </a:t>
            </a:r>
            <a:r>
              <a:rPr lang="en-GB" b="1" dirty="0">
                <a:solidFill>
                  <a:srgbClr val="ECECEC"/>
                </a:solidFill>
                <a:effectLst/>
                <a:ea typeface="Calibri" panose="020F0502020204030204" pitchFamily="34" charset="0"/>
              </a:rPr>
              <a:t>Structural Transformation to Achieve Gender Equality in Science</a:t>
            </a:r>
            <a:r>
              <a:rPr lang="en-GB" baseline="30000" dirty="0">
                <a:effectLst/>
                <a:ea typeface="Calibri" panose="020F0502020204030204" pitchFamily="34" charset="0"/>
              </a:rPr>
              <a:t>28</a:t>
            </a:r>
            <a:r>
              <a:rPr lang="en-GB" dirty="0">
                <a:effectLst/>
                <a:ea typeface="Calibri" panose="020F0502020204030204" pitchFamily="34" charset="0"/>
              </a:rPr>
              <a:t> , </a:t>
            </a:r>
            <a:r>
              <a:rPr lang="en-GB" dirty="0" err="1">
                <a:effectLst/>
                <a:ea typeface="Calibri" panose="020F0502020204030204" pitchFamily="34" charset="0"/>
              </a:rPr>
              <a:t>ein</a:t>
            </a:r>
            <a:r>
              <a:rPr lang="en-GB" dirty="0">
                <a:effectLst/>
                <a:ea typeface="Calibri" panose="020F0502020204030204" pitchFamily="34" charset="0"/>
              </a:rPr>
              <a:t> von der </a:t>
            </a:r>
            <a:r>
              <a:rPr lang="en-GB" dirty="0" err="1">
                <a:effectLst/>
                <a:ea typeface="Calibri" panose="020F0502020204030204" pitchFamily="34" charset="0"/>
              </a:rPr>
              <a:t>Europäischen</a:t>
            </a:r>
            <a:r>
              <a:rPr lang="en-GB" dirty="0">
                <a:effectLst/>
                <a:ea typeface="Calibri" panose="020F0502020204030204" pitchFamily="34" charset="0"/>
              </a:rPr>
              <a:t> </a:t>
            </a:r>
            <a:r>
              <a:rPr lang="en-GB" dirty="0" err="1">
                <a:effectLst/>
                <a:ea typeface="Calibri" panose="020F0502020204030204" pitchFamily="34" charset="0"/>
              </a:rPr>
              <a:t>Kommission</a:t>
            </a:r>
            <a:r>
              <a:rPr lang="en-GB" dirty="0">
                <a:effectLst/>
                <a:ea typeface="Calibri" panose="020F0502020204030204" pitchFamily="34" charset="0"/>
              </a:rPr>
              <a:t> </a:t>
            </a:r>
            <a:r>
              <a:rPr lang="en-GB" dirty="0" err="1">
                <a:effectLst/>
                <a:ea typeface="Calibri" panose="020F0502020204030204" pitchFamily="34" charset="0"/>
              </a:rPr>
              <a:t>finanziertes</a:t>
            </a:r>
            <a:r>
              <a:rPr lang="en-GB" dirty="0">
                <a:effectLst/>
                <a:ea typeface="Calibri" panose="020F0502020204030204" pitchFamily="34" charset="0"/>
              </a:rPr>
              <a:t> </a:t>
            </a:r>
            <a:r>
              <a:rPr lang="en-GB" dirty="0" err="1">
                <a:effectLst/>
                <a:ea typeface="Calibri" panose="020F0502020204030204" pitchFamily="34" charset="0"/>
              </a:rPr>
              <a:t>italienisches</a:t>
            </a:r>
            <a:r>
              <a:rPr lang="en-GB" dirty="0">
                <a:effectLst/>
                <a:ea typeface="Calibri" panose="020F0502020204030204" pitchFamily="34" charset="0"/>
              </a:rPr>
              <a:t> </a:t>
            </a:r>
            <a:r>
              <a:rPr lang="en-GB" dirty="0" err="1">
                <a:effectLst/>
                <a:ea typeface="Calibri" panose="020F0502020204030204" pitchFamily="34" charset="0"/>
              </a:rPr>
              <a:t>Projekt</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Erhöhung</a:t>
            </a:r>
            <a:r>
              <a:rPr lang="en-GB" dirty="0">
                <a:effectLst/>
                <a:ea typeface="Calibri" panose="020F0502020204030204" pitchFamily="34" charset="0"/>
              </a:rPr>
              <a:t> der </a:t>
            </a:r>
            <a:r>
              <a:rPr lang="en-GB" dirty="0" err="1">
                <a:effectLst/>
                <a:ea typeface="Calibri" panose="020F0502020204030204" pitchFamily="34" charset="0"/>
              </a:rPr>
              <a:t>Beteiligung</a:t>
            </a:r>
            <a:r>
              <a:rPr lang="en-GB" dirty="0">
                <a:effectLst/>
                <a:ea typeface="Calibri" panose="020F0502020204030204" pitchFamily="34" charset="0"/>
              </a:rPr>
              <a:t> von Frauen an </a:t>
            </a:r>
            <a:r>
              <a:rPr lang="en-GB" dirty="0" err="1">
                <a:effectLst/>
                <a:ea typeface="Calibri" panose="020F0502020204030204" pitchFamily="34" charset="0"/>
              </a:rPr>
              <a:t>Forschungs</a:t>
            </a:r>
            <a:r>
              <a:rPr lang="en-GB" dirty="0">
                <a:effectLst/>
                <a:ea typeface="Calibri" panose="020F0502020204030204" pitchFamily="34" charset="0"/>
              </a:rPr>
              <a:t>- und </a:t>
            </a:r>
            <a:r>
              <a:rPr lang="en-GB" dirty="0" err="1">
                <a:effectLst/>
                <a:ea typeface="Calibri" panose="020F0502020204030204" pitchFamily="34" charset="0"/>
              </a:rPr>
              <a:t>Wissenschaftskarrieren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über</a:t>
            </a:r>
            <a:r>
              <a:rPr lang="en-GB" dirty="0">
                <a:effectLst/>
                <a:ea typeface="Calibri" panose="020F0502020204030204" pitchFamily="34" charset="0"/>
              </a:rPr>
              <a:t> </a:t>
            </a:r>
            <a:r>
              <a:rPr lang="en-GB" dirty="0" err="1">
                <a:effectLst/>
                <a:ea typeface="Calibri" panose="020F0502020204030204" pitchFamily="34" charset="0"/>
              </a:rPr>
              <a:t>unseren</a:t>
            </a:r>
            <a:r>
              <a:rPr lang="en-GB" dirty="0">
                <a:effectLst/>
                <a:ea typeface="Calibri" panose="020F0502020204030204" pitchFamily="34" charset="0"/>
              </a:rPr>
              <a:t> </a:t>
            </a:r>
            <a:r>
              <a:rPr lang="en-GB" dirty="0" err="1">
                <a:effectLst/>
                <a:ea typeface="Calibri" panose="020F0502020204030204" pitchFamily="34" charset="0"/>
              </a:rPr>
              <a:t>Aktionsplan</a:t>
            </a:r>
            <a:r>
              <a:rPr lang="en-GB" dirty="0">
                <a:effectLst/>
                <a:ea typeface="Calibri" panose="020F0502020204030204" pitchFamily="34" charset="0"/>
              </a:rPr>
              <a:t> in die </a:t>
            </a:r>
            <a:r>
              <a:rPr lang="en-GB" dirty="0" err="1">
                <a:effectLst/>
                <a:ea typeface="Calibri" panose="020F0502020204030204" pitchFamily="34" charset="0"/>
              </a:rPr>
              <a:t>eigene</a:t>
            </a:r>
            <a:r>
              <a:rPr lang="en-GB" dirty="0">
                <a:effectLst/>
                <a:ea typeface="Calibri" panose="020F0502020204030204" pitchFamily="34" charset="0"/>
              </a:rPr>
              <a:t> </a:t>
            </a:r>
            <a:r>
              <a:rPr lang="en-GB" dirty="0" err="1">
                <a:effectLst/>
                <a:ea typeface="Calibri" panose="020F0502020204030204" pitchFamily="34" charset="0"/>
              </a:rPr>
              <a:t>Webplattform</a:t>
            </a:r>
            <a:r>
              <a:rPr lang="en-GB" dirty="0">
                <a:effectLst/>
                <a:ea typeface="Calibri" panose="020F0502020204030204" pitchFamily="34" charset="0"/>
              </a:rPr>
              <a:t> </a:t>
            </a:r>
            <a:r>
              <a:rPr lang="en-GB" dirty="0" err="1">
                <a:effectLst/>
                <a:ea typeface="Calibri" panose="020F0502020204030204" pitchFamily="34" charset="0"/>
              </a:rPr>
              <a:t>unseres</a:t>
            </a:r>
            <a:r>
              <a:rPr lang="en-GB" dirty="0">
                <a:effectLst/>
                <a:ea typeface="Calibri" panose="020F0502020204030204" pitchFamily="34" charset="0"/>
              </a:rPr>
              <a:t> </a:t>
            </a:r>
            <a:r>
              <a:rPr lang="en-GB" dirty="0" err="1">
                <a:effectLst/>
                <a:ea typeface="Calibri" panose="020F0502020204030204" pitchFamily="34" charset="0"/>
              </a:rPr>
              <a:t>Unternehmens</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unserer</a:t>
            </a:r>
            <a:r>
              <a:rPr lang="en-GB" dirty="0">
                <a:effectLst/>
                <a:ea typeface="Calibri" panose="020F0502020204030204" pitchFamily="34" charset="0"/>
              </a:rPr>
              <a:t> Organisation </a:t>
            </a:r>
            <a:r>
              <a:rPr lang="en-GB" dirty="0" err="1">
                <a:effectLst/>
                <a:ea typeface="Calibri" panose="020F0502020204030204" pitchFamily="34" charset="0"/>
              </a:rPr>
              <a:t>aufnehmen</a:t>
            </a:r>
            <a:r>
              <a:rPr lang="en-GB" dirty="0">
                <a:effectLst/>
                <a:ea typeface="Calibri" panose="020F0502020204030204" pitchFamily="34" charset="0"/>
              </a:rPr>
              <a:t>.</a:t>
            </a:r>
          </a:p>
          <a:p>
            <a:endParaRPr lang="en-LB" dirty="0">
              <a:effectLst/>
              <a:ea typeface="Calibri" panose="020F0502020204030204" pitchFamily="34" charset="0"/>
            </a:endParaRPr>
          </a:p>
          <a:p>
            <a:r>
              <a:rPr lang="en-GB" dirty="0" err="1">
                <a:effectLst/>
                <a:ea typeface="Calibri" panose="020F0502020204030204" pitchFamily="34" charset="0"/>
              </a:rPr>
              <a:t>Darüber</a:t>
            </a:r>
            <a:r>
              <a:rPr lang="en-GB" dirty="0">
                <a:effectLst/>
                <a:ea typeface="Calibri" panose="020F0502020204030204" pitchFamily="34" charset="0"/>
              </a:rPr>
              <a:t> </a:t>
            </a:r>
            <a:r>
              <a:rPr lang="en-GB" dirty="0" err="1">
                <a:effectLst/>
                <a:ea typeface="Calibri" panose="020F0502020204030204" pitchFamily="34" charset="0"/>
              </a:rPr>
              <a:t>hinaus</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der </a:t>
            </a:r>
            <a:r>
              <a:rPr lang="en-GB" dirty="0" err="1">
                <a:effectLst/>
                <a:ea typeface="Calibri" panose="020F0502020204030204" pitchFamily="34" charset="0"/>
              </a:rPr>
              <a:t>Entwicklung</a:t>
            </a:r>
            <a:r>
              <a:rPr lang="en-GB" dirty="0">
                <a:effectLst/>
                <a:ea typeface="Calibri" panose="020F0502020204030204" pitchFamily="34" charset="0"/>
              </a:rPr>
              <a:t> </a:t>
            </a:r>
            <a:r>
              <a:rPr lang="en-GB" dirty="0" err="1">
                <a:effectLst/>
                <a:ea typeface="Calibri" panose="020F0502020204030204" pitchFamily="34" charset="0"/>
              </a:rPr>
              <a:t>unseres</a:t>
            </a:r>
            <a:r>
              <a:rPr lang="en-GB" dirty="0">
                <a:effectLst/>
                <a:ea typeface="Calibri" panose="020F0502020204030204" pitchFamily="34" charset="0"/>
              </a:rPr>
              <a:t> </a:t>
            </a:r>
            <a:r>
              <a:rPr lang="en-GB" dirty="0" err="1">
                <a:effectLst/>
                <a:ea typeface="Calibri" panose="020F0502020204030204" pitchFamily="34" charset="0"/>
              </a:rPr>
              <a:t>Aktionsplans</a:t>
            </a:r>
            <a:r>
              <a:rPr lang="en-GB" dirty="0">
                <a:effectLst/>
                <a:ea typeface="Calibri" panose="020F0502020204030204" pitchFamily="34" charset="0"/>
              </a:rPr>
              <a:t> </a:t>
            </a:r>
            <a:r>
              <a:rPr lang="en-GB" dirty="0" err="1">
                <a:effectLst/>
                <a:ea typeface="Calibri" panose="020F0502020204030204" pitchFamily="34" charset="0"/>
              </a:rPr>
              <a:t>dessen</a:t>
            </a:r>
            <a:r>
              <a:rPr lang="en-GB" dirty="0">
                <a:effectLst/>
                <a:ea typeface="Calibri" panose="020F0502020204030204" pitchFamily="34" charset="0"/>
              </a:rPr>
              <a:t> </a:t>
            </a:r>
            <a:r>
              <a:rPr lang="en-GB" dirty="0" err="1">
                <a:effectLst/>
                <a:ea typeface="Calibri" panose="020F0502020204030204" pitchFamily="34" charset="0"/>
              </a:rPr>
              <a:t>Fortschritte</a:t>
            </a:r>
            <a:r>
              <a:rPr lang="en-GB" dirty="0">
                <a:effectLst/>
                <a:ea typeface="Calibri" panose="020F0502020204030204" pitchFamily="34" charset="0"/>
              </a:rPr>
              <a:t> </a:t>
            </a:r>
            <a:r>
              <a:rPr lang="en-GB" dirty="0" err="1">
                <a:effectLst/>
                <a:ea typeface="Calibri" panose="020F0502020204030204" pitchFamily="34" charset="0"/>
              </a:rPr>
              <a:t>überwachen</a:t>
            </a:r>
            <a:r>
              <a:rPr lang="en-GB" dirty="0">
                <a:effectLst/>
                <a:ea typeface="Calibri" panose="020F0502020204030204" pitchFamily="34" charset="0"/>
              </a:rPr>
              <a:t>. Zu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Zweck</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überprüfen</a:t>
            </a:r>
            <a:r>
              <a:rPr lang="en-GB" dirty="0">
                <a:effectLst/>
                <a:ea typeface="Calibri" panose="020F0502020204030204" pitchFamily="34" charset="0"/>
              </a:rPr>
              <a:t>, </a:t>
            </a:r>
            <a:r>
              <a:rPr lang="en-GB" dirty="0" err="1">
                <a:effectLst/>
                <a:ea typeface="Calibri" panose="020F0502020204030204" pitchFamily="34" charset="0"/>
              </a:rPr>
              <a:t>ob</a:t>
            </a:r>
            <a:r>
              <a:rPr lang="en-GB" dirty="0">
                <a:effectLst/>
                <a:ea typeface="Calibri" panose="020F0502020204030204" pitchFamily="34" charset="0"/>
              </a:rPr>
              <a:t> die in der </a:t>
            </a:r>
            <a:r>
              <a:rPr lang="en-GB" dirty="0" err="1">
                <a:effectLst/>
                <a:ea typeface="Calibri" panose="020F0502020204030204" pitchFamily="34" charset="0"/>
              </a:rPr>
              <a:t>Konzeptionsphase</a:t>
            </a:r>
            <a:r>
              <a:rPr lang="en-GB" dirty="0">
                <a:effectLst/>
                <a:ea typeface="Calibri" panose="020F0502020204030204" pitchFamily="34" charset="0"/>
              </a:rPr>
              <a:t> </a:t>
            </a:r>
            <a:r>
              <a:rPr lang="en-GB" dirty="0" err="1">
                <a:effectLst/>
                <a:ea typeface="Calibri" panose="020F0502020204030204" pitchFamily="34" charset="0"/>
              </a:rPr>
              <a:t>dargelegten</a:t>
            </a:r>
            <a:r>
              <a:rPr lang="en-GB" dirty="0">
                <a:effectLst/>
                <a:ea typeface="Calibri" panose="020F0502020204030204" pitchFamily="34" charset="0"/>
              </a:rPr>
              <a:t> </a:t>
            </a:r>
            <a:r>
              <a:rPr lang="en-GB" dirty="0" err="1">
                <a:effectLst/>
                <a:ea typeface="Calibri" panose="020F0502020204030204" pitchFamily="34" charset="0"/>
              </a:rPr>
              <a:t>Ziele</a:t>
            </a:r>
            <a:r>
              <a:rPr lang="en-GB" dirty="0">
                <a:effectLst/>
                <a:ea typeface="Calibri" panose="020F0502020204030204" pitchFamily="34" charset="0"/>
              </a:rPr>
              <a:t> und </a:t>
            </a:r>
            <a:r>
              <a:rPr lang="en-GB" dirty="0" err="1">
                <a:effectLst/>
                <a:ea typeface="Calibri" panose="020F0502020204030204" pitchFamily="34" charset="0"/>
              </a:rPr>
              <a:t>Vorgaben</a:t>
            </a:r>
            <a:r>
              <a:rPr lang="en-GB" dirty="0">
                <a:effectLst/>
                <a:ea typeface="Calibri" panose="020F0502020204030204" pitchFamily="34" charset="0"/>
              </a:rPr>
              <a:t> </a:t>
            </a:r>
            <a:r>
              <a:rPr lang="en-GB" dirty="0" err="1">
                <a:effectLst/>
                <a:ea typeface="Calibri" panose="020F0502020204030204" pitchFamily="34" charset="0"/>
              </a:rPr>
              <a:t>erreicht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b="1" dirty="0">
                <a:solidFill>
                  <a:srgbClr val="ECECEC"/>
                </a:solidFill>
                <a:effectLst/>
                <a:ea typeface="Calibri" panose="020F0502020204030204" pitchFamily="34" charset="0"/>
              </a:rPr>
              <a:t>Zu </a:t>
            </a:r>
            <a:r>
              <a:rPr lang="en-GB" b="1" dirty="0" err="1">
                <a:solidFill>
                  <a:srgbClr val="ECECEC"/>
                </a:solidFill>
                <a:effectLst/>
                <a:ea typeface="Calibri" panose="020F0502020204030204" pitchFamily="34" charset="0"/>
              </a:rPr>
              <a:t>diesem</a:t>
            </a:r>
            <a:r>
              <a:rPr lang="en-GB" b="1" dirty="0">
                <a:solidFill>
                  <a:srgbClr val="ECECEC"/>
                </a:solidFill>
                <a:effectLst/>
                <a:ea typeface="Calibri" panose="020F0502020204030204" pitchFamily="34" charset="0"/>
              </a:rPr>
              <a:t> </a:t>
            </a:r>
            <a:r>
              <a:rPr lang="en-GB" b="1" dirty="0" err="1">
                <a:solidFill>
                  <a:srgbClr val="ECECEC"/>
                </a:solidFill>
                <a:effectLst/>
                <a:ea typeface="Calibri" panose="020F0502020204030204" pitchFamily="34" charset="0"/>
              </a:rPr>
              <a:t>Zweck</a:t>
            </a:r>
            <a:r>
              <a:rPr lang="en-GB" b="1" dirty="0">
                <a:solidFill>
                  <a:srgbClr val="ECECEC"/>
                </a:solidFill>
                <a:effectLst/>
                <a:ea typeface="Calibri" panose="020F0502020204030204" pitchFamily="34" charset="0"/>
              </a:rPr>
              <a:t> </a:t>
            </a:r>
            <a:r>
              <a:rPr lang="en-GB" b="1" dirty="0" err="1">
                <a:solidFill>
                  <a:srgbClr val="ECECEC"/>
                </a:solidFill>
                <a:effectLst/>
                <a:ea typeface="Calibri" panose="020F0502020204030204" pitchFamily="34" charset="0"/>
              </a:rPr>
              <a:t>ist</a:t>
            </a:r>
            <a:r>
              <a:rPr lang="en-GB" b="1" dirty="0">
                <a:solidFill>
                  <a:srgbClr val="ECECEC"/>
                </a:solidFill>
                <a:effectLst/>
                <a:ea typeface="Calibri" panose="020F0502020204030204" pitchFamily="34" charset="0"/>
              </a:rPr>
              <a:t> es </a:t>
            </a:r>
            <a:r>
              <a:rPr lang="en-GB" b="1" dirty="0" err="1">
                <a:solidFill>
                  <a:srgbClr val="ECECEC"/>
                </a:solidFill>
                <a:effectLst/>
                <a:ea typeface="Calibri" panose="020F0502020204030204" pitchFamily="34" charset="0"/>
              </a:rPr>
              <a:t>notwendig</a:t>
            </a:r>
            <a:r>
              <a:rPr lang="en-GB" b="1" dirty="0">
                <a:solidFill>
                  <a:srgbClr val="ECECEC"/>
                </a:solidFill>
                <a:effectLst/>
                <a:ea typeface="Calibri" panose="020F0502020204030204" pitchFamily="34" charset="0"/>
              </a:rPr>
              <a:t>,:</a:t>
            </a:r>
            <a:endParaRPr lang="en-LB" b="1" dirty="0">
              <a:solidFill>
                <a:srgbClr val="ECECEC"/>
              </a:solidFill>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pPr marL="342900" lvl="0" indent="-342900">
              <a:buClr>
                <a:schemeClr val="bg1"/>
              </a:buClr>
              <a:buFont typeface="Arial" panose="020B0604020202020204" pitchFamily="34" charset="0"/>
              <a:buChar char="•"/>
            </a:pPr>
            <a:r>
              <a:rPr lang="en-GB" dirty="0" err="1">
                <a:effectLst/>
                <a:ea typeface="Calibri" panose="020F0502020204030204" pitchFamily="34" charset="0"/>
              </a:rPr>
              <a:t>Planen</a:t>
            </a:r>
            <a:r>
              <a:rPr lang="en-GB" dirty="0">
                <a:effectLst/>
                <a:ea typeface="Calibri" panose="020F0502020204030204" pitchFamily="34" charset="0"/>
              </a:rPr>
              <a:t> Sie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Reihe</a:t>
            </a:r>
            <a:r>
              <a:rPr lang="en-GB" dirty="0">
                <a:effectLst/>
                <a:ea typeface="Calibri" panose="020F0502020204030204" pitchFamily="34" charset="0"/>
              </a:rPr>
              <a:t> von </a:t>
            </a:r>
            <a:r>
              <a:rPr lang="en-GB" dirty="0" err="1">
                <a:effectLst/>
                <a:ea typeface="Calibri" panose="020F0502020204030204" pitchFamily="34" charset="0"/>
              </a:rPr>
              <a:t>Evaluierungssitzungen</a:t>
            </a:r>
            <a:endParaRPr lang="en-LB" dirty="0">
              <a:effectLst/>
              <a:ea typeface="Calibri" panose="020F0502020204030204" pitchFamily="34" charset="0"/>
            </a:endParaRPr>
          </a:p>
          <a:p>
            <a:pPr>
              <a:buClr>
                <a:schemeClr val="bg1"/>
              </a:buClr>
            </a:pPr>
            <a:endParaRPr lang="en-LB" dirty="0">
              <a:effectLst/>
              <a:ea typeface="Calibri" panose="020F0502020204030204" pitchFamily="34" charset="0"/>
            </a:endParaRPr>
          </a:p>
          <a:p>
            <a:pPr marL="342900" lvl="0" indent="-342900">
              <a:buClr>
                <a:schemeClr val="bg1"/>
              </a:buClr>
              <a:buFont typeface="Arial" panose="020B0604020202020204" pitchFamily="34" charset="0"/>
              <a:buChar char="•"/>
            </a:pPr>
            <a:r>
              <a:rPr lang="en-GB" dirty="0" err="1">
                <a:effectLst/>
                <a:ea typeface="Calibri" panose="020F0502020204030204" pitchFamily="34" charset="0"/>
              </a:rPr>
              <a:t>Geben</a:t>
            </a:r>
            <a:r>
              <a:rPr lang="en-GB" dirty="0">
                <a:effectLst/>
                <a:ea typeface="Calibri" panose="020F0502020204030204" pitchFamily="34" charset="0"/>
              </a:rPr>
              <a:t> Sie die </a:t>
            </a:r>
            <a:r>
              <a:rPr lang="en-GB" dirty="0" err="1">
                <a:effectLst/>
                <a:ea typeface="Calibri" panose="020F0502020204030204" pitchFamily="34" charset="0"/>
              </a:rPr>
              <a:t>Personen</a:t>
            </a:r>
            <a:r>
              <a:rPr lang="en-GB" dirty="0">
                <a:effectLst/>
                <a:ea typeface="Calibri" panose="020F0502020204030204" pitchFamily="34" charset="0"/>
              </a:rPr>
              <a:t> an, die </a:t>
            </a:r>
            <a:r>
              <a:rPr lang="en-GB" dirty="0" err="1">
                <a:effectLst/>
                <a:ea typeface="Calibri" panose="020F0502020204030204" pitchFamily="34" charset="0"/>
              </a:rPr>
              <a:t>diese</a:t>
            </a:r>
            <a:r>
              <a:rPr lang="en-GB" dirty="0">
                <a:effectLst/>
                <a:ea typeface="Calibri" panose="020F0502020204030204" pitchFamily="34" charset="0"/>
              </a:rPr>
              <a:t> Phase der </a:t>
            </a:r>
            <a:r>
              <a:rPr lang="en-GB" dirty="0" err="1">
                <a:effectLst/>
                <a:ea typeface="Calibri" panose="020F0502020204030204" pitchFamily="34" charset="0"/>
              </a:rPr>
              <a:t>Überwachung</a:t>
            </a:r>
            <a:r>
              <a:rPr lang="en-GB" dirty="0">
                <a:effectLst/>
                <a:ea typeface="Calibri" panose="020F0502020204030204" pitchFamily="34" charset="0"/>
              </a:rPr>
              <a:t> und </a:t>
            </a:r>
            <a:r>
              <a:rPr lang="en-GB" dirty="0" err="1">
                <a:effectLst/>
                <a:ea typeface="Calibri" panose="020F0502020204030204" pitchFamily="34" charset="0"/>
              </a:rPr>
              <a:t>Bewertung</a:t>
            </a:r>
            <a:r>
              <a:rPr lang="en-GB" dirty="0">
                <a:effectLst/>
                <a:ea typeface="Calibri" panose="020F0502020204030204" pitchFamily="34" charset="0"/>
              </a:rPr>
              <a:t> </a:t>
            </a:r>
            <a:r>
              <a:rPr lang="en-GB" dirty="0" err="1">
                <a:effectLst/>
                <a:ea typeface="Calibri" panose="020F0502020204030204" pitchFamily="34" charset="0"/>
              </a:rPr>
              <a:t>beaufsichtigen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Personen</a:t>
            </a:r>
            <a:r>
              <a:rPr lang="en-GB" dirty="0">
                <a:effectLst/>
                <a:ea typeface="Calibri" panose="020F0502020204030204" pitchFamily="34" charset="0"/>
              </a:rPr>
              <a:t> </a:t>
            </a:r>
            <a:r>
              <a:rPr lang="en-GB" dirty="0" err="1">
                <a:effectLst/>
                <a:ea typeface="Calibri" panose="020F0502020204030204" pitchFamily="34" charset="0"/>
              </a:rPr>
              <a:t>sollten</a:t>
            </a:r>
            <a:r>
              <a:rPr lang="en-GB" dirty="0">
                <a:effectLst/>
                <a:ea typeface="Calibri" panose="020F0502020204030204" pitchFamily="34" charset="0"/>
              </a:rPr>
              <a:t> </a:t>
            </a:r>
            <a:r>
              <a:rPr lang="en-GB" dirty="0" err="1">
                <a:effectLst/>
                <a:ea typeface="Calibri" panose="020F0502020204030204" pitchFamily="34" charset="0"/>
              </a:rPr>
              <a:t>bereits</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Vorfeld</a:t>
            </a:r>
            <a:r>
              <a:rPr lang="en-GB" dirty="0">
                <a:effectLst/>
                <a:ea typeface="Calibri" panose="020F0502020204030204" pitchFamily="34" charset="0"/>
              </a:rPr>
              <a:t> </a:t>
            </a:r>
            <a:r>
              <a:rPr lang="en-GB" dirty="0" err="1">
                <a:effectLst/>
                <a:ea typeface="Calibri" panose="020F0502020204030204" pitchFamily="34" charset="0"/>
              </a:rPr>
              <a:t>festgelegt</a:t>
            </a:r>
            <a:r>
              <a:rPr lang="en-GB" dirty="0">
                <a:effectLst/>
                <a:ea typeface="Calibri" panose="020F0502020204030204" pitchFamily="34" charset="0"/>
              </a:rPr>
              <a:t> </a:t>
            </a:r>
            <a:r>
              <a:rPr lang="en-GB" dirty="0" err="1">
                <a:effectLst/>
                <a:ea typeface="Calibri" panose="020F0502020204030204" pitchFamily="34" charset="0"/>
              </a:rPr>
              <a:t>worden</a:t>
            </a:r>
            <a:r>
              <a:rPr lang="en-GB" dirty="0">
                <a:effectLst/>
                <a:ea typeface="Calibri" panose="020F0502020204030204" pitchFamily="34" charset="0"/>
              </a:rPr>
              <a:t> sein. Es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wichtig</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breite</a:t>
            </a:r>
            <a:r>
              <a:rPr lang="en-GB" dirty="0">
                <a:effectLst/>
                <a:ea typeface="Calibri" panose="020F0502020204030204" pitchFamily="34" charset="0"/>
              </a:rPr>
              <a:t> </a:t>
            </a:r>
            <a:r>
              <a:rPr lang="en-GB" dirty="0" err="1">
                <a:effectLst/>
                <a:ea typeface="Calibri" panose="020F0502020204030204" pitchFamily="34" charset="0"/>
              </a:rPr>
              <a:t>Vertretung</a:t>
            </a:r>
            <a:r>
              <a:rPr lang="en-GB" dirty="0">
                <a:effectLst/>
                <a:ea typeface="Calibri" panose="020F0502020204030204" pitchFamily="34" charset="0"/>
              </a:rPr>
              <a:t> von </a:t>
            </a:r>
            <a:r>
              <a:rPr lang="en-GB" dirty="0" err="1">
                <a:effectLst/>
                <a:ea typeface="Calibri" panose="020F0502020204030204" pitchFamily="34" charset="0"/>
              </a:rPr>
              <a:t>Männern</a:t>
            </a:r>
            <a:r>
              <a:rPr lang="en-GB" dirty="0">
                <a:effectLst/>
                <a:ea typeface="Calibri" panose="020F0502020204030204" pitchFamily="34" charset="0"/>
              </a:rPr>
              <a:t> und Frauen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Überwachungsgruppe</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Zeitpunkt</a:t>
            </a:r>
            <a:r>
              <a:rPr lang="en-GB" dirty="0">
                <a:effectLst/>
                <a:ea typeface="Calibri" panose="020F0502020204030204" pitchFamily="34" charset="0"/>
              </a:rPr>
              <a:t> </a:t>
            </a:r>
            <a:r>
              <a:rPr lang="en-GB" dirty="0" err="1">
                <a:effectLst/>
                <a:ea typeface="Calibri" panose="020F0502020204030204" pitchFamily="34" charset="0"/>
              </a:rPr>
              <a:t>berücksichtigt</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Falls </a:t>
            </a:r>
            <a:r>
              <a:rPr lang="en-GB" dirty="0" err="1">
                <a:effectLst/>
                <a:ea typeface="Calibri" panose="020F0502020204030204" pitchFamily="34" charset="0"/>
              </a:rPr>
              <a:t>Probleme</a:t>
            </a:r>
            <a:r>
              <a:rPr lang="en-GB" dirty="0">
                <a:effectLst/>
                <a:ea typeface="Calibri" panose="020F0502020204030204" pitchFamily="34" charset="0"/>
              </a:rPr>
              <a:t> </a:t>
            </a:r>
            <a:r>
              <a:rPr lang="en-GB" dirty="0" err="1">
                <a:effectLst/>
                <a:ea typeface="Calibri" panose="020F0502020204030204" pitchFamily="34" charset="0"/>
              </a:rPr>
              <a:t>festgestellt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sollten</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angepasst</a:t>
            </a:r>
            <a:r>
              <a:rPr lang="en-GB" dirty="0">
                <a:effectLst/>
                <a:ea typeface="Calibri" panose="020F0502020204030204" pitchFamily="34" charset="0"/>
              </a:rPr>
              <a:t> und in den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aufgenommen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wobei</a:t>
            </a:r>
            <a:r>
              <a:rPr lang="en-GB"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die </a:t>
            </a:r>
            <a:r>
              <a:rPr lang="en-GB" dirty="0" err="1">
                <a:effectLst/>
                <a:ea typeface="Calibri" panose="020F0502020204030204" pitchFamily="34" charset="0"/>
              </a:rPr>
              <a:t>Zeitleiste</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die </a:t>
            </a:r>
            <a:r>
              <a:rPr lang="en-GB" dirty="0" err="1">
                <a:effectLst/>
                <a:ea typeface="Calibri" panose="020F0502020204030204" pitchFamily="34" charset="0"/>
              </a:rPr>
              <a:t>Handlungen</a:t>
            </a:r>
            <a:r>
              <a:rPr lang="en-GB" dirty="0">
                <a:effectLst/>
                <a:ea typeface="Calibri" panose="020F0502020204030204" pitchFamily="34" charset="0"/>
              </a:rPr>
              <a:t> </a:t>
            </a:r>
            <a:r>
              <a:rPr lang="en-GB" dirty="0" err="1">
                <a:effectLst/>
                <a:ea typeface="Calibri" panose="020F0502020204030204" pitchFamily="34" charset="0"/>
              </a:rPr>
              <a:t>aktualisiert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a:t>
            </a:r>
            <a:endParaRPr lang="en-LB" dirty="0">
              <a:effectLst/>
              <a:ea typeface="Calibri" panose="020F0502020204030204" pitchFamily="34" charset="0"/>
            </a:endParaRPr>
          </a:p>
        </p:txBody>
      </p:sp>
      <p:sp>
        <p:nvSpPr>
          <p:cNvPr id="15" name="Text Placeholder 7">
            <a:extLst>
              <a:ext uri="{FF2B5EF4-FFF2-40B4-BE49-F238E27FC236}">
                <a16:creationId xmlns:a16="http://schemas.microsoft.com/office/drawing/2014/main" id="{CEA71E51-27DF-D565-A3D1-942D150AE969}"/>
              </a:ext>
            </a:extLst>
          </p:cNvPr>
          <p:cNvSpPr>
            <a:spLocks noGrp="1"/>
          </p:cNvSpPr>
          <p:nvPr>
            <p:ph type="body" sz="quarter" idx="42"/>
          </p:nvPr>
        </p:nvSpPr>
        <p:spPr>
          <a:xfrm>
            <a:off x="1015999" y="552979"/>
            <a:ext cx="6118555" cy="486253"/>
          </a:xfrm>
          <a:prstGeom prst="rect">
            <a:avLst/>
          </a:prstGeom>
        </p:spPr>
        <p:txBody>
          <a:bodyPr/>
          <a:lstStyle/>
          <a:p>
            <a:pPr>
              <a:spcBef>
                <a:spcPts val="200"/>
              </a:spcBef>
            </a:pPr>
            <a:r>
              <a:rPr lang="en-IE"/>
              <a:t>3.1.4 Durchführung und Überwachung </a:t>
            </a:r>
            <a:endParaRPr lang="en-LB"/>
          </a:p>
          <a:p>
            <a:endParaRPr lang="en-US" dirty="0"/>
          </a:p>
        </p:txBody>
      </p:sp>
      <p:sp>
        <p:nvSpPr>
          <p:cNvPr id="16" name="Text Placeholder 6">
            <a:extLst>
              <a:ext uri="{FF2B5EF4-FFF2-40B4-BE49-F238E27FC236}">
                <a16:creationId xmlns:a16="http://schemas.microsoft.com/office/drawing/2014/main" id="{116E70E7-08CD-AF42-5EF1-57E420BAC982}"/>
              </a:ext>
            </a:extLst>
          </p:cNvPr>
          <p:cNvSpPr txBox="1">
            <a:spLocks/>
          </p:cNvSpPr>
          <p:nvPr/>
        </p:nvSpPr>
        <p:spPr>
          <a:xfrm>
            <a:off x="1029852" y="6555211"/>
            <a:ext cx="6590751" cy="322609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a typeface="Calibri" panose="020F0502020204030204" pitchFamily="34" charset="0"/>
              </a:rPr>
              <a:t>Die </a:t>
            </a:r>
            <a:r>
              <a:rPr lang="en-GB" dirty="0" err="1">
                <a:ea typeface="Calibri" panose="020F0502020204030204" pitchFamily="34" charset="0"/>
              </a:rPr>
              <a:t>Evaluierungsphase</a:t>
            </a:r>
            <a:r>
              <a:rPr lang="en-GB" dirty="0">
                <a:ea typeface="Calibri" panose="020F0502020204030204" pitchFamily="34" charset="0"/>
              </a:rPr>
              <a:t> </a:t>
            </a:r>
            <a:r>
              <a:rPr lang="en-GB" dirty="0" err="1">
                <a:ea typeface="Calibri" panose="020F0502020204030204" pitchFamily="34" charset="0"/>
              </a:rPr>
              <a:t>ermöglicht</a:t>
            </a:r>
            <a:r>
              <a:rPr lang="en-GB" dirty="0">
                <a:ea typeface="Calibri" panose="020F0502020204030204" pitchFamily="34" charset="0"/>
              </a:rPr>
              <a:t> es </a:t>
            </a:r>
            <a:r>
              <a:rPr lang="en-GB" dirty="0" err="1">
                <a:ea typeface="Calibri" panose="020F0502020204030204" pitchFamily="34" charset="0"/>
              </a:rPr>
              <a:t>Ihnen</a:t>
            </a:r>
            <a:r>
              <a:rPr lang="en-GB" dirty="0">
                <a:ea typeface="Calibri" panose="020F0502020204030204" pitchFamily="34" charset="0"/>
              </a:rPr>
              <a:t>, den </a:t>
            </a:r>
            <a:r>
              <a:rPr lang="en-GB" dirty="0" err="1">
                <a:ea typeface="Calibri" panose="020F0502020204030204" pitchFamily="34" charset="0"/>
              </a:rPr>
              <a:t>Erfolg</a:t>
            </a:r>
            <a:r>
              <a:rPr lang="en-GB" dirty="0">
                <a:ea typeface="Calibri" panose="020F0502020204030204" pitchFamily="34" charset="0"/>
              </a:rPr>
              <a:t> </a:t>
            </a:r>
            <a:r>
              <a:rPr lang="en-GB" dirty="0" err="1">
                <a:ea typeface="Calibri" panose="020F0502020204030204" pitchFamily="34" charset="0"/>
              </a:rPr>
              <a:t>oder</a:t>
            </a:r>
            <a:r>
              <a:rPr lang="en-GB" dirty="0">
                <a:ea typeface="Calibri" panose="020F0502020204030204" pitchFamily="34" charset="0"/>
              </a:rPr>
              <a:t> </a:t>
            </a:r>
            <a:r>
              <a:rPr lang="en-GB" dirty="0" err="1">
                <a:ea typeface="Calibri" panose="020F0502020204030204" pitchFamily="34" charset="0"/>
              </a:rPr>
              <a:t>Misserfolg</a:t>
            </a:r>
            <a:r>
              <a:rPr lang="en-GB" dirty="0">
                <a:ea typeface="Calibri" panose="020F0502020204030204" pitchFamily="34" charset="0"/>
              </a:rPr>
              <a:t> </a:t>
            </a:r>
            <a:r>
              <a:rPr lang="en-GB" dirty="0" err="1">
                <a:ea typeface="Calibri" panose="020F0502020204030204" pitchFamily="34" charset="0"/>
              </a:rPr>
              <a:t>Ihres</a:t>
            </a:r>
            <a:r>
              <a:rPr lang="en-GB" dirty="0">
                <a:ea typeface="Calibri" panose="020F0502020204030204" pitchFamily="34" charset="0"/>
              </a:rPr>
              <a:t> </a:t>
            </a:r>
            <a:r>
              <a:rPr lang="en-GB" dirty="0" err="1">
                <a:ea typeface="Calibri" panose="020F0502020204030204" pitchFamily="34" charset="0"/>
              </a:rPr>
              <a:t>Aktionsplans</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bewerten</a:t>
            </a:r>
            <a:r>
              <a:rPr lang="en-GB" dirty="0">
                <a:ea typeface="Calibri" panose="020F0502020204030204" pitchFamily="34" charset="0"/>
              </a:rPr>
              <a:t> und </a:t>
            </a:r>
            <a:r>
              <a:rPr lang="en-GB" dirty="0" err="1">
                <a:ea typeface="Calibri" panose="020F0502020204030204" pitchFamily="34" charset="0"/>
              </a:rPr>
              <a:t>etwaige</a:t>
            </a:r>
            <a:r>
              <a:rPr lang="en-GB" dirty="0">
                <a:ea typeface="Calibri" panose="020F0502020204030204" pitchFamily="34" charset="0"/>
              </a:rPr>
              <a:t> </a:t>
            </a:r>
            <a:r>
              <a:rPr lang="en-GB" dirty="0" err="1">
                <a:ea typeface="Calibri" panose="020F0502020204030204" pitchFamily="34" charset="0"/>
              </a:rPr>
              <a:t>Änderungen</a:t>
            </a:r>
            <a:r>
              <a:rPr lang="en-GB" dirty="0">
                <a:ea typeface="Calibri" panose="020F0502020204030204" pitchFamily="34" charset="0"/>
              </a:rPr>
              <a:t> </a:t>
            </a:r>
            <a:r>
              <a:rPr lang="en-GB" dirty="0" err="1">
                <a:ea typeface="Calibri" panose="020F0502020204030204" pitchFamily="34" charset="0"/>
              </a:rPr>
              <a:t>vorzunehmen</a:t>
            </a:r>
            <a:r>
              <a:rPr lang="en-GB" dirty="0">
                <a:ea typeface="Calibri" panose="020F0502020204030204" pitchFamily="34" charset="0"/>
              </a:rPr>
              <a:t>.</a:t>
            </a:r>
          </a:p>
          <a:p>
            <a:r>
              <a:rPr lang="en-GB" dirty="0">
                <a:ea typeface="Calibri" panose="020F0502020204030204" pitchFamily="34" charset="0"/>
              </a:rPr>
              <a:t> </a:t>
            </a:r>
          </a:p>
          <a:p>
            <a:r>
              <a:rPr lang="en-GB" dirty="0">
                <a:ea typeface="Calibri" panose="020F0502020204030204" pitchFamily="34" charset="0"/>
              </a:rPr>
              <a:t>Die </a:t>
            </a:r>
            <a:r>
              <a:rPr lang="en-GB" dirty="0" err="1">
                <a:ea typeface="Calibri" panose="020F0502020204030204" pitchFamily="34" charset="0"/>
              </a:rPr>
              <a:t>Bewertung</a:t>
            </a:r>
            <a:r>
              <a:rPr lang="en-GB" dirty="0">
                <a:ea typeface="Calibri" panose="020F0502020204030204" pitchFamily="34" charset="0"/>
              </a:rPr>
              <a:t> </a:t>
            </a:r>
            <a:r>
              <a:rPr lang="en-GB" dirty="0" err="1">
                <a:ea typeface="Calibri" panose="020F0502020204030204" pitchFamily="34" charset="0"/>
              </a:rPr>
              <a:t>kann</a:t>
            </a:r>
            <a:r>
              <a:rPr lang="en-GB" dirty="0">
                <a:ea typeface="Calibri" panose="020F0502020204030204" pitchFamily="34" charset="0"/>
              </a:rPr>
              <a:t> </a:t>
            </a:r>
            <a:r>
              <a:rPr lang="en-GB" dirty="0" err="1">
                <a:ea typeface="Calibri" panose="020F0502020204030204" pitchFamily="34" charset="0"/>
              </a:rPr>
              <a:t>nur</a:t>
            </a:r>
            <a:r>
              <a:rPr lang="en-GB" dirty="0">
                <a:ea typeface="Calibri" panose="020F0502020204030204" pitchFamily="34" charset="0"/>
              </a:rPr>
              <a:t> </a:t>
            </a:r>
            <a:r>
              <a:rPr lang="en-GB" dirty="0" err="1">
                <a:ea typeface="Calibri" panose="020F0502020204030204" pitchFamily="34" charset="0"/>
              </a:rPr>
              <a:t>durchgeführt</a:t>
            </a:r>
            <a:r>
              <a:rPr lang="en-GB" dirty="0">
                <a:ea typeface="Calibri" panose="020F0502020204030204" pitchFamily="34" charset="0"/>
              </a:rPr>
              <a:t> </a:t>
            </a:r>
            <a:r>
              <a:rPr lang="en-GB" dirty="0" err="1">
                <a:ea typeface="Calibri" panose="020F0502020204030204" pitchFamily="34" charset="0"/>
              </a:rPr>
              <a:t>werden</a:t>
            </a:r>
            <a:r>
              <a:rPr lang="en-GB" dirty="0">
                <a:ea typeface="Calibri" panose="020F0502020204030204" pitchFamily="34" charset="0"/>
              </a:rPr>
              <a:t>, </a:t>
            </a:r>
            <a:r>
              <a:rPr lang="en-GB" dirty="0" err="1">
                <a:ea typeface="Calibri" panose="020F0502020204030204" pitchFamily="34" charset="0"/>
              </a:rPr>
              <a:t>wenn</a:t>
            </a:r>
            <a:r>
              <a:rPr lang="en-GB" dirty="0">
                <a:ea typeface="Calibri" panose="020F0502020204030204" pitchFamily="34" charset="0"/>
              </a:rPr>
              <a:t> die </a:t>
            </a:r>
            <a:r>
              <a:rPr lang="en-GB" dirty="0" err="1">
                <a:ea typeface="Calibri" panose="020F0502020204030204" pitchFamily="34" charset="0"/>
              </a:rPr>
              <a:t>Strategien</a:t>
            </a:r>
            <a:r>
              <a:rPr lang="en-GB" dirty="0">
                <a:ea typeface="Calibri" panose="020F0502020204030204" pitchFamily="34" charset="0"/>
              </a:rPr>
              <a:t> und </a:t>
            </a:r>
            <a:r>
              <a:rPr lang="en-GB" dirty="0" err="1">
                <a:ea typeface="Calibri" panose="020F0502020204030204" pitchFamily="34" charset="0"/>
              </a:rPr>
              <a:t>Ziele</a:t>
            </a:r>
            <a:r>
              <a:rPr lang="en-GB" dirty="0">
                <a:ea typeface="Calibri" panose="020F0502020204030204" pitchFamily="34" charset="0"/>
              </a:rPr>
              <a:t>, die </a:t>
            </a:r>
            <a:r>
              <a:rPr lang="en-GB" dirty="0" err="1">
                <a:ea typeface="Calibri" panose="020F0502020204030204" pitchFamily="34" charset="0"/>
              </a:rPr>
              <a:t>mit</a:t>
            </a:r>
            <a:r>
              <a:rPr lang="en-GB" dirty="0">
                <a:ea typeface="Calibri" panose="020F0502020204030204" pitchFamily="34" charset="0"/>
              </a:rPr>
              <a:t> </a:t>
            </a:r>
            <a:r>
              <a:rPr lang="en-GB" dirty="0" err="1">
                <a:ea typeface="Calibri" panose="020F0502020204030204" pitchFamily="34" charset="0"/>
              </a:rPr>
              <a:t>dem</a:t>
            </a:r>
            <a:r>
              <a:rPr lang="en-GB" dirty="0">
                <a:ea typeface="Calibri" panose="020F0502020204030204" pitchFamily="34" charset="0"/>
              </a:rPr>
              <a:t> </a:t>
            </a:r>
            <a:r>
              <a:rPr lang="en-GB" dirty="0" err="1">
                <a:ea typeface="Calibri" panose="020F0502020204030204" pitchFamily="34" charset="0"/>
              </a:rPr>
              <a:t>Aktionsplan</a:t>
            </a:r>
            <a:r>
              <a:rPr lang="en-GB" dirty="0">
                <a:ea typeface="Calibri" panose="020F0502020204030204" pitchFamily="34" charset="0"/>
              </a:rPr>
              <a:t> </a:t>
            </a:r>
            <a:r>
              <a:rPr lang="en-GB" dirty="0" err="1">
                <a:ea typeface="Calibri" panose="020F0502020204030204" pitchFamily="34" charset="0"/>
              </a:rPr>
              <a:t>erreicht</a:t>
            </a:r>
            <a:r>
              <a:rPr lang="en-GB" dirty="0">
                <a:ea typeface="Calibri" panose="020F0502020204030204" pitchFamily="34" charset="0"/>
              </a:rPr>
              <a:t> </a:t>
            </a:r>
            <a:r>
              <a:rPr lang="en-GB" dirty="0" err="1">
                <a:ea typeface="Calibri" panose="020F0502020204030204" pitchFamily="34" charset="0"/>
              </a:rPr>
              <a:t>werden</a:t>
            </a:r>
            <a:r>
              <a:rPr lang="en-GB" dirty="0">
                <a:ea typeface="Calibri" panose="020F0502020204030204" pitchFamily="34" charset="0"/>
              </a:rPr>
              <a:t> </a:t>
            </a:r>
            <a:r>
              <a:rPr lang="en-GB" dirty="0" err="1">
                <a:ea typeface="Calibri" panose="020F0502020204030204" pitchFamily="34" charset="0"/>
              </a:rPr>
              <a:t>sollen</a:t>
            </a:r>
            <a:r>
              <a:rPr lang="en-GB" dirty="0">
                <a:ea typeface="Calibri" panose="020F0502020204030204" pitchFamily="34" charset="0"/>
              </a:rPr>
              <a:t>, </a:t>
            </a:r>
            <a:r>
              <a:rPr lang="en-GB" dirty="0" err="1">
                <a:ea typeface="Calibri" panose="020F0502020204030204" pitchFamily="34" charset="0"/>
              </a:rPr>
              <a:t>genau</a:t>
            </a:r>
            <a:r>
              <a:rPr lang="en-GB" dirty="0">
                <a:ea typeface="Calibri" panose="020F0502020204030204" pitchFamily="34" charset="0"/>
              </a:rPr>
              <a:t> </a:t>
            </a:r>
            <a:r>
              <a:rPr lang="en-GB" dirty="0" err="1">
                <a:ea typeface="Calibri" panose="020F0502020204030204" pitchFamily="34" charset="0"/>
              </a:rPr>
              <a:t>festgelegt</a:t>
            </a:r>
            <a:r>
              <a:rPr lang="en-GB" dirty="0">
                <a:ea typeface="Calibri" panose="020F0502020204030204" pitchFamily="34" charset="0"/>
              </a:rPr>
              <a:t> </a:t>
            </a:r>
            <a:r>
              <a:rPr lang="en-GB" dirty="0" err="1">
                <a:ea typeface="Calibri" panose="020F0502020204030204" pitchFamily="34" charset="0"/>
              </a:rPr>
              <a:t>wurden</a:t>
            </a:r>
            <a:r>
              <a:rPr lang="en-GB" dirty="0">
                <a:ea typeface="Calibri" panose="020F0502020204030204" pitchFamily="34" charset="0"/>
              </a:rPr>
              <a:t>. Um </a:t>
            </a:r>
            <a:r>
              <a:rPr lang="en-GB" dirty="0" err="1">
                <a:ea typeface="Calibri" panose="020F0502020204030204" pitchFamily="34" charset="0"/>
              </a:rPr>
              <a:t>diesen</a:t>
            </a:r>
            <a:r>
              <a:rPr lang="en-GB" dirty="0">
                <a:ea typeface="Calibri" panose="020F0502020204030204" pitchFamily="34" charset="0"/>
              </a:rPr>
              <a:t> </a:t>
            </a:r>
            <a:r>
              <a:rPr lang="en-GB" dirty="0" err="1">
                <a:ea typeface="Calibri" panose="020F0502020204030204" pitchFamily="34" charset="0"/>
              </a:rPr>
              <a:t>Bewertungsprozess</a:t>
            </a:r>
            <a:r>
              <a:rPr lang="en-GB" dirty="0">
                <a:ea typeface="Calibri" panose="020F0502020204030204" pitchFamily="34" charset="0"/>
              </a:rPr>
              <a:t> </a:t>
            </a:r>
            <a:r>
              <a:rPr lang="en-GB" dirty="0" err="1">
                <a:ea typeface="Calibri" panose="020F0502020204030204" pitchFamily="34" charset="0"/>
              </a:rPr>
              <a:t>durchzuführen</a:t>
            </a:r>
            <a:r>
              <a:rPr lang="en-GB" dirty="0">
                <a:ea typeface="Calibri" panose="020F0502020204030204" pitchFamily="34" charset="0"/>
              </a:rPr>
              <a:t>, </a:t>
            </a:r>
            <a:r>
              <a:rPr lang="en-GB" dirty="0" err="1">
                <a:ea typeface="Calibri" panose="020F0502020204030204" pitchFamily="34" charset="0"/>
              </a:rPr>
              <a:t>sollten</a:t>
            </a:r>
            <a:r>
              <a:rPr lang="en-GB" dirty="0">
                <a:ea typeface="Calibri" panose="020F0502020204030204" pitchFamily="34" charset="0"/>
              </a:rPr>
              <a:t> Sie:</a:t>
            </a:r>
          </a:p>
          <a:p>
            <a:r>
              <a:rPr lang="en-GB" dirty="0">
                <a:ea typeface="Calibri" panose="020F0502020204030204" pitchFamily="34" charset="0"/>
              </a:rPr>
              <a:t> </a:t>
            </a:r>
          </a:p>
          <a:p>
            <a:pPr marL="171450" indent="-171450">
              <a:buClr>
                <a:schemeClr val="bg1"/>
              </a:buClr>
              <a:buFont typeface="Arial" panose="020B0604020202020204" pitchFamily="34" charset="0"/>
              <a:buChar char="•"/>
            </a:pPr>
            <a:r>
              <a:rPr lang="en-GB" dirty="0">
                <a:ea typeface="Calibri" panose="020F0502020204030204" pitchFamily="34" charset="0"/>
              </a:rPr>
              <a:t>Die </a:t>
            </a:r>
            <a:r>
              <a:rPr lang="en-GB" dirty="0" err="1">
                <a:ea typeface="Calibri" panose="020F0502020204030204" pitchFamily="34" charset="0"/>
              </a:rPr>
              <a:t>Bewertungsgruppe</a:t>
            </a:r>
            <a:r>
              <a:rPr lang="en-GB" dirty="0">
                <a:ea typeface="Calibri" panose="020F0502020204030204" pitchFamily="34" charset="0"/>
              </a:rPr>
              <a:t> </a:t>
            </a:r>
            <a:r>
              <a:rPr lang="en-GB" dirty="0" err="1">
                <a:ea typeface="Calibri" panose="020F0502020204030204" pitchFamily="34" charset="0"/>
              </a:rPr>
              <a:t>bestimmen</a:t>
            </a:r>
            <a:r>
              <a:rPr lang="en-GB" dirty="0">
                <a:ea typeface="Calibri" panose="020F0502020204030204" pitchFamily="34" charset="0"/>
              </a:rPr>
              <a:t> und </a:t>
            </a:r>
            <a:r>
              <a:rPr lang="en-GB" dirty="0" err="1">
                <a:ea typeface="Calibri" panose="020F0502020204030204" pitchFamily="34" charset="0"/>
              </a:rPr>
              <a:t>sie</a:t>
            </a:r>
            <a:r>
              <a:rPr lang="en-GB" dirty="0">
                <a:ea typeface="Calibri" panose="020F0502020204030204" pitchFamily="34" charset="0"/>
              </a:rPr>
              <a:t> </a:t>
            </a:r>
            <a:r>
              <a:rPr lang="en-GB" dirty="0" err="1">
                <a:ea typeface="Calibri" panose="020F0502020204030204" pitchFamily="34" charset="0"/>
              </a:rPr>
              <a:t>hierarchisch</a:t>
            </a:r>
            <a:r>
              <a:rPr lang="en-GB" dirty="0">
                <a:ea typeface="Calibri" panose="020F0502020204030204" pitchFamily="34" charset="0"/>
              </a:rPr>
              <a:t> </a:t>
            </a:r>
            <a:r>
              <a:rPr lang="en-GB" dirty="0" err="1">
                <a:ea typeface="Calibri" panose="020F0502020204030204" pitchFamily="34" charset="0"/>
              </a:rPr>
              <a:t>anordnen</a:t>
            </a:r>
            <a:r>
              <a:rPr lang="en-GB" dirty="0">
                <a:ea typeface="Calibri" panose="020F0502020204030204" pitchFamily="34" charset="0"/>
              </a:rPr>
              <a:t>.</a:t>
            </a:r>
          </a:p>
          <a:p>
            <a:pPr marL="171450" indent="-171450">
              <a:buClr>
                <a:schemeClr val="bg1"/>
              </a:buClr>
              <a:buFont typeface="Arial" panose="020B0604020202020204" pitchFamily="34" charset="0"/>
              <a:buChar char="•"/>
            </a:pPr>
            <a:endParaRPr lang="en-GB" dirty="0">
              <a:ea typeface="Calibri" panose="020F0502020204030204" pitchFamily="34" charset="0"/>
            </a:endParaRPr>
          </a:p>
          <a:p>
            <a:pPr marL="171450" indent="-171450">
              <a:buClr>
                <a:schemeClr val="bg1"/>
              </a:buClr>
              <a:buFont typeface="Arial" panose="020B0604020202020204" pitchFamily="34" charset="0"/>
              <a:buChar char="•"/>
            </a:pPr>
            <a:r>
              <a:rPr lang="en-GB" dirty="0" err="1">
                <a:ea typeface="Calibri" panose="020F0502020204030204" pitchFamily="34" charset="0"/>
              </a:rPr>
              <a:t>Regelmäßige</a:t>
            </a:r>
            <a:r>
              <a:rPr lang="en-GB" dirty="0">
                <a:ea typeface="Calibri" panose="020F0502020204030204" pitchFamily="34" charset="0"/>
              </a:rPr>
              <a:t> </a:t>
            </a:r>
            <a:r>
              <a:rPr lang="en-GB" dirty="0" err="1">
                <a:ea typeface="Calibri" panose="020F0502020204030204" pitchFamily="34" charset="0"/>
              </a:rPr>
              <a:t>Berichte</a:t>
            </a:r>
            <a:r>
              <a:rPr lang="en-GB" dirty="0">
                <a:ea typeface="Calibri" panose="020F0502020204030204" pitchFamily="34" charset="0"/>
              </a:rPr>
              <a:t> </a:t>
            </a:r>
            <a:r>
              <a:rPr lang="en-GB" dirty="0" err="1">
                <a:ea typeface="Calibri" panose="020F0502020204030204" pitchFamily="34" charset="0"/>
              </a:rPr>
              <a:t>erstellen</a:t>
            </a:r>
            <a:r>
              <a:rPr lang="en-GB" dirty="0">
                <a:ea typeface="Calibri" panose="020F0502020204030204" pitchFamily="34" charset="0"/>
              </a:rPr>
              <a:t>: Es </a:t>
            </a:r>
            <a:r>
              <a:rPr lang="en-GB" dirty="0" err="1">
                <a:ea typeface="Calibri" panose="020F0502020204030204" pitchFamily="34" charset="0"/>
              </a:rPr>
              <a:t>werden</a:t>
            </a:r>
            <a:r>
              <a:rPr lang="en-GB" dirty="0">
                <a:ea typeface="Calibri" panose="020F0502020204030204" pitchFamily="34" charset="0"/>
              </a:rPr>
              <a:t> </a:t>
            </a:r>
            <a:r>
              <a:rPr lang="en-GB" dirty="0" err="1">
                <a:ea typeface="Calibri" panose="020F0502020204030204" pitchFamily="34" charset="0"/>
              </a:rPr>
              <a:t>regelmäßige</a:t>
            </a:r>
            <a:r>
              <a:rPr lang="en-GB" dirty="0">
                <a:ea typeface="Calibri" panose="020F0502020204030204" pitchFamily="34" charset="0"/>
              </a:rPr>
              <a:t> </a:t>
            </a:r>
            <a:r>
              <a:rPr lang="en-GB" dirty="0" err="1">
                <a:ea typeface="Calibri" panose="020F0502020204030204" pitchFamily="34" charset="0"/>
              </a:rPr>
              <a:t>Berichte</a:t>
            </a:r>
            <a:r>
              <a:rPr lang="en-GB" dirty="0">
                <a:ea typeface="Calibri" panose="020F0502020204030204" pitchFamily="34" charset="0"/>
              </a:rPr>
              <a:t> </a:t>
            </a:r>
            <a:r>
              <a:rPr lang="en-GB" dirty="0" err="1">
                <a:ea typeface="Calibri" panose="020F0502020204030204" pitchFamily="34" charset="0"/>
              </a:rPr>
              <a:t>oder</a:t>
            </a:r>
            <a:r>
              <a:rPr lang="en-GB" dirty="0">
                <a:ea typeface="Calibri" panose="020F0502020204030204" pitchFamily="34" charset="0"/>
              </a:rPr>
              <a:t> </a:t>
            </a:r>
            <a:r>
              <a:rPr lang="en-GB" dirty="0" err="1">
                <a:ea typeface="Calibri" panose="020F0502020204030204" pitchFamily="34" charset="0"/>
              </a:rPr>
              <a:t>Umfragen</a:t>
            </a:r>
            <a:r>
              <a:rPr lang="en-GB" dirty="0">
                <a:ea typeface="Calibri" panose="020F0502020204030204" pitchFamily="34" charset="0"/>
              </a:rPr>
              <a:t> </a:t>
            </a:r>
            <a:r>
              <a:rPr lang="en-GB" dirty="0" err="1">
                <a:ea typeface="Calibri" panose="020F0502020204030204" pitchFamily="34" charset="0"/>
              </a:rPr>
              <a:t>erstellt</a:t>
            </a:r>
            <a:r>
              <a:rPr lang="en-GB" dirty="0">
                <a:ea typeface="Calibri" panose="020F0502020204030204" pitchFamily="34" charset="0"/>
              </a:rPr>
              <a:t>, um </a:t>
            </a:r>
            <a:r>
              <a:rPr lang="en-GB" dirty="0" err="1">
                <a:ea typeface="Calibri" panose="020F0502020204030204" pitchFamily="34" charset="0"/>
              </a:rPr>
              <a:t>jede</a:t>
            </a:r>
            <a:r>
              <a:rPr lang="en-GB" dirty="0">
                <a:ea typeface="Calibri" panose="020F0502020204030204" pitchFamily="34" charset="0"/>
              </a:rPr>
              <a:t> der </a:t>
            </a:r>
            <a:r>
              <a:rPr lang="en-GB" dirty="0" err="1">
                <a:ea typeface="Calibri" panose="020F0502020204030204" pitchFamily="34" charset="0"/>
              </a:rPr>
              <a:t>Handlungen</a:t>
            </a:r>
            <a:r>
              <a:rPr lang="en-GB" dirty="0">
                <a:ea typeface="Calibri" panose="020F0502020204030204" pitchFamily="34" charset="0"/>
              </a:rPr>
              <a:t> </a:t>
            </a:r>
            <a:r>
              <a:rPr lang="en-GB" dirty="0" err="1">
                <a:ea typeface="Calibri" panose="020F0502020204030204" pitchFamily="34" charset="0"/>
              </a:rPr>
              <a:t>anhand</a:t>
            </a:r>
            <a:r>
              <a:rPr lang="en-GB" dirty="0">
                <a:ea typeface="Calibri" panose="020F0502020204030204" pitchFamily="34" charset="0"/>
              </a:rPr>
              <a:t> der von </a:t>
            </a:r>
            <a:r>
              <a:rPr lang="en-GB" dirty="0" err="1">
                <a:ea typeface="Calibri" panose="020F0502020204030204" pitchFamily="34" charset="0"/>
              </a:rPr>
              <a:t>uns</a:t>
            </a:r>
            <a:r>
              <a:rPr lang="en-GB" dirty="0">
                <a:ea typeface="Calibri" panose="020F0502020204030204" pitchFamily="34" charset="0"/>
              </a:rPr>
              <a:t> </a:t>
            </a:r>
            <a:r>
              <a:rPr lang="en-GB" dirty="0" err="1">
                <a:ea typeface="Calibri" panose="020F0502020204030204" pitchFamily="34" charset="0"/>
              </a:rPr>
              <a:t>festgelegten</a:t>
            </a:r>
            <a:r>
              <a:rPr lang="en-GB" dirty="0">
                <a:ea typeface="Calibri" panose="020F0502020204030204" pitchFamily="34" charset="0"/>
              </a:rPr>
              <a:t> </a:t>
            </a:r>
            <a:r>
              <a:rPr lang="en-GB" dirty="0" err="1">
                <a:ea typeface="Calibri" panose="020F0502020204030204" pitchFamily="34" charset="0"/>
              </a:rPr>
              <a:t>Indikatoren</a:t>
            </a:r>
            <a:r>
              <a:rPr lang="en-GB" dirty="0">
                <a:ea typeface="Calibri" panose="020F0502020204030204" pitchFamily="34" charset="0"/>
              </a:rPr>
              <a:t> </a:t>
            </a:r>
            <a:r>
              <a:rPr lang="en-GB" dirty="0" err="1">
                <a:ea typeface="Calibri" panose="020F0502020204030204" pitchFamily="34" charset="0"/>
              </a:rPr>
              <a:t>zu</a:t>
            </a:r>
            <a:r>
              <a:rPr lang="en-GB" dirty="0">
                <a:ea typeface="Calibri" panose="020F0502020204030204" pitchFamily="34" charset="0"/>
              </a:rPr>
              <a:t> </a:t>
            </a:r>
            <a:r>
              <a:rPr lang="en-GB" dirty="0" err="1">
                <a:ea typeface="Calibri" panose="020F0502020204030204" pitchFamily="34" charset="0"/>
              </a:rPr>
              <a:t>bewerten</a:t>
            </a:r>
            <a:r>
              <a:rPr lang="en-GB" dirty="0">
                <a:ea typeface="Calibri" panose="020F0502020204030204" pitchFamily="34" charset="0"/>
              </a:rPr>
              <a:t>.</a:t>
            </a:r>
          </a:p>
          <a:p>
            <a:r>
              <a:rPr lang="en-GB" dirty="0">
                <a:ea typeface="Calibri" panose="020F0502020204030204" pitchFamily="34" charset="0"/>
              </a:rPr>
              <a:t> </a:t>
            </a:r>
          </a:p>
        </p:txBody>
      </p:sp>
      <p:sp>
        <p:nvSpPr>
          <p:cNvPr id="17" name="Text Placeholder 7">
            <a:extLst>
              <a:ext uri="{FF2B5EF4-FFF2-40B4-BE49-F238E27FC236}">
                <a16:creationId xmlns:a16="http://schemas.microsoft.com/office/drawing/2014/main" id="{AB861C07-503C-C20D-1ED2-FADFD3E1D7D7}"/>
              </a:ext>
            </a:extLst>
          </p:cNvPr>
          <p:cNvSpPr txBox="1">
            <a:spLocks/>
          </p:cNvSpPr>
          <p:nvPr/>
        </p:nvSpPr>
        <p:spPr>
          <a:xfrm>
            <a:off x="1029853" y="6068958"/>
            <a:ext cx="6118555" cy="48625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solidFill>
                  <a:schemeClr val="bg1"/>
                </a:solidFill>
              </a:rPr>
              <a:t>3.1.5 </a:t>
            </a:r>
            <a:r>
              <a:rPr lang="en-IE" dirty="0" err="1">
                <a:solidFill>
                  <a:schemeClr val="bg1"/>
                </a:solidFill>
              </a:rPr>
              <a:t>Bewertung</a:t>
            </a:r>
            <a:endParaRPr lang="en-LB">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45652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48AE67C-A111-55CB-D149-A45A90256F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7078969"/>
            <a:ext cx="3380185" cy="2640503"/>
          </a:xfrm>
          <a:prstGeom prst="rect">
            <a:avLst/>
          </a:prstGeom>
        </p:spPr>
      </p:pic>
      <p:pic>
        <p:nvPicPr>
          <p:cNvPr id="37" name="Immagine 3">
            <a:extLst>
              <a:ext uri="{FF2B5EF4-FFF2-40B4-BE49-F238E27FC236}">
                <a16:creationId xmlns:a16="http://schemas.microsoft.com/office/drawing/2014/main" id="{A5098F34-505E-DE3B-3F61-59FC5DB891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
          <a:stretch/>
        </p:blipFill>
        <p:spPr>
          <a:xfrm>
            <a:off x="1661" y="7463089"/>
            <a:ext cx="2682933" cy="1833407"/>
          </a:xfrm>
          <a:prstGeom prst="rect">
            <a:avLst/>
          </a:prstGeom>
        </p:spPr>
      </p:pic>
      <p:sp>
        <p:nvSpPr>
          <p:cNvPr id="6" name="Slide Number Placeholder 5">
            <a:extLst>
              <a:ext uri="{FF2B5EF4-FFF2-40B4-BE49-F238E27FC236}">
                <a16:creationId xmlns:a16="http://schemas.microsoft.com/office/drawing/2014/main" id="{828E33DB-7054-589D-A2B7-8C4F4CD3F82D}"/>
              </a:ext>
            </a:extLst>
          </p:cNvPr>
          <p:cNvSpPr>
            <a:spLocks noGrp="1"/>
          </p:cNvSpPr>
          <p:nvPr>
            <p:ph type="sldNum" sz="quarter" idx="4"/>
          </p:nvPr>
        </p:nvSpPr>
        <p:spPr/>
        <p:txBody>
          <a:bodyPr/>
          <a:lstStyle/>
          <a:p>
            <a:fld id="{CB2079F2-58AF-ED44-82D7-E04B2F6FD686}" type="slidenum">
              <a:rPr lang="en-US" smtClean="0"/>
              <a:t>53</a:t>
            </a:fld>
            <a:endParaRPr lang="en-US" dirty="0"/>
          </a:p>
        </p:txBody>
      </p:sp>
      <p:pic>
        <p:nvPicPr>
          <p:cNvPr id="8" name="Picture 7">
            <a:extLst>
              <a:ext uri="{FF2B5EF4-FFF2-40B4-BE49-F238E27FC236}">
                <a16:creationId xmlns:a16="http://schemas.microsoft.com/office/drawing/2014/main" id="{6BAB8118-F1CC-1A7E-4717-43B3417F16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3882" y="2167943"/>
            <a:ext cx="3382154" cy="2642042"/>
          </a:xfrm>
          <a:prstGeom prst="rect">
            <a:avLst/>
          </a:prstGeom>
        </p:spPr>
      </p:pic>
      <p:pic>
        <p:nvPicPr>
          <p:cNvPr id="9" name="Immagine 3">
            <a:extLst>
              <a:ext uri="{FF2B5EF4-FFF2-40B4-BE49-F238E27FC236}">
                <a16:creationId xmlns:a16="http://schemas.microsoft.com/office/drawing/2014/main" id="{FD873401-2DCF-E10B-CD19-7CA5DF03C0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8454" y="2553382"/>
            <a:ext cx="2682933" cy="1833407"/>
          </a:xfrm>
          <a:prstGeom prst="rect">
            <a:avLst/>
          </a:prstGeom>
        </p:spPr>
      </p:pic>
      <p:grpSp>
        <p:nvGrpSpPr>
          <p:cNvPr id="10" name="Group 9">
            <a:extLst>
              <a:ext uri="{FF2B5EF4-FFF2-40B4-BE49-F238E27FC236}">
                <a16:creationId xmlns:a16="http://schemas.microsoft.com/office/drawing/2014/main" id="{C4148674-736A-8DC2-3106-B976F674B483}"/>
              </a:ext>
            </a:extLst>
          </p:cNvPr>
          <p:cNvGrpSpPr/>
          <p:nvPr/>
        </p:nvGrpSpPr>
        <p:grpSpPr>
          <a:xfrm>
            <a:off x="4039447" y="3216267"/>
            <a:ext cx="1149674" cy="832733"/>
            <a:chOff x="3827541" y="3269513"/>
            <a:chExt cx="1149674" cy="832733"/>
          </a:xfrm>
        </p:grpSpPr>
        <p:sp>
          <p:nvSpPr>
            <p:cNvPr id="11" name="Freeform 10">
              <a:extLst>
                <a:ext uri="{FF2B5EF4-FFF2-40B4-BE49-F238E27FC236}">
                  <a16:creationId xmlns:a16="http://schemas.microsoft.com/office/drawing/2014/main" id="{F86AF64E-4172-D094-FA00-315B0D8AE971}"/>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772EEC6-78BE-AEAF-2EEB-8668E214FB65}"/>
                </a:ext>
              </a:extLst>
            </p:cNvPr>
            <p:cNvSpPr/>
            <p:nvPr/>
          </p:nvSpPr>
          <p:spPr>
            <a:xfrm rot="585404">
              <a:off x="3827541" y="3453333"/>
              <a:ext cx="1149674" cy="428066"/>
            </a:xfrm>
            <a:prstGeom prst="rect">
              <a:avLst/>
            </a:prstGeom>
          </p:spPr>
          <p:txBody>
            <a:bodyPr wrap="none">
              <a:spAutoFit/>
            </a:bodyPr>
            <a:lstStyle/>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rPr>
                <a:t>KLICKEN ZUM</a:t>
              </a:r>
            </a:p>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ANSCHAUEN</a:t>
              </a:r>
              <a:endParaRPr lang="en-IE" sz="1300" b="1" dirty="0">
                <a:solidFill>
                  <a:schemeClr val="bg1"/>
                </a:solidFill>
                <a:latin typeface="Calibri" panose="020F0502020204030204" pitchFamily="34" charset="0"/>
                <a:cs typeface="Calibri" panose="020F0502020204030204" pitchFamily="34" charset="0"/>
              </a:endParaRPr>
            </a:p>
          </p:txBody>
        </p:sp>
      </p:grpSp>
      <p:sp>
        <p:nvSpPr>
          <p:cNvPr id="14" name="Text Placeholder 5">
            <a:extLst>
              <a:ext uri="{FF2B5EF4-FFF2-40B4-BE49-F238E27FC236}">
                <a16:creationId xmlns:a16="http://schemas.microsoft.com/office/drawing/2014/main" id="{0AA3122D-A147-233B-17EB-B34DEE13C80D}"/>
              </a:ext>
            </a:extLst>
          </p:cNvPr>
          <p:cNvSpPr txBox="1">
            <a:spLocks/>
          </p:cNvSpPr>
          <p:nvPr/>
        </p:nvSpPr>
        <p:spPr>
          <a:xfrm>
            <a:off x="477612" y="9797143"/>
            <a:ext cx="6738976" cy="91030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sz="900" baseline="30000" dirty="0">
                <a:effectLst/>
                <a:ea typeface="Calibri" panose="020F0502020204030204" pitchFamily="34" charset="0"/>
              </a:rPr>
              <a:t>29 </a:t>
            </a:r>
            <a:r>
              <a:rPr lang="en-IE" sz="900" dirty="0">
                <a:effectLst/>
                <a:ea typeface="Calibri" panose="020F0502020204030204" pitchFamily="34" charset="0"/>
              </a:rPr>
              <a:t>Frauen </a:t>
            </a:r>
            <a:r>
              <a:rPr lang="en-IE" sz="900" dirty="0" err="1">
                <a:effectLst/>
                <a:ea typeface="Calibri" panose="020F0502020204030204" pitchFamily="34" charset="0"/>
              </a:rPr>
              <a:t>können</a:t>
            </a:r>
            <a:r>
              <a:rPr lang="en-IE" sz="900" dirty="0">
                <a:effectLst/>
                <a:ea typeface="Calibri" panose="020F0502020204030204" pitchFamily="34" charset="0"/>
              </a:rPr>
              <a:t> </a:t>
            </a:r>
            <a:r>
              <a:rPr lang="en-IE" sz="900" dirty="0" err="1">
                <a:effectLst/>
                <a:ea typeface="Calibri" panose="020F0502020204030204" pitchFamily="34" charset="0"/>
              </a:rPr>
              <a:t>bauen</a:t>
            </a:r>
            <a:r>
              <a:rPr lang="en-IE" sz="900" dirty="0">
                <a:effectLst/>
                <a:ea typeface="Calibri" panose="020F0502020204030204" pitchFamily="34" charset="0"/>
              </a:rPr>
              <a:t>, Erasmus+ </a:t>
            </a:r>
            <a:r>
              <a:rPr lang="en-GB" sz="900" b="1" dirty="0">
                <a:solidFill>
                  <a:srgbClr val="7CD0E4"/>
                </a:solidFill>
                <a:effectLst/>
                <a:ea typeface="Calibri" panose="020F0502020204030204" pitchFamily="34" charset="0"/>
              </a:rPr>
              <a:t>https://www.womencanbuild.eu/wp-content/uploads/2021/01/IO4_Action-Plan_WCB-160x200_EN.pdf </a:t>
            </a:r>
          </a:p>
          <a:p>
            <a:pPr algn="l"/>
            <a:r>
              <a:rPr lang="en-IE" sz="900" baseline="30000" dirty="0">
                <a:effectLst/>
                <a:ea typeface="Calibri" panose="020F0502020204030204" pitchFamily="34" charset="0"/>
              </a:rPr>
              <a:t>30 </a:t>
            </a:r>
            <a:r>
              <a:rPr lang="en-IE" sz="900" dirty="0">
                <a:effectLst/>
                <a:ea typeface="Calibri" panose="020F0502020204030204" pitchFamily="34" charset="0"/>
              </a:rPr>
              <a:t>Teagasc-</a:t>
            </a:r>
            <a:r>
              <a:rPr lang="en-IE" sz="900" dirty="0" err="1">
                <a:effectLst/>
                <a:ea typeface="Calibri" panose="020F0502020204030204" pitchFamily="34" charset="0"/>
              </a:rPr>
              <a:t>Gleichstellungsplan</a:t>
            </a:r>
            <a:r>
              <a:rPr lang="en-IE" sz="900" dirty="0">
                <a:effectLst/>
                <a:ea typeface="Calibri" panose="020F0502020204030204" pitchFamily="34" charset="0"/>
              </a:rPr>
              <a:t> </a:t>
            </a:r>
            <a:r>
              <a:rPr lang="en-LB" sz="900" b="1" dirty="0">
                <a:solidFill>
                  <a:srgbClr val="7CD0E4"/>
                </a:solidFill>
                <a:effectLst/>
              </a:rPr>
              <a:t>https://www.teagasc.ie/media/website/publications/2022/Teagasc-Gender-Equality-Report-2021.pdf </a:t>
            </a:r>
          </a:p>
          <a:p>
            <a:pPr algn="l"/>
            <a:r>
              <a:rPr lang="en-IE" sz="900" baseline="30000" dirty="0">
                <a:effectLst/>
                <a:ea typeface="Calibri" panose="020F0502020204030204" pitchFamily="34" charset="0"/>
              </a:rPr>
              <a:t>31 </a:t>
            </a:r>
            <a:r>
              <a:rPr lang="en-IE" sz="900" dirty="0" err="1">
                <a:effectLst/>
                <a:ea typeface="Calibri" panose="020F0502020204030204" pitchFamily="34" charset="0"/>
              </a:rPr>
              <a:t>Irische</a:t>
            </a:r>
            <a:r>
              <a:rPr lang="en-IE" sz="900" dirty="0">
                <a:effectLst/>
                <a:ea typeface="Calibri" panose="020F0502020204030204" pitchFamily="34" charset="0"/>
              </a:rPr>
              <a:t> </a:t>
            </a:r>
            <a:r>
              <a:rPr lang="en-IE" sz="900" dirty="0" err="1">
                <a:effectLst/>
                <a:ea typeface="Calibri" panose="020F0502020204030204" pitchFamily="34" charset="0"/>
              </a:rPr>
              <a:t>Hochschulbehörde</a:t>
            </a:r>
            <a:r>
              <a:rPr lang="en-IE" sz="900" dirty="0">
                <a:effectLst/>
                <a:ea typeface="Calibri" panose="020F0502020204030204" pitchFamily="34" charset="0"/>
              </a:rPr>
              <a:t> </a:t>
            </a:r>
            <a:r>
              <a:rPr lang="en-GB" sz="900" b="1" u="sng" dirty="0">
                <a:solidFill>
                  <a:srgbClr val="7CD0E4"/>
                </a:solidFill>
                <a:ea typeface="Calibri" panose="020F0502020204030204" pitchFamily="34" charset="0"/>
                <a:hlinkClick r:id="rId6">
                  <a:extLst>
                    <a:ext uri="{A12FA001-AC4F-418D-AE19-62706E023703}">
                      <ahyp:hlinkClr xmlns:ahyp="http://schemas.microsoft.com/office/drawing/2018/hyperlinkcolor" val="tx"/>
                    </a:ext>
                  </a:extLst>
                </a:hlinkClick>
              </a:rPr>
              <a:t>https://hea.ie/assets/uploads/2022/03/Report-of-the-Expert-Group-2nd-HEA-National-Review-of-Gender-Equality-in-Irish-Higher-Education-Institutions-1.pdf</a:t>
            </a:r>
            <a:endParaRPr lang="en-LB" sz="900" b="1" dirty="0">
              <a:solidFill>
                <a:srgbClr val="7CD0E4"/>
              </a:solidFill>
              <a:effectLst/>
              <a:ea typeface="Calibri" panose="020F0502020204030204" pitchFamily="34" charset="0"/>
            </a:endParaRPr>
          </a:p>
        </p:txBody>
      </p:sp>
      <p:pic>
        <p:nvPicPr>
          <p:cNvPr id="16" name="Picture 15">
            <a:extLst>
              <a:ext uri="{FF2B5EF4-FFF2-40B4-BE49-F238E27FC236}">
                <a16:creationId xmlns:a16="http://schemas.microsoft.com/office/drawing/2014/main" id="{F7267035-4B16-F527-3E14-12CC4FA1AF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3882" y="7092640"/>
            <a:ext cx="3382154" cy="2642042"/>
          </a:xfrm>
          <a:prstGeom prst="rect">
            <a:avLst/>
          </a:prstGeom>
        </p:spPr>
      </p:pic>
      <p:pic>
        <p:nvPicPr>
          <p:cNvPr id="17" name="Immagine 3">
            <a:extLst>
              <a:ext uri="{FF2B5EF4-FFF2-40B4-BE49-F238E27FC236}">
                <a16:creationId xmlns:a16="http://schemas.microsoft.com/office/drawing/2014/main" id="{7FACD7D7-170E-16E6-1A18-6228A3F25FB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8454" y="7465553"/>
            <a:ext cx="2682933" cy="1833407"/>
          </a:xfrm>
          <a:prstGeom prst="rect">
            <a:avLst/>
          </a:prstGeom>
        </p:spPr>
      </p:pic>
      <p:grpSp>
        <p:nvGrpSpPr>
          <p:cNvPr id="18" name="Group 17">
            <a:extLst>
              <a:ext uri="{FF2B5EF4-FFF2-40B4-BE49-F238E27FC236}">
                <a16:creationId xmlns:a16="http://schemas.microsoft.com/office/drawing/2014/main" id="{4D5DF5FB-4915-A562-35EC-50F4708AAF07}"/>
              </a:ext>
            </a:extLst>
          </p:cNvPr>
          <p:cNvGrpSpPr/>
          <p:nvPr/>
        </p:nvGrpSpPr>
        <p:grpSpPr>
          <a:xfrm>
            <a:off x="4039447" y="8140964"/>
            <a:ext cx="1149674" cy="832733"/>
            <a:chOff x="3827541" y="3269513"/>
            <a:chExt cx="1149674" cy="832733"/>
          </a:xfrm>
        </p:grpSpPr>
        <p:sp>
          <p:nvSpPr>
            <p:cNvPr id="19" name="Freeform 18">
              <a:extLst>
                <a:ext uri="{FF2B5EF4-FFF2-40B4-BE49-F238E27FC236}">
                  <a16:creationId xmlns:a16="http://schemas.microsoft.com/office/drawing/2014/main" id="{E53DAAD6-F829-820B-FDB2-F6B372BD70FB}"/>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E42B6486-0EB7-BA49-6BAB-C6BD11925105}"/>
                </a:ext>
              </a:extLst>
            </p:cNvPr>
            <p:cNvSpPr/>
            <p:nvPr/>
          </p:nvSpPr>
          <p:spPr>
            <a:xfrm rot="585404">
              <a:off x="3827541" y="3453333"/>
              <a:ext cx="1149674" cy="428066"/>
            </a:xfrm>
            <a:prstGeom prst="rect">
              <a:avLst/>
            </a:prstGeom>
          </p:spPr>
          <p:txBody>
            <a:bodyPr wrap="none">
              <a:spAutoFit/>
            </a:bodyPr>
            <a:lstStyle/>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rPr>
                <a:t>KLICKEN ZUM</a:t>
              </a:r>
            </a:p>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ANSCHAUEN</a:t>
              </a:r>
              <a:endParaRPr lang="en-IE" sz="1300" b="1" dirty="0">
                <a:solidFill>
                  <a:schemeClr val="bg1"/>
                </a:solidFill>
                <a:latin typeface="Calibri" panose="020F0502020204030204" pitchFamily="34" charset="0"/>
                <a:cs typeface="Calibri" panose="020F0502020204030204" pitchFamily="34" charset="0"/>
              </a:endParaRPr>
            </a:p>
          </p:txBody>
        </p:sp>
      </p:grpSp>
      <p:sp>
        <p:nvSpPr>
          <p:cNvPr id="24" name="Text Placeholder 1">
            <a:extLst>
              <a:ext uri="{FF2B5EF4-FFF2-40B4-BE49-F238E27FC236}">
                <a16:creationId xmlns:a16="http://schemas.microsoft.com/office/drawing/2014/main" id="{03EAB3FB-749E-6DFE-07F4-AC69955EAFED}"/>
              </a:ext>
            </a:extLst>
          </p:cNvPr>
          <p:cNvSpPr>
            <a:spLocks noGrp="1"/>
          </p:cNvSpPr>
          <p:nvPr>
            <p:ph type="body" sz="quarter" idx="32"/>
          </p:nvPr>
        </p:nvSpPr>
        <p:spPr>
          <a:xfrm>
            <a:off x="538294" y="1634835"/>
            <a:ext cx="6526988" cy="3285987"/>
          </a:xfrm>
        </p:spPr>
        <p:txBody>
          <a:bodyPr/>
          <a:lstStyle/>
          <a:p>
            <a:r>
              <a:rPr lang="en-GB" dirty="0" err="1"/>
              <a:t>Einige</a:t>
            </a:r>
            <a:r>
              <a:rPr lang="en-GB" dirty="0"/>
              <a:t> </a:t>
            </a:r>
            <a:r>
              <a:rPr lang="en-GB" dirty="0" err="1"/>
              <a:t>gute</a:t>
            </a:r>
            <a:r>
              <a:rPr lang="en-GB" dirty="0"/>
              <a:t> </a:t>
            </a:r>
            <a:r>
              <a:rPr lang="en-GB" dirty="0" err="1"/>
              <a:t>Beispiele</a:t>
            </a:r>
            <a:r>
              <a:rPr lang="en-GB" dirty="0"/>
              <a:t>, von </a:t>
            </a:r>
            <a:r>
              <a:rPr lang="en-GB" dirty="0" err="1"/>
              <a:t>denen</a:t>
            </a:r>
            <a:r>
              <a:rPr lang="en-GB" dirty="0"/>
              <a:t> Sie Ideen für die </a:t>
            </a:r>
            <a:r>
              <a:rPr lang="en-GB" dirty="0" err="1"/>
              <a:t>Gestaltung</a:t>
            </a:r>
            <a:r>
              <a:rPr lang="en-GB" dirty="0"/>
              <a:t> </a:t>
            </a:r>
            <a:r>
              <a:rPr lang="en-GB" dirty="0" err="1"/>
              <a:t>Ihres</a:t>
            </a:r>
            <a:r>
              <a:rPr lang="en-GB" dirty="0"/>
              <a:t> </a:t>
            </a:r>
            <a:r>
              <a:rPr lang="en-GB" dirty="0" err="1"/>
              <a:t>Aktionsplans</a:t>
            </a:r>
            <a:r>
              <a:rPr lang="en-GB" dirty="0"/>
              <a:t> </a:t>
            </a:r>
            <a:r>
              <a:rPr lang="en-GB" dirty="0" err="1"/>
              <a:t>übernehmen</a:t>
            </a:r>
            <a:r>
              <a:rPr lang="en-GB" dirty="0"/>
              <a:t> </a:t>
            </a:r>
            <a:r>
              <a:rPr lang="en-GB" dirty="0" err="1"/>
              <a:t>können</a:t>
            </a:r>
            <a:r>
              <a:rPr lang="en-GB" dirty="0"/>
              <a:t>:</a:t>
            </a:r>
          </a:p>
          <a:p>
            <a:endParaRPr lang="en-GB" dirty="0"/>
          </a:p>
          <a:p>
            <a:pPr lvl="0" rtl="0"/>
            <a:r>
              <a:rPr lang="en-GB" sz="1800" b="1" dirty="0" err="1">
                <a:solidFill>
                  <a:srgbClr val="7CD0E4"/>
                </a:solidFill>
                <a:effectLst/>
                <a:ea typeface="Calibri" panose="020F0502020204030204" pitchFamily="34" charset="0"/>
              </a:rPr>
              <a:t>WomenCanBuild</a:t>
            </a:r>
            <a:endParaRPr lang="en-LB" sz="1800" dirty="0">
              <a:solidFill>
                <a:srgbClr val="7CD0E4"/>
              </a:solidFill>
              <a:effectLst/>
              <a:ea typeface="Calibri" panose="020F0502020204030204" pitchFamily="34" charset="0"/>
            </a:endParaRPr>
          </a:p>
          <a:p>
            <a:r>
              <a:rPr lang="en-GB" b="1"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Das </a:t>
            </a:r>
            <a:r>
              <a:rPr lang="en-GB" dirty="0" err="1">
                <a:effectLst/>
                <a:ea typeface="Calibri" panose="020F0502020204030204" pitchFamily="34" charset="0"/>
              </a:rPr>
              <a:t>Projekt</a:t>
            </a:r>
            <a:r>
              <a:rPr lang="en-GB" dirty="0">
                <a:effectLst/>
                <a:ea typeface="Calibri" panose="020F0502020204030204" pitchFamily="34" charset="0"/>
              </a:rPr>
              <a:t> </a:t>
            </a:r>
            <a:r>
              <a:rPr lang="en-GB" dirty="0" err="1">
                <a:effectLst/>
                <a:ea typeface="Calibri" panose="020F0502020204030204" pitchFamily="34" charset="0"/>
              </a:rPr>
              <a:t>wurde</a:t>
            </a:r>
            <a:r>
              <a:rPr lang="en-GB" dirty="0">
                <a:effectLst/>
                <a:ea typeface="Calibri" panose="020F0502020204030204" pitchFamily="34" charset="0"/>
              </a:rPr>
              <a:t> von der Fundación Laboral de la </a:t>
            </a:r>
            <a:r>
              <a:rPr lang="en-GB" dirty="0" err="1">
                <a:effectLst/>
                <a:ea typeface="Calibri" panose="020F0502020204030204" pitchFamily="34" charset="0"/>
              </a:rPr>
              <a:t>Construcción</a:t>
            </a:r>
            <a:r>
              <a:rPr lang="en-GB" dirty="0">
                <a:effectLst/>
                <a:ea typeface="Calibri" panose="020F0502020204030204" pitchFamily="34" charset="0"/>
              </a:rPr>
              <a:t> (</a:t>
            </a:r>
            <a:r>
              <a:rPr lang="en-GB" dirty="0" err="1">
                <a:effectLst/>
                <a:ea typeface="Calibri" panose="020F0502020204030204" pitchFamily="34" charset="0"/>
              </a:rPr>
              <a:t>Spanien</a:t>
            </a:r>
            <a:r>
              <a:rPr lang="en-GB" dirty="0">
                <a:effectLst/>
                <a:ea typeface="Calibri" panose="020F0502020204030204" pitchFamily="34" charset="0"/>
              </a:rPr>
              <a:t>) in </a:t>
            </a:r>
            <a:r>
              <a:rPr lang="en-GB" dirty="0" err="1">
                <a:effectLst/>
                <a:ea typeface="Calibri" panose="020F0502020204030204" pitchFamily="34" charset="0"/>
              </a:rPr>
              <a:t>Zusammenarbeit</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der </a:t>
            </a:r>
            <a:r>
              <a:rPr lang="en-GB" i="1" dirty="0" err="1">
                <a:effectLst/>
                <a:ea typeface="Calibri" panose="020F0502020204030204" pitchFamily="34" charset="0"/>
              </a:rPr>
              <a:t>Agencia</a:t>
            </a:r>
            <a:r>
              <a:rPr lang="en-GB" i="1" dirty="0">
                <a:effectLst/>
                <a:ea typeface="Calibri" panose="020F0502020204030204" pitchFamily="34" charset="0"/>
              </a:rPr>
              <a:t> para </a:t>
            </a:r>
            <a:r>
              <a:rPr lang="en-GB" i="1" dirty="0" err="1">
                <a:effectLst/>
                <a:ea typeface="Calibri" panose="020F0502020204030204" pitchFamily="34" charset="0"/>
              </a:rPr>
              <a:t>el</a:t>
            </a:r>
            <a:r>
              <a:rPr lang="en-GB" i="1" dirty="0">
                <a:effectLst/>
                <a:ea typeface="Calibri" panose="020F0502020204030204" pitchFamily="34" charset="0"/>
              </a:rPr>
              <a:t> </a:t>
            </a:r>
            <a:r>
              <a:rPr lang="en-GB" i="1" dirty="0" err="1">
                <a:effectLst/>
                <a:ea typeface="Calibri" panose="020F0502020204030204" pitchFamily="34" charset="0"/>
              </a:rPr>
              <a:t>Empleo</a:t>
            </a:r>
            <a:r>
              <a:rPr lang="en-GB" i="1" dirty="0">
                <a:effectLst/>
                <a:ea typeface="Calibri" panose="020F0502020204030204" pitchFamily="34" charset="0"/>
              </a:rPr>
              <a:t> de Madrid </a:t>
            </a:r>
            <a:r>
              <a:rPr lang="en-GB" dirty="0">
                <a:effectLst/>
                <a:ea typeface="Calibri" panose="020F0502020204030204" pitchFamily="34" charset="0"/>
              </a:rPr>
              <a:t>(</a:t>
            </a:r>
            <a:r>
              <a:rPr lang="en-GB" dirty="0" err="1">
                <a:effectLst/>
                <a:ea typeface="Calibri" panose="020F0502020204030204" pitchFamily="34" charset="0"/>
              </a:rPr>
              <a:t>Spanien</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Institut</a:t>
            </a:r>
            <a:r>
              <a:rPr lang="en-GB" dirty="0">
                <a:effectLst/>
                <a:ea typeface="Calibri" panose="020F0502020204030204" pitchFamily="34" charset="0"/>
              </a:rPr>
              <a:t> für </a:t>
            </a:r>
            <a:r>
              <a:rPr lang="en-GB" dirty="0" err="1">
                <a:effectLst/>
                <a:ea typeface="Calibri" panose="020F0502020204030204" pitchFamily="34" charset="0"/>
              </a:rPr>
              <a:t>Berufsbildung</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Italien</a:t>
            </a:r>
            <a:r>
              <a:rPr lang="en-GB" dirty="0">
                <a:effectLst/>
                <a:ea typeface="Calibri" panose="020F0502020204030204" pitchFamily="34" charset="0"/>
              </a:rPr>
              <a:t>), der ECIPA-Stiftung (</a:t>
            </a:r>
            <a:r>
              <a:rPr lang="en-GB" dirty="0" err="1">
                <a:effectLst/>
                <a:ea typeface="Calibri" panose="020F0502020204030204" pitchFamily="34" charset="0"/>
              </a:rPr>
              <a:t>Italien</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CENFIC-</a:t>
            </a:r>
            <a:r>
              <a:rPr lang="en-GB" dirty="0" err="1">
                <a:effectLst/>
                <a:ea typeface="Calibri" panose="020F0502020204030204" pitchFamily="34" charset="0"/>
              </a:rPr>
              <a:t>Berufsbildungszentrum</a:t>
            </a:r>
            <a:r>
              <a:rPr lang="en-GB" dirty="0">
                <a:effectLst/>
                <a:ea typeface="Calibri" panose="020F0502020204030204" pitchFamily="34" charset="0"/>
              </a:rPr>
              <a:t> für das </a:t>
            </a:r>
            <a:r>
              <a:rPr lang="en-GB" dirty="0" err="1">
                <a:effectLst/>
                <a:ea typeface="Calibri" panose="020F0502020204030204" pitchFamily="34" charset="0"/>
              </a:rPr>
              <a:t>Baugewerbe</a:t>
            </a:r>
            <a:r>
              <a:rPr lang="en-GB" dirty="0">
                <a:effectLst/>
                <a:ea typeface="Calibri" panose="020F0502020204030204" pitchFamily="34" charset="0"/>
              </a:rPr>
              <a:t> und </a:t>
            </a:r>
            <a:r>
              <a:rPr lang="en-GB" dirty="0" err="1">
                <a:effectLst/>
                <a:ea typeface="Calibri" panose="020F0502020204030204" pitchFamily="34" charset="0"/>
              </a:rPr>
              <a:t>öffentliche</a:t>
            </a:r>
            <a:r>
              <a:rPr lang="en-GB" dirty="0">
                <a:effectLst/>
                <a:ea typeface="Calibri" panose="020F0502020204030204" pitchFamily="34" charset="0"/>
              </a:rPr>
              <a:t> </a:t>
            </a:r>
            <a:r>
              <a:rPr lang="en-GB" dirty="0" err="1">
                <a:effectLst/>
                <a:ea typeface="Calibri" panose="020F0502020204030204" pitchFamily="34" charset="0"/>
              </a:rPr>
              <a:t>Arbeiten</a:t>
            </a:r>
            <a:r>
              <a:rPr lang="en-GB" dirty="0">
                <a:effectLst/>
                <a:ea typeface="Calibri" panose="020F0502020204030204" pitchFamily="34" charset="0"/>
              </a:rPr>
              <a:t> (Portugal) und der BZP-</a:t>
            </a:r>
            <a:r>
              <a:rPr lang="en-GB" dirty="0" err="1">
                <a:effectLst/>
                <a:ea typeface="Calibri" panose="020F0502020204030204" pitchFamily="34" charset="0"/>
              </a:rPr>
              <a:t>Ausbildungsorganisation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Bauwesen</a:t>
            </a:r>
            <a:r>
              <a:rPr lang="en-GB" dirty="0">
                <a:effectLst/>
                <a:ea typeface="Calibri" panose="020F0502020204030204" pitchFamily="34" charset="0"/>
              </a:rPr>
              <a:t> (Deutschland) </a:t>
            </a:r>
            <a:r>
              <a:rPr lang="en-GB" dirty="0" err="1">
                <a:effectLst/>
                <a:ea typeface="Calibri" panose="020F0502020204030204" pitchFamily="34" charset="0"/>
              </a:rPr>
              <a:t>entwickelt</a:t>
            </a:r>
            <a:r>
              <a:rPr lang="en-GB" dirty="0">
                <a:effectLst/>
                <a:ea typeface="Calibri" panose="020F0502020204030204" pitchFamily="34" charset="0"/>
              </a:rPr>
              <a:t>.</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err="1">
                <a:effectLst/>
                <a:ea typeface="Calibri" panose="020F0502020204030204" pitchFamily="34" charset="0"/>
              </a:rPr>
              <a:t>Ziel</a:t>
            </a:r>
            <a:r>
              <a:rPr lang="en-GB" dirty="0">
                <a:effectLst/>
                <a:ea typeface="Calibri" panose="020F0502020204030204" pitchFamily="34" charset="0"/>
              </a:rPr>
              <a:t> des </a:t>
            </a:r>
            <a:r>
              <a:rPr lang="en-GB" dirty="0" err="1">
                <a:effectLst/>
                <a:ea typeface="Calibri" panose="020F0502020204030204" pitchFamily="34" charset="0"/>
              </a:rPr>
              <a:t>Projekts</a:t>
            </a:r>
            <a:r>
              <a:rPr lang="en-GB" dirty="0">
                <a:effectLst/>
                <a:ea typeface="Calibri" panose="020F0502020204030204" pitchFamily="34" charset="0"/>
              </a:rPr>
              <a:t> war die </a:t>
            </a:r>
            <a:r>
              <a:rPr lang="en-GB" dirty="0" err="1">
                <a:effectLst/>
                <a:ea typeface="Calibri" panose="020F0502020204030204" pitchFamily="34" charset="0"/>
              </a:rPr>
              <a:t>Verbesserung</a:t>
            </a:r>
            <a:r>
              <a:rPr lang="en-GB" dirty="0">
                <a:effectLst/>
                <a:ea typeface="Calibri" panose="020F0502020204030204" pitchFamily="34" charset="0"/>
              </a:rPr>
              <a:t> der </a:t>
            </a:r>
            <a:r>
              <a:rPr lang="en-GB" dirty="0" err="1">
                <a:effectLst/>
                <a:ea typeface="Calibri" panose="020F0502020204030204" pitchFamily="34" charset="0"/>
              </a:rPr>
              <a:t>Chancengleichheit</a:t>
            </a:r>
            <a:r>
              <a:rPr lang="en-GB" dirty="0">
                <a:effectLst/>
                <a:ea typeface="Calibri" panose="020F0502020204030204" pitchFamily="34" charset="0"/>
              </a:rPr>
              <a:t> für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Den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finden</a:t>
            </a:r>
            <a:r>
              <a:rPr lang="en-GB" dirty="0">
                <a:effectLst/>
                <a:ea typeface="Calibri" panose="020F0502020204030204" pitchFamily="34" charset="0"/>
              </a:rPr>
              <a:t> Sie </a:t>
            </a:r>
            <a:r>
              <a:rPr lang="en-GB" dirty="0" err="1">
                <a:effectLst/>
                <a:ea typeface="Calibri" panose="020F0502020204030204" pitchFamily="34" charset="0"/>
              </a:rPr>
              <a:t>unten</a:t>
            </a:r>
            <a:r>
              <a:rPr lang="en-GB" dirty="0">
                <a:effectLst/>
                <a:ea typeface="Calibri" panose="020F0502020204030204" pitchFamily="34" charset="0"/>
              </a:rPr>
              <a:t>. </a:t>
            </a:r>
            <a:r>
              <a:rPr lang="en-GB" baseline="30000" dirty="0">
                <a:effectLst/>
                <a:ea typeface="Calibri" panose="020F0502020204030204" pitchFamily="34" charset="0"/>
              </a:rPr>
              <a:t>29</a:t>
            </a:r>
            <a:r>
              <a:rPr lang="en-LB" dirty="0">
                <a:effectLst/>
              </a:rPr>
              <a:t> </a:t>
            </a:r>
            <a:endParaRPr lang="en-GB" dirty="0"/>
          </a:p>
          <a:p>
            <a:r>
              <a:rPr lang="en-GB" dirty="0"/>
              <a:t> </a:t>
            </a:r>
          </a:p>
          <a:p>
            <a:endParaRPr lang="en-GB" dirty="0"/>
          </a:p>
        </p:txBody>
      </p:sp>
      <p:sp>
        <p:nvSpPr>
          <p:cNvPr id="25" name="Text Placeholder 2">
            <a:extLst>
              <a:ext uri="{FF2B5EF4-FFF2-40B4-BE49-F238E27FC236}">
                <a16:creationId xmlns:a16="http://schemas.microsoft.com/office/drawing/2014/main" id="{92DD4455-60F3-2D6C-69A7-239079AADCE6}"/>
              </a:ext>
            </a:extLst>
          </p:cNvPr>
          <p:cNvSpPr>
            <a:spLocks noGrp="1"/>
          </p:cNvSpPr>
          <p:nvPr>
            <p:ph type="body" sz="quarter" idx="42"/>
          </p:nvPr>
        </p:nvSpPr>
        <p:spPr>
          <a:xfrm>
            <a:off x="1015998" y="920861"/>
            <a:ext cx="6096363" cy="1204857"/>
          </a:xfrm>
        </p:spPr>
        <p:txBody>
          <a:bodyPr/>
          <a:lstStyle/>
          <a:p>
            <a:r>
              <a:rPr lang="en-GB" dirty="0"/>
              <a:t>3.1.6 </a:t>
            </a:r>
            <a:r>
              <a:rPr lang="en-GB" dirty="0" err="1"/>
              <a:t>Beispiele</a:t>
            </a:r>
            <a:r>
              <a:rPr lang="en-GB" dirty="0"/>
              <a:t> für </a:t>
            </a:r>
            <a:r>
              <a:rPr lang="en-GB" dirty="0" err="1"/>
              <a:t>gute</a:t>
            </a:r>
            <a:r>
              <a:rPr lang="en-GB" dirty="0"/>
              <a:t> </a:t>
            </a:r>
            <a:r>
              <a:rPr lang="en-GB" dirty="0" err="1"/>
              <a:t>Aktionspläne</a:t>
            </a:r>
            <a:endParaRPr lang="en-GB" dirty="0"/>
          </a:p>
          <a:p>
            <a:endParaRPr lang="en-GB" dirty="0"/>
          </a:p>
        </p:txBody>
      </p:sp>
      <p:sp>
        <p:nvSpPr>
          <p:cNvPr id="26" name="Text Placeholder 1">
            <a:extLst>
              <a:ext uri="{FF2B5EF4-FFF2-40B4-BE49-F238E27FC236}">
                <a16:creationId xmlns:a16="http://schemas.microsoft.com/office/drawing/2014/main" id="{C079E864-00A8-9B75-35FD-18DAA2AEC951}"/>
              </a:ext>
            </a:extLst>
          </p:cNvPr>
          <p:cNvSpPr txBox="1">
            <a:spLocks/>
          </p:cNvSpPr>
          <p:nvPr/>
        </p:nvSpPr>
        <p:spPr>
          <a:xfrm>
            <a:off x="3801788" y="4990008"/>
            <a:ext cx="3690365" cy="32859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b="1" dirty="0" err="1">
                <a:solidFill>
                  <a:schemeClr val="bg1"/>
                </a:solidFill>
                <a:ea typeface="Calibri" panose="020F0502020204030204" pitchFamily="34" charset="0"/>
              </a:rPr>
              <a:t>HEA:Higher</a:t>
            </a:r>
            <a:r>
              <a:rPr lang="en-GB" sz="1800" b="1" dirty="0">
                <a:solidFill>
                  <a:schemeClr val="bg1"/>
                </a:solidFill>
                <a:ea typeface="Calibri" panose="020F0502020204030204" pitchFamily="34" charset="0"/>
              </a:rPr>
              <a:t> Education Authority (</a:t>
            </a:r>
            <a:r>
              <a:rPr lang="en-GB" sz="1800" b="1" dirty="0" err="1">
                <a:solidFill>
                  <a:schemeClr val="bg1"/>
                </a:solidFill>
                <a:ea typeface="Calibri" panose="020F0502020204030204" pitchFamily="34" charset="0"/>
              </a:rPr>
              <a:t>Hochschulbehörde</a:t>
            </a:r>
            <a:r>
              <a:rPr lang="en-GB" sz="1800" b="1" dirty="0">
                <a:solidFill>
                  <a:schemeClr val="bg1"/>
                </a:solidFill>
                <a:ea typeface="Calibri" panose="020F0502020204030204" pitchFamily="34" charset="0"/>
              </a:rPr>
              <a:t>)</a:t>
            </a:r>
          </a:p>
          <a:p>
            <a:r>
              <a:rPr lang="en-GB" b="1" dirty="0">
                <a:ea typeface="Calibri" panose="020F0502020204030204" pitchFamily="34" charset="0"/>
              </a:rPr>
              <a:t> </a:t>
            </a:r>
            <a:endParaRPr lang="en-LB" dirty="0">
              <a:ea typeface="Calibri" panose="020F0502020204030204" pitchFamily="34" charset="0"/>
            </a:endParaRPr>
          </a:p>
          <a:p>
            <a:r>
              <a:rPr lang="en-GB" dirty="0">
                <a:effectLst/>
                <a:ea typeface="Calibri" panose="020F0502020204030204" pitchFamily="34" charset="0"/>
              </a:rPr>
              <a:t>Die HEA </a:t>
            </a:r>
            <a:r>
              <a:rPr lang="en-GB" dirty="0" err="1">
                <a:effectLst/>
                <a:ea typeface="Calibri" panose="020F0502020204030204" pitchFamily="34" charset="0"/>
              </a:rPr>
              <a:t>leitet</a:t>
            </a:r>
            <a:r>
              <a:rPr lang="en-GB" dirty="0">
                <a:effectLst/>
                <a:ea typeface="Calibri" panose="020F0502020204030204" pitchFamily="34" charset="0"/>
              </a:rPr>
              <a:t> </a:t>
            </a:r>
            <a:r>
              <a:rPr lang="en-GB" dirty="0" err="1">
                <a:effectLst/>
                <a:ea typeface="Calibri" panose="020F0502020204030204" pitchFamily="34" charset="0"/>
              </a:rPr>
              <a:t>Irlands</a:t>
            </a:r>
            <a:r>
              <a:rPr lang="en-GB" dirty="0">
                <a:effectLst/>
                <a:ea typeface="Calibri" panose="020F0502020204030204" pitchFamily="34" charset="0"/>
              </a:rPr>
              <a:t> </a:t>
            </a:r>
            <a:r>
              <a:rPr lang="en-GB" dirty="0" err="1">
                <a:effectLst/>
                <a:ea typeface="Calibri" panose="020F0502020204030204" pitchFamily="34" charset="0"/>
              </a:rPr>
              <a:t>Entwicklungsstrategien</a:t>
            </a:r>
            <a:r>
              <a:rPr lang="en-GB" dirty="0">
                <a:effectLst/>
                <a:ea typeface="Calibri" panose="020F0502020204030204" pitchFamily="34" charset="0"/>
              </a:rPr>
              <a:t> </a:t>
            </a:r>
            <a:r>
              <a:rPr lang="en-GB" dirty="0" err="1">
                <a:effectLst/>
                <a:ea typeface="Calibri" panose="020F0502020204030204" pitchFamily="34" charset="0"/>
              </a:rPr>
              <a:t>innerhalb</a:t>
            </a:r>
            <a:r>
              <a:rPr lang="en-GB" dirty="0">
                <a:effectLst/>
                <a:ea typeface="Calibri" panose="020F0502020204030204" pitchFamily="34" charset="0"/>
              </a:rPr>
              <a:t> des </a:t>
            </a:r>
            <a:r>
              <a:rPr lang="en-GB" dirty="0" err="1">
                <a:effectLst/>
                <a:ea typeface="Calibri" panose="020F0502020204030204" pitchFamily="34" charset="0"/>
              </a:rPr>
              <a:t>Hochschul</a:t>
            </a:r>
            <a:r>
              <a:rPr lang="en-GB" dirty="0">
                <a:effectLst/>
                <a:ea typeface="Calibri" panose="020F0502020204030204" pitchFamily="34" charset="0"/>
              </a:rPr>
              <a:t>- und </a:t>
            </a:r>
            <a:r>
              <a:rPr lang="en-GB" dirty="0" err="1">
                <a:effectLst/>
                <a:ea typeface="Calibri" panose="020F0502020204030204" pitchFamily="34" charset="0"/>
              </a:rPr>
              <a:t>Forschungssystems</a:t>
            </a:r>
            <a:r>
              <a:rPr lang="en-GB" dirty="0">
                <a:effectLst/>
                <a:ea typeface="Calibri" panose="020F0502020204030204" pitchFamily="34" charset="0"/>
              </a:rPr>
              <a:t>, um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Reihe</a:t>
            </a:r>
            <a:r>
              <a:rPr lang="en-GB" dirty="0">
                <a:effectLst/>
                <a:ea typeface="Calibri" panose="020F0502020204030204" pitchFamily="34" charset="0"/>
              </a:rPr>
              <a:t> von </a:t>
            </a:r>
            <a:r>
              <a:rPr lang="en-GB" dirty="0" err="1">
                <a:effectLst/>
                <a:ea typeface="Calibri" panose="020F0502020204030204" pitchFamily="34" charset="0"/>
              </a:rPr>
              <a:t>Zielen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Zusammenhang</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einem</a:t>
            </a:r>
            <a:r>
              <a:rPr lang="en-GB" dirty="0">
                <a:effectLst/>
                <a:ea typeface="Calibri" panose="020F0502020204030204" pitchFamily="34" charset="0"/>
              </a:rPr>
              <a:t> </a:t>
            </a:r>
            <a:r>
              <a:rPr lang="en-GB" dirty="0" err="1">
                <a:effectLst/>
                <a:ea typeface="Calibri" panose="020F0502020204030204" pitchFamily="34" charset="0"/>
              </a:rPr>
              <a:t>kohärenten</a:t>
            </a:r>
            <a:r>
              <a:rPr lang="en-GB" dirty="0">
                <a:effectLst/>
                <a:ea typeface="Calibri" panose="020F0502020204030204" pitchFamily="34" charset="0"/>
              </a:rPr>
              <a:t> System </a:t>
            </a:r>
            <a:r>
              <a:rPr lang="en-GB" dirty="0" err="1">
                <a:effectLst/>
                <a:ea typeface="Calibri" panose="020F0502020204030204" pitchFamily="34" charset="0"/>
              </a:rPr>
              <a:t>verschiedener</a:t>
            </a:r>
            <a:r>
              <a:rPr lang="en-GB" dirty="0">
                <a:effectLst/>
                <a:ea typeface="Calibri" panose="020F0502020204030204" pitchFamily="34" charset="0"/>
              </a:rPr>
              <a:t> </a:t>
            </a:r>
            <a:r>
              <a:rPr lang="en-GB" dirty="0" err="1">
                <a:effectLst/>
                <a:ea typeface="Calibri" panose="020F0502020204030204" pitchFamily="34" charset="0"/>
              </a:rPr>
              <a:t>Einrichtungen</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unterschiedlichen</a:t>
            </a:r>
            <a:r>
              <a:rPr lang="en-GB" dirty="0">
                <a:effectLst/>
                <a:ea typeface="Calibri" panose="020F0502020204030204" pitchFamily="34" charset="0"/>
              </a:rPr>
              <a:t> </a:t>
            </a:r>
            <a:r>
              <a:rPr lang="en-GB" dirty="0" err="1">
                <a:effectLst/>
                <a:ea typeface="Calibri" panose="020F0502020204030204" pitchFamily="34" charset="0"/>
              </a:rPr>
              <a:t>Aufgaben</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erreichen</a:t>
            </a:r>
            <a:r>
              <a:rPr lang="en-GB" dirty="0">
                <a:effectLst/>
                <a:ea typeface="Calibri" panose="020F0502020204030204" pitchFamily="34" charset="0"/>
              </a:rPr>
              <a:t>. </a:t>
            </a:r>
          </a:p>
          <a:p>
            <a:r>
              <a:rPr lang="en-GB" dirty="0">
                <a:effectLst/>
                <a:ea typeface="Calibri" panose="020F0502020204030204" pitchFamily="34" charset="0"/>
              </a:rPr>
              <a:t>Die HEA </a:t>
            </a:r>
            <a:r>
              <a:rPr lang="en-GB" dirty="0" err="1">
                <a:effectLst/>
                <a:ea typeface="Calibri" panose="020F0502020204030204" pitchFamily="34" charset="0"/>
              </a:rPr>
              <a:t>veröffentlichte</a:t>
            </a:r>
            <a:r>
              <a:rPr lang="en-GB" dirty="0">
                <a:effectLst/>
                <a:ea typeface="Calibri" panose="020F0502020204030204" pitchFamily="34" charset="0"/>
              </a:rPr>
              <a:t> 2016 den </a:t>
            </a:r>
            <a:r>
              <a:rPr lang="en-GB" dirty="0" err="1">
                <a:effectLst/>
                <a:ea typeface="Calibri" panose="020F0502020204030204" pitchFamily="34" charset="0"/>
              </a:rPr>
              <a:t>ersten</a:t>
            </a:r>
            <a:r>
              <a:rPr lang="en-GB" dirty="0">
                <a:effectLst/>
                <a:ea typeface="Calibri" panose="020F0502020204030204" pitchFamily="34" charset="0"/>
              </a:rPr>
              <a:t> </a:t>
            </a:r>
            <a:r>
              <a:rPr lang="en-GB" dirty="0" err="1">
                <a:effectLst/>
                <a:ea typeface="Calibri" panose="020F0502020204030204" pitchFamily="34" charset="0"/>
              </a:rPr>
              <a:t>nationalen</a:t>
            </a:r>
            <a:r>
              <a:rPr lang="en-GB" dirty="0">
                <a:effectLst/>
                <a:ea typeface="Calibri" panose="020F0502020204030204" pitchFamily="34" charset="0"/>
              </a:rPr>
              <a:t> </a:t>
            </a:r>
            <a:r>
              <a:rPr lang="en-GB" dirty="0" err="1">
                <a:effectLst/>
                <a:ea typeface="Calibri" panose="020F0502020204030204" pitchFamily="34" charset="0"/>
              </a:rPr>
              <a:t>Gleichstellungsbericht</a:t>
            </a:r>
            <a:r>
              <a:rPr lang="en-GB" dirty="0">
                <a:effectLst/>
                <a:ea typeface="Calibri" panose="020F0502020204030204" pitchFamily="34" charset="0"/>
              </a:rPr>
              <a:t> für </a:t>
            </a:r>
            <a:r>
              <a:rPr lang="en-GB" dirty="0" err="1">
                <a:effectLst/>
                <a:ea typeface="Calibri" panose="020F0502020204030204" pitchFamily="34" charset="0"/>
              </a:rPr>
              <a:t>irische</a:t>
            </a:r>
            <a:r>
              <a:rPr lang="en-GB" dirty="0">
                <a:effectLst/>
                <a:ea typeface="Calibri" panose="020F0502020204030204" pitchFamily="34" charset="0"/>
              </a:rPr>
              <a:t> </a:t>
            </a:r>
            <a:r>
              <a:rPr lang="en-GB" dirty="0" err="1">
                <a:effectLst/>
                <a:ea typeface="Calibri" panose="020F0502020204030204" pitchFamily="34" charset="0"/>
              </a:rPr>
              <a:t>Hochschuleinrichtungen</a:t>
            </a:r>
            <a:r>
              <a:rPr lang="en-GB" dirty="0">
                <a:effectLst/>
                <a:ea typeface="Calibri" panose="020F0502020204030204" pitchFamily="34" charset="0"/>
              </a:rPr>
              <a:t>. </a:t>
            </a:r>
            <a:r>
              <a:rPr lang="en-GB" dirty="0" err="1">
                <a:effectLst/>
                <a:ea typeface="Calibri" panose="020F0502020204030204" pitchFamily="34" charset="0"/>
              </a:rPr>
              <a:t>Hier</a:t>
            </a:r>
            <a:r>
              <a:rPr lang="en-GB" dirty="0">
                <a:effectLst/>
                <a:ea typeface="Calibri" panose="020F0502020204030204" pitchFamily="34" charset="0"/>
              </a:rPr>
              <a:t> </a:t>
            </a:r>
            <a:r>
              <a:rPr lang="en-GB" dirty="0" err="1">
                <a:effectLst/>
                <a:ea typeface="Calibri" panose="020F0502020204030204" pitchFamily="34" charset="0"/>
              </a:rPr>
              <a:t>finden</a:t>
            </a:r>
            <a:r>
              <a:rPr lang="en-GB" dirty="0">
                <a:effectLst/>
                <a:ea typeface="Calibri" panose="020F0502020204030204" pitchFamily="34" charset="0"/>
              </a:rPr>
              <a:t> Sie den </a:t>
            </a:r>
            <a:r>
              <a:rPr lang="en-GB" dirty="0" err="1">
                <a:effectLst/>
                <a:ea typeface="Calibri" panose="020F0502020204030204" pitchFamily="34" charset="0"/>
              </a:rPr>
              <a:t>zweiten</a:t>
            </a:r>
            <a:r>
              <a:rPr lang="en-GB" dirty="0">
                <a:effectLst/>
                <a:ea typeface="Calibri" panose="020F0502020204030204" pitchFamily="34" charset="0"/>
              </a:rPr>
              <a:t> </a:t>
            </a:r>
            <a:r>
              <a:rPr lang="en-GB" dirty="0" err="1">
                <a:effectLst/>
                <a:ea typeface="Calibri" panose="020F0502020204030204" pitchFamily="34" charset="0"/>
              </a:rPr>
              <a:t>Bericht</a:t>
            </a:r>
            <a:r>
              <a:rPr lang="en-GB" dirty="0">
                <a:effectLst/>
                <a:ea typeface="Calibri" panose="020F0502020204030204" pitchFamily="34" charset="0"/>
              </a:rPr>
              <a:t>, der </a:t>
            </a:r>
            <a:r>
              <a:rPr lang="en-GB" dirty="0" err="1">
                <a:effectLst/>
                <a:ea typeface="Calibri" panose="020F0502020204030204" pitchFamily="34" charset="0"/>
              </a:rPr>
              <a:t>im</a:t>
            </a:r>
            <a:r>
              <a:rPr lang="en-GB" dirty="0">
                <a:effectLst/>
                <a:ea typeface="Calibri" panose="020F0502020204030204" pitchFamily="34" charset="0"/>
              </a:rPr>
              <a:t> November 2022 </a:t>
            </a:r>
            <a:r>
              <a:rPr lang="en-GB" dirty="0" err="1">
                <a:effectLst/>
                <a:ea typeface="Calibri" panose="020F0502020204030204" pitchFamily="34" charset="0"/>
              </a:rPr>
              <a:t>veröffentlicht</a:t>
            </a:r>
            <a:r>
              <a:rPr lang="en-GB" dirty="0">
                <a:effectLst/>
                <a:ea typeface="Calibri" panose="020F0502020204030204" pitchFamily="34" charset="0"/>
              </a:rPr>
              <a:t> </a:t>
            </a:r>
            <a:r>
              <a:rPr lang="en-GB" dirty="0" err="1">
                <a:effectLst/>
                <a:ea typeface="Calibri" panose="020F0502020204030204" pitchFamily="34" charset="0"/>
              </a:rPr>
              <a:t>wurde</a:t>
            </a:r>
            <a:r>
              <a:rPr lang="en-GB" dirty="0">
                <a:effectLst/>
                <a:ea typeface="Calibri" panose="020F0502020204030204" pitchFamily="34" charset="0"/>
              </a:rPr>
              <a:t>. </a:t>
            </a:r>
            <a:r>
              <a:rPr lang="en-GB" baseline="30000" dirty="0">
                <a:effectLst/>
                <a:ea typeface="Calibri" panose="020F0502020204030204" pitchFamily="34" charset="0"/>
              </a:rPr>
              <a:t>31</a:t>
            </a:r>
            <a:endParaRPr lang="en-GB" baseline="30000" dirty="0"/>
          </a:p>
        </p:txBody>
      </p:sp>
      <p:sp>
        <p:nvSpPr>
          <p:cNvPr id="27" name="Text Placeholder 1">
            <a:extLst>
              <a:ext uri="{FF2B5EF4-FFF2-40B4-BE49-F238E27FC236}">
                <a16:creationId xmlns:a16="http://schemas.microsoft.com/office/drawing/2014/main" id="{4FB124F8-F259-9064-41C4-EAB7FC1BBF93}"/>
              </a:ext>
            </a:extLst>
          </p:cNvPr>
          <p:cNvSpPr txBox="1">
            <a:spLocks/>
          </p:cNvSpPr>
          <p:nvPr/>
        </p:nvSpPr>
        <p:spPr>
          <a:xfrm>
            <a:off x="111425" y="5080699"/>
            <a:ext cx="3690364" cy="32859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b="1" dirty="0">
                <a:solidFill>
                  <a:schemeClr val="bg1"/>
                </a:solidFill>
                <a:ea typeface="Calibri" panose="020F0502020204030204" pitchFamily="34" charset="0"/>
              </a:rPr>
              <a:t>Teagasc-</a:t>
            </a:r>
            <a:r>
              <a:rPr lang="en-GB" sz="1800" b="1" dirty="0" err="1">
                <a:solidFill>
                  <a:schemeClr val="bg1"/>
                </a:solidFill>
                <a:ea typeface="Calibri" panose="020F0502020204030204" pitchFamily="34" charset="0"/>
              </a:rPr>
              <a:t>Gleichstellungsplan</a:t>
            </a:r>
            <a:endParaRPr lang="en-GB" sz="1800" b="1" dirty="0">
              <a:solidFill>
                <a:schemeClr val="bg1"/>
              </a:solidFill>
              <a:ea typeface="Calibri" panose="020F0502020204030204" pitchFamily="34" charset="0"/>
            </a:endParaRPr>
          </a:p>
          <a:p>
            <a:r>
              <a:rPr lang="en-GB" b="1" dirty="0">
                <a:ea typeface="Calibri" panose="020F0502020204030204" pitchFamily="34" charset="0"/>
              </a:rPr>
              <a:t> </a:t>
            </a:r>
            <a:endParaRPr lang="en-LB" dirty="0">
              <a:ea typeface="Calibri" panose="020F0502020204030204" pitchFamily="34" charset="0"/>
            </a:endParaRPr>
          </a:p>
          <a:p>
            <a:r>
              <a:rPr lang="en-GB" dirty="0">
                <a:effectLst/>
                <a:ea typeface="Calibri" panose="020F0502020204030204" pitchFamily="34" charset="0"/>
              </a:rPr>
              <a:t>TEAGASC </a:t>
            </a:r>
            <a:r>
              <a:rPr lang="en-GB" dirty="0" err="1">
                <a:effectLst/>
                <a:ea typeface="Calibri" panose="020F0502020204030204" pitchFamily="34" charset="0"/>
              </a:rPr>
              <a:t>ist</a:t>
            </a:r>
            <a:r>
              <a:rPr lang="en-GB" dirty="0">
                <a:effectLst/>
                <a:ea typeface="Calibri" panose="020F0502020204030204" pitchFamily="34" charset="0"/>
              </a:rPr>
              <a:t> die </a:t>
            </a:r>
            <a:r>
              <a:rPr lang="en-GB" dirty="0" err="1">
                <a:effectLst/>
                <a:ea typeface="Calibri" panose="020F0502020204030204" pitchFamily="34" charset="0"/>
              </a:rPr>
              <a:t>Behörde</a:t>
            </a:r>
            <a:r>
              <a:rPr lang="en-GB" dirty="0">
                <a:effectLst/>
                <a:ea typeface="Calibri" panose="020F0502020204030204" pitchFamily="34" charset="0"/>
              </a:rPr>
              <a:t> für die </a:t>
            </a:r>
            <a:r>
              <a:rPr lang="en-GB" dirty="0" err="1">
                <a:effectLst/>
                <a:ea typeface="Calibri" panose="020F0502020204030204" pitchFamily="34" charset="0"/>
              </a:rPr>
              <a:t>Entwicklung</a:t>
            </a:r>
            <a:r>
              <a:rPr lang="en-GB" dirty="0">
                <a:effectLst/>
                <a:ea typeface="Calibri" panose="020F0502020204030204" pitchFamily="34" charset="0"/>
              </a:rPr>
              <a:t> von </a:t>
            </a:r>
            <a:r>
              <a:rPr lang="en-GB" dirty="0" err="1">
                <a:effectLst/>
                <a:ea typeface="Calibri" panose="020F0502020204030204" pitchFamily="34" charset="0"/>
              </a:rPr>
              <a:t>Landwirtschaft</a:t>
            </a:r>
            <a:r>
              <a:rPr lang="en-GB" dirty="0">
                <a:effectLst/>
                <a:ea typeface="Calibri" panose="020F0502020204030204" pitchFamily="34" charset="0"/>
              </a:rPr>
              <a:t> und </a:t>
            </a:r>
            <a:r>
              <a:rPr lang="en-GB" dirty="0" err="1">
                <a:effectLst/>
                <a:ea typeface="Calibri" panose="020F0502020204030204" pitchFamily="34" charset="0"/>
              </a:rPr>
              <a:t>Lebensmitteln</a:t>
            </a:r>
            <a:r>
              <a:rPr lang="en-GB" dirty="0">
                <a:effectLst/>
                <a:ea typeface="Calibri" panose="020F0502020204030204" pitchFamily="34" charset="0"/>
              </a:rPr>
              <a:t> - die </a:t>
            </a:r>
            <a:r>
              <a:rPr lang="en-GB" dirty="0" err="1">
                <a:effectLst/>
                <a:ea typeface="Calibri" panose="020F0502020204030204" pitchFamily="34" charset="0"/>
              </a:rPr>
              <a:t>nationale</a:t>
            </a:r>
            <a:r>
              <a:rPr lang="en-GB" dirty="0">
                <a:effectLst/>
                <a:ea typeface="Calibri" panose="020F0502020204030204" pitchFamily="34" charset="0"/>
              </a:rPr>
              <a:t> </a:t>
            </a:r>
            <a:r>
              <a:rPr lang="en-GB" dirty="0" err="1">
                <a:effectLst/>
                <a:ea typeface="Calibri" panose="020F0502020204030204" pitchFamily="34" charset="0"/>
              </a:rPr>
              <a:t>Einrichtung</a:t>
            </a:r>
            <a:r>
              <a:rPr lang="en-GB" dirty="0">
                <a:effectLst/>
                <a:ea typeface="Calibri" panose="020F0502020204030204" pitchFamily="34" charset="0"/>
              </a:rPr>
              <a:t>, die </a:t>
            </a:r>
            <a:r>
              <a:rPr lang="en-GB" dirty="0" err="1">
                <a:effectLst/>
                <a:ea typeface="Calibri" panose="020F0502020204030204" pitchFamily="34" charset="0"/>
              </a:rPr>
              <a:t>integrierte</a:t>
            </a:r>
            <a:r>
              <a:rPr lang="en-GB" dirty="0">
                <a:effectLst/>
                <a:ea typeface="Calibri" panose="020F0502020204030204" pitchFamily="34" charset="0"/>
              </a:rPr>
              <a:t> </a:t>
            </a:r>
            <a:r>
              <a:rPr lang="en-GB" dirty="0" err="1">
                <a:effectLst/>
                <a:ea typeface="Calibri" panose="020F0502020204030204" pitchFamily="34" charset="0"/>
              </a:rPr>
              <a:t>Forschungs</a:t>
            </a:r>
            <a:r>
              <a:rPr lang="en-GB" dirty="0">
                <a:effectLst/>
                <a:ea typeface="Calibri" panose="020F0502020204030204" pitchFamily="34" charset="0"/>
              </a:rPr>
              <a:t>-, </a:t>
            </a:r>
            <a:r>
              <a:rPr lang="en-GB" dirty="0" err="1">
                <a:effectLst/>
                <a:ea typeface="Calibri" panose="020F0502020204030204" pitchFamily="34" charset="0"/>
              </a:rPr>
              <a:t>Beratungs</a:t>
            </a:r>
            <a:r>
              <a:rPr lang="en-GB" dirty="0">
                <a:effectLst/>
                <a:ea typeface="Calibri" panose="020F0502020204030204" pitchFamily="34" charset="0"/>
              </a:rPr>
              <a:t>- und </a:t>
            </a:r>
            <a:r>
              <a:rPr lang="en-GB" dirty="0" err="1">
                <a:effectLst/>
                <a:ea typeface="Calibri" panose="020F0502020204030204" pitchFamily="34" charset="0"/>
              </a:rPr>
              <a:t>Ausbildungsdienste</a:t>
            </a:r>
            <a:r>
              <a:rPr lang="en-GB" dirty="0">
                <a:effectLst/>
                <a:ea typeface="Calibri" panose="020F0502020204030204" pitchFamily="34" charset="0"/>
              </a:rPr>
              <a:t> für die </a:t>
            </a:r>
            <a:r>
              <a:rPr lang="en-GB" dirty="0" err="1">
                <a:effectLst/>
                <a:ea typeface="Calibri" panose="020F0502020204030204" pitchFamily="34" charset="0"/>
              </a:rPr>
              <a:t>Landwirtschafts</a:t>
            </a:r>
            <a:r>
              <a:rPr lang="en-GB" dirty="0">
                <a:effectLst/>
                <a:ea typeface="Calibri" panose="020F0502020204030204" pitchFamily="34" charset="0"/>
              </a:rPr>
              <a:t>- und </a:t>
            </a:r>
            <a:r>
              <a:rPr lang="en-GB" dirty="0" err="1">
                <a:effectLst/>
                <a:ea typeface="Calibri" panose="020F0502020204030204" pitchFamily="34" charset="0"/>
              </a:rPr>
              <a:t>Lebensmittelindustrie</a:t>
            </a:r>
            <a:r>
              <a:rPr lang="en-GB" dirty="0">
                <a:effectLst/>
                <a:ea typeface="Calibri" panose="020F0502020204030204" pitchFamily="34" charset="0"/>
              </a:rPr>
              <a:t> und die </a:t>
            </a:r>
            <a:r>
              <a:rPr lang="en-GB" dirty="0" err="1">
                <a:effectLst/>
                <a:ea typeface="Calibri" panose="020F0502020204030204" pitchFamily="34" charset="0"/>
              </a:rPr>
              <a:t>ländlichen</a:t>
            </a:r>
            <a:r>
              <a:rPr lang="en-GB" dirty="0">
                <a:effectLst/>
                <a:ea typeface="Calibri" panose="020F0502020204030204" pitchFamily="34" charset="0"/>
              </a:rPr>
              <a:t> Gemeinden </a:t>
            </a:r>
            <a:r>
              <a:rPr lang="en-GB" dirty="0" err="1">
                <a:effectLst/>
                <a:ea typeface="Calibri" panose="020F0502020204030204" pitchFamily="34" charset="0"/>
              </a:rPr>
              <a:t>anbietet</a:t>
            </a:r>
            <a:r>
              <a:rPr lang="en-GB" dirty="0">
                <a:effectLst/>
                <a:ea typeface="Calibri" panose="020F0502020204030204" pitchFamily="34" charset="0"/>
              </a:rPr>
              <a:t>.</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Februar</a:t>
            </a:r>
            <a:r>
              <a:rPr lang="en-GB" dirty="0">
                <a:effectLst/>
                <a:ea typeface="Calibri" panose="020F0502020204030204" pitchFamily="34" charset="0"/>
              </a:rPr>
              <a:t> 2022 </a:t>
            </a:r>
            <a:r>
              <a:rPr lang="en-GB" dirty="0" err="1">
                <a:effectLst/>
                <a:ea typeface="Calibri" panose="020F0502020204030204" pitchFamily="34" charset="0"/>
              </a:rPr>
              <a:t>stellten</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den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entwickelnden</a:t>
            </a:r>
            <a:r>
              <a:rPr lang="en-GB" dirty="0">
                <a:effectLst/>
                <a:ea typeface="Calibri" panose="020F0502020204030204" pitchFamily="34" charset="0"/>
              </a:rPr>
              <a:t> </a:t>
            </a:r>
            <a:r>
              <a:rPr lang="en-GB" dirty="0" err="1">
                <a:effectLst/>
                <a:ea typeface="Calibri" panose="020F0502020204030204" pitchFamily="34" charset="0"/>
              </a:rPr>
              <a:t>Gleichstellungsplan</a:t>
            </a:r>
            <a:r>
              <a:rPr lang="en-GB" dirty="0">
                <a:effectLst/>
                <a:ea typeface="Calibri" panose="020F0502020204030204" pitchFamily="34" charset="0"/>
              </a:rPr>
              <a:t> </a:t>
            </a:r>
            <a:r>
              <a:rPr lang="en-GB" dirty="0" err="1">
                <a:effectLst/>
                <a:ea typeface="Calibri" panose="020F0502020204030204" pitchFamily="34" charset="0"/>
              </a:rPr>
              <a:t>vor</a:t>
            </a:r>
            <a:r>
              <a:rPr lang="en-GB" dirty="0">
                <a:effectLst/>
                <a:ea typeface="Calibri" panose="020F0502020204030204" pitchFamily="34" charset="0"/>
              </a:rPr>
              <a:t>. Sie </a:t>
            </a:r>
            <a:r>
              <a:rPr lang="en-GB" dirty="0" err="1">
                <a:effectLst/>
                <a:ea typeface="Calibri" panose="020F0502020204030204" pitchFamily="34" charset="0"/>
              </a:rPr>
              <a:t>können</a:t>
            </a:r>
            <a:r>
              <a:rPr lang="en-GB" dirty="0">
                <a:effectLst/>
                <a:ea typeface="Calibri" panose="020F0502020204030204" pitchFamily="34" charset="0"/>
              </a:rPr>
              <a:t> das </a:t>
            </a:r>
            <a:r>
              <a:rPr lang="en-GB" dirty="0" err="1">
                <a:effectLst/>
                <a:ea typeface="Calibri" panose="020F0502020204030204" pitchFamily="34" charset="0"/>
              </a:rPr>
              <a:t>gesamte</a:t>
            </a:r>
            <a:r>
              <a:rPr lang="en-GB" dirty="0">
                <a:effectLst/>
                <a:ea typeface="Calibri" panose="020F0502020204030204" pitchFamily="34" charset="0"/>
              </a:rPr>
              <a:t> </a:t>
            </a:r>
            <a:r>
              <a:rPr lang="en-GB" dirty="0" err="1">
                <a:effectLst/>
                <a:ea typeface="Calibri" panose="020F0502020204030204" pitchFamily="34" charset="0"/>
              </a:rPr>
              <a:t>Dokument</a:t>
            </a:r>
            <a:r>
              <a:rPr lang="en-GB" dirty="0">
                <a:effectLst/>
                <a:ea typeface="Calibri" panose="020F0502020204030204" pitchFamily="34" charset="0"/>
              </a:rPr>
              <a:t> </a:t>
            </a:r>
            <a:r>
              <a:rPr lang="en-GB" dirty="0" err="1">
                <a:effectLst/>
                <a:ea typeface="Calibri" panose="020F0502020204030204" pitchFamily="34" charset="0"/>
              </a:rPr>
              <a:t>hier</a:t>
            </a:r>
            <a:r>
              <a:rPr lang="en-GB" dirty="0">
                <a:effectLst/>
                <a:ea typeface="Calibri" panose="020F0502020204030204" pitchFamily="34" charset="0"/>
              </a:rPr>
              <a:t> </a:t>
            </a:r>
            <a:r>
              <a:rPr lang="en-GB" dirty="0" err="1">
                <a:effectLst/>
                <a:ea typeface="Calibri" panose="020F0502020204030204" pitchFamily="34" charset="0"/>
              </a:rPr>
              <a:t>lesen</a:t>
            </a:r>
            <a:r>
              <a:rPr lang="en-GB" dirty="0">
                <a:effectLst/>
                <a:ea typeface="Calibri" panose="020F0502020204030204" pitchFamily="34" charset="0"/>
              </a:rPr>
              <a:t>: </a:t>
            </a:r>
            <a:r>
              <a:rPr lang="en-GB" baseline="30000" dirty="0">
                <a:effectLst/>
                <a:ea typeface="Calibri" panose="020F0502020204030204" pitchFamily="34" charset="0"/>
              </a:rPr>
              <a:t>30</a:t>
            </a:r>
            <a:endParaRPr lang="en-GB" baseline="30000" dirty="0"/>
          </a:p>
        </p:txBody>
      </p:sp>
      <p:grpSp>
        <p:nvGrpSpPr>
          <p:cNvPr id="34" name="Group 33">
            <a:extLst>
              <a:ext uri="{FF2B5EF4-FFF2-40B4-BE49-F238E27FC236}">
                <a16:creationId xmlns:a16="http://schemas.microsoft.com/office/drawing/2014/main" id="{8AE75B58-916F-7643-F12E-36F16AF34B74}"/>
              </a:ext>
            </a:extLst>
          </p:cNvPr>
          <p:cNvGrpSpPr/>
          <p:nvPr/>
        </p:nvGrpSpPr>
        <p:grpSpPr>
          <a:xfrm>
            <a:off x="2180667" y="8200925"/>
            <a:ext cx="1149674" cy="832733"/>
            <a:chOff x="3827541" y="3269513"/>
            <a:chExt cx="1149674" cy="832733"/>
          </a:xfrm>
        </p:grpSpPr>
        <p:sp>
          <p:nvSpPr>
            <p:cNvPr id="35" name="Freeform 34">
              <a:extLst>
                <a:ext uri="{FF2B5EF4-FFF2-40B4-BE49-F238E27FC236}">
                  <a16:creationId xmlns:a16="http://schemas.microsoft.com/office/drawing/2014/main" id="{7B5D005D-B1DD-2912-3B22-DCCB41ACE80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44F75D5-FE56-C842-2CE2-2BF7A54EEEEC}"/>
                </a:ext>
              </a:extLst>
            </p:cNvPr>
            <p:cNvSpPr/>
            <p:nvPr/>
          </p:nvSpPr>
          <p:spPr>
            <a:xfrm rot="585404">
              <a:off x="3827541" y="3453333"/>
              <a:ext cx="1149674" cy="428066"/>
            </a:xfrm>
            <a:prstGeom prst="rect">
              <a:avLst/>
            </a:prstGeom>
          </p:spPr>
          <p:txBody>
            <a:bodyPr wrap="none">
              <a:spAutoFit/>
            </a:bodyPr>
            <a:lstStyle/>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rPr>
                <a:t>KLICKEN ZUM</a:t>
              </a:r>
            </a:p>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ANSCHAUEN</a:t>
              </a:r>
              <a:endParaRPr lang="en-IE" sz="13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82730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8008CC-B4E2-63E9-CFF2-903F78494A27}"/>
              </a:ext>
            </a:extLst>
          </p:cNvPr>
          <p:cNvSpPr/>
          <p:nvPr/>
        </p:nvSpPr>
        <p:spPr>
          <a:xfrm flipV="1">
            <a:off x="0" y="557213"/>
            <a:ext cx="4127500" cy="47879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54</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334963" y="1796766"/>
            <a:ext cx="3444875" cy="2170323"/>
          </a:xfrm>
          <a:prstGeom prst="rect">
            <a:avLst/>
          </a:prstGeom>
        </p:spPr>
        <p:txBody>
          <a:bodyPr/>
          <a:lstStyle/>
          <a:p>
            <a:pPr algn="just">
              <a:spcBef>
                <a:spcPts val="195"/>
              </a:spcBef>
              <a:tabLst>
                <a:tab pos="450215" algn="l"/>
              </a:tabLst>
            </a:pPr>
            <a:r>
              <a:rPr lang="en-IE" dirty="0" err="1">
                <a:effectLst/>
                <a:ea typeface="Calibri" panose="020F0502020204030204" pitchFamily="34" charset="0"/>
              </a:rPr>
              <a:t>Sensibilisierungsmaßnahmen</a:t>
            </a:r>
            <a:r>
              <a:rPr lang="en-IE" dirty="0">
                <a:effectLst/>
                <a:ea typeface="Calibri" panose="020F0502020204030204" pitchFamily="34" charset="0"/>
              </a:rPr>
              <a:t> in </a:t>
            </a:r>
            <a:r>
              <a:rPr lang="en-IE" dirty="0" err="1">
                <a:effectLst/>
                <a:ea typeface="Calibri" panose="020F0502020204030204" pitchFamily="34" charset="0"/>
              </a:rPr>
              <a:t>Organisationen</a:t>
            </a:r>
            <a:r>
              <a:rPr lang="en-IE" dirty="0">
                <a:effectLst/>
                <a:ea typeface="Calibri" panose="020F0502020204030204" pitchFamily="34" charset="0"/>
              </a:rPr>
              <a:t> und </a:t>
            </a:r>
            <a:r>
              <a:rPr lang="en-IE" dirty="0" err="1">
                <a:effectLst/>
                <a:ea typeface="Calibri" panose="020F0502020204030204" pitchFamily="34" charset="0"/>
              </a:rPr>
              <a:t>Unternehmen</a:t>
            </a:r>
            <a:r>
              <a:rPr lang="en-IE" dirty="0">
                <a:effectLst/>
                <a:ea typeface="Calibri" panose="020F0502020204030204" pitchFamily="34" charset="0"/>
              </a:rPr>
              <a:t> </a:t>
            </a:r>
            <a:r>
              <a:rPr lang="en-IE" dirty="0" err="1">
                <a:effectLst/>
                <a:ea typeface="Calibri" panose="020F0502020204030204" pitchFamily="34" charset="0"/>
              </a:rPr>
              <a:t>sowie</a:t>
            </a:r>
            <a:r>
              <a:rPr lang="en-IE" dirty="0">
                <a:effectLst/>
                <a:ea typeface="Calibri" panose="020F0502020204030204" pitchFamily="34" charset="0"/>
              </a:rPr>
              <a:t> die </a:t>
            </a:r>
            <a:r>
              <a:rPr lang="en-IE" dirty="0" err="1">
                <a:effectLst/>
                <a:ea typeface="Calibri" panose="020F0502020204030204" pitchFamily="34" charset="0"/>
              </a:rPr>
              <a:t>Entwicklung</a:t>
            </a:r>
            <a:r>
              <a:rPr lang="en-IE" dirty="0">
                <a:effectLst/>
                <a:ea typeface="Calibri" panose="020F0502020204030204" pitchFamily="34" charset="0"/>
              </a:rPr>
              <a:t> und </a:t>
            </a:r>
            <a:r>
              <a:rPr lang="en-IE" dirty="0" err="1">
                <a:effectLst/>
                <a:ea typeface="Calibri" panose="020F0502020204030204" pitchFamily="34" charset="0"/>
              </a:rPr>
              <a:t>Umsetzung</a:t>
            </a:r>
            <a:r>
              <a:rPr lang="en-IE" dirty="0">
                <a:effectLst/>
                <a:ea typeface="Calibri" panose="020F0502020204030204" pitchFamily="34" charset="0"/>
              </a:rPr>
              <a:t> von </a:t>
            </a:r>
            <a:r>
              <a:rPr lang="en-IE" dirty="0" err="1">
                <a:effectLst/>
                <a:ea typeface="Calibri" panose="020F0502020204030204" pitchFamily="34" charset="0"/>
              </a:rPr>
              <a:t>Gleichstellungsmaßnahmen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wesentlich</a:t>
            </a:r>
            <a:r>
              <a:rPr lang="en-IE" dirty="0">
                <a:effectLst/>
                <a:ea typeface="Calibri" panose="020F0502020204030204" pitchFamily="34" charset="0"/>
              </a:rPr>
              <a:t>, um die </a:t>
            </a:r>
            <a:r>
              <a:rPr lang="en-IE" dirty="0" err="1">
                <a:effectLst/>
                <a:ea typeface="Calibri" panose="020F0502020204030204" pitchFamily="34" charset="0"/>
              </a:rPr>
              <a:t>Sichtbarkeit</a:t>
            </a:r>
            <a:r>
              <a:rPr lang="en-IE" dirty="0">
                <a:effectLst/>
                <a:ea typeface="Calibri" panose="020F0502020204030204" pitchFamily="34" charset="0"/>
              </a:rPr>
              <a:t> und die Situation von Frauen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Bausektor</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verbessern</a:t>
            </a:r>
            <a:r>
              <a:rPr lang="en-IE" dirty="0">
                <a:effectLst/>
                <a:ea typeface="Calibri" panose="020F0502020204030204" pitchFamily="34" charset="0"/>
              </a:rPr>
              <a:t>, </a:t>
            </a:r>
            <a:r>
              <a:rPr lang="en-IE" dirty="0" err="1">
                <a:effectLst/>
                <a:ea typeface="Calibri" panose="020F0502020204030204" pitchFamily="34" charset="0"/>
              </a:rPr>
              <a:t>einem</a:t>
            </a:r>
            <a:r>
              <a:rPr lang="en-IE" dirty="0">
                <a:effectLst/>
                <a:ea typeface="Calibri" panose="020F0502020204030204" pitchFamily="34" charset="0"/>
              </a:rPr>
              <a:t> Sektor, der, </a:t>
            </a:r>
            <a:r>
              <a:rPr lang="en-IE" dirty="0" err="1">
                <a:effectLst/>
                <a:ea typeface="Calibri" panose="020F0502020204030204" pitchFamily="34" charset="0"/>
              </a:rPr>
              <a:t>wie</a:t>
            </a:r>
            <a:r>
              <a:rPr lang="en-IE" dirty="0">
                <a:effectLst/>
                <a:ea typeface="Calibri" panose="020F0502020204030204" pitchFamily="34" charset="0"/>
              </a:rPr>
              <a:t> </a:t>
            </a:r>
            <a:r>
              <a:rPr lang="en-IE" dirty="0" err="1">
                <a:effectLst/>
                <a:ea typeface="Calibri" panose="020F0502020204030204" pitchFamily="34" charset="0"/>
              </a:rPr>
              <a:t>bereits</a:t>
            </a:r>
            <a:r>
              <a:rPr lang="en-IE" dirty="0">
                <a:effectLst/>
                <a:ea typeface="Calibri" panose="020F0502020204030204" pitchFamily="34" charset="0"/>
              </a:rPr>
              <a:t> </a:t>
            </a:r>
            <a:r>
              <a:rPr lang="en-IE" dirty="0" err="1">
                <a:effectLst/>
                <a:ea typeface="Calibri" panose="020F0502020204030204" pitchFamily="34" charset="0"/>
              </a:rPr>
              <a:t>erwähnt</a:t>
            </a:r>
            <a:r>
              <a:rPr lang="en-IE" dirty="0">
                <a:effectLst/>
                <a:ea typeface="Calibri" panose="020F0502020204030204" pitchFamily="34" charset="0"/>
              </a:rPr>
              <a:t>, </a:t>
            </a:r>
            <a:r>
              <a:rPr lang="en-IE" dirty="0" err="1">
                <a:effectLst/>
                <a:ea typeface="Calibri" panose="020F0502020204030204" pitchFamily="34" charset="0"/>
              </a:rPr>
              <a:t>überwiegend</a:t>
            </a:r>
            <a:r>
              <a:rPr lang="en-IE" dirty="0">
                <a:effectLst/>
                <a:ea typeface="Calibri" panose="020F0502020204030204" pitchFamily="34" charset="0"/>
              </a:rPr>
              <a:t> </a:t>
            </a:r>
            <a:r>
              <a:rPr lang="en-IE" dirty="0" err="1">
                <a:effectLst/>
                <a:ea typeface="Calibri" panose="020F0502020204030204" pitchFamily="34" charset="0"/>
              </a:rPr>
              <a:t>männlich</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a:t>
            </a:r>
          </a:p>
          <a:p>
            <a:pPr algn="just">
              <a:spcBef>
                <a:spcPts val="195"/>
              </a:spcBef>
              <a:tabLst>
                <a:tab pos="450215" algn="l"/>
              </a:tabLst>
            </a:pPr>
            <a:r>
              <a:rPr lang="en-IE" dirty="0">
                <a:effectLst/>
                <a:ea typeface="Calibri" panose="020F0502020204030204" pitchFamily="34" charset="0"/>
              </a:rPr>
              <a:t> </a:t>
            </a:r>
          </a:p>
          <a:p>
            <a:pPr algn="just">
              <a:spcBef>
                <a:spcPts val="195"/>
              </a:spcBef>
              <a:tabLst>
                <a:tab pos="450215" algn="l"/>
              </a:tabLst>
            </a:pPr>
            <a:r>
              <a:rPr lang="en-IE" dirty="0" err="1">
                <a:effectLst/>
                <a:ea typeface="Calibri" panose="020F0502020204030204" pitchFamily="34" charset="0"/>
              </a:rPr>
              <a:t>Aktionspläne</a:t>
            </a:r>
            <a:r>
              <a:rPr lang="en-IE" dirty="0">
                <a:effectLst/>
                <a:ea typeface="Calibri" panose="020F0502020204030204" pitchFamily="34" charset="0"/>
              </a:rPr>
              <a:t> </a:t>
            </a:r>
            <a:r>
              <a:rPr lang="en-IE" dirty="0" err="1">
                <a:effectLst/>
                <a:ea typeface="Calibri" panose="020F0502020204030204" pitchFamily="34" charset="0"/>
              </a:rPr>
              <a:t>innerhalb</a:t>
            </a:r>
            <a:r>
              <a:rPr lang="en-IE" dirty="0">
                <a:effectLst/>
                <a:ea typeface="Calibri" panose="020F0502020204030204" pitchFamily="34" charset="0"/>
              </a:rPr>
              <a:t> von </a:t>
            </a:r>
            <a:r>
              <a:rPr lang="en-IE" dirty="0" err="1">
                <a:effectLst/>
                <a:ea typeface="Calibri" panose="020F0502020204030204" pitchFamily="34" charset="0"/>
              </a:rPr>
              <a:t>Organisationen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 </a:t>
            </a:r>
            <a:r>
              <a:rPr lang="en-IE" dirty="0" err="1">
                <a:effectLst/>
                <a:ea typeface="Calibri" panose="020F0502020204030204" pitchFamily="34" charset="0"/>
              </a:rPr>
              <a:t>ein</a:t>
            </a:r>
            <a:r>
              <a:rPr lang="en-IE" dirty="0">
                <a:effectLst/>
                <a:ea typeface="Calibri" panose="020F0502020204030204" pitchFamily="34" charset="0"/>
              </a:rPr>
              <a:t> Instrument, um das </a:t>
            </a:r>
            <a:r>
              <a:rPr lang="en-IE" dirty="0" err="1">
                <a:effectLst/>
                <a:ea typeface="Calibri" panose="020F0502020204030204" pitchFamily="34" charset="0"/>
              </a:rPr>
              <a:t>Bewusstsein</a:t>
            </a:r>
            <a:r>
              <a:rPr lang="en-IE" dirty="0">
                <a:effectLst/>
                <a:ea typeface="Calibri" panose="020F0502020204030204" pitchFamily="34" charset="0"/>
              </a:rPr>
              <a:t>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schärfen</a:t>
            </a:r>
            <a:r>
              <a:rPr lang="en-IE" dirty="0">
                <a:effectLst/>
                <a:ea typeface="Calibri" panose="020F0502020204030204" pitchFamily="34" charset="0"/>
              </a:rPr>
              <a:t> und die </a:t>
            </a:r>
            <a:r>
              <a:rPr lang="en-IE" dirty="0" err="1">
                <a:effectLst/>
                <a:ea typeface="Calibri" panose="020F0502020204030204" pitchFamily="34" charset="0"/>
              </a:rPr>
              <a:t>Eingliederung</a:t>
            </a:r>
            <a:r>
              <a:rPr lang="en-IE" dirty="0">
                <a:effectLst/>
                <a:ea typeface="Calibri" panose="020F0502020204030204" pitchFamily="34" charset="0"/>
              </a:rPr>
              <a:t> und </a:t>
            </a:r>
            <a:r>
              <a:rPr lang="en-IE" dirty="0" err="1">
                <a:effectLst/>
                <a:ea typeface="Calibri" panose="020F0502020204030204" pitchFamily="34" charset="0"/>
              </a:rPr>
              <a:t>Gleichstellung</a:t>
            </a:r>
            <a:r>
              <a:rPr lang="en-IE" dirty="0">
                <a:effectLst/>
                <a:ea typeface="Calibri" panose="020F0502020204030204" pitchFamily="34" charset="0"/>
              </a:rPr>
              <a:t> von Frauen </a:t>
            </a:r>
            <a:r>
              <a:rPr lang="en-IE" dirty="0" err="1">
                <a:effectLst/>
                <a:ea typeface="Calibri" panose="020F0502020204030204" pitchFamily="34" charset="0"/>
              </a:rPr>
              <a:t>im</a:t>
            </a:r>
            <a:r>
              <a:rPr lang="en-IE" dirty="0">
                <a:effectLst/>
                <a:ea typeface="Calibri" panose="020F0502020204030204" pitchFamily="34" charset="0"/>
              </a:rPr>
              <a:t> Sektor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fördern</a:t>
            </a:r>
            <a:r>
              <a:rPr lang="en-IE" dirty="0">
                <a:effectLst/>
                <a:ea typeface="Calibri" panose="020F0502020204030204" pitchFamily="34" charset="0"/>
              </a:rPr>
              <a:t>, </a:t>
            </a:r>
            <a:r>
              <a:rPr lang="en-IE" dirty="0" err="1">
                <a:effectLst/>
                <a:ea typeface="Calibri" panose="020F0502020204030204" pitchFamily="34" charset="0"/>
              </a:rPr>
              <a:t>aber</a:t>
            </a:r>
            <a:r>
              <a:rPr lang="en-IE" dirty="0">
                <a:effectLst/>
                <a:ea typeface="Calibri" panose="020F0502020204030204" pitchFamily="34" charset="0"/>
              </a:rPr>
              <a:t> es </a:t>
            </a:r>
            <a:r>
              <a:rPr lang="en-IE" dirty="0" err="1">
                <a:effectLst/>
                <a:ea typeface="Calibri" panose="020F0502020204030204" pitchFamily="34" charset="0"/>
              </a:rPr>
              <a:t>gibt</a:t>
            </a:r>
            <a:r>
              <a:rPr lang="en-IE" dirty="0">
                <a:effectLst/>
                <a:ea typeface="Calibri" panose="020F0502020204030204" pitchFamily="34" charset="0"/>
              </a:rPr>
              <a:t> </a:t>
            </a:r>
            <a:r>
              <a:rPr lang="en-IE" dirty="0" err="1">
                <a:effectLst/>
                <a:ea typeface="Calibri" panose="020F0502020204030204" pitchFamily="34" charset="0"/>
              </a:rPr>
              <a:t>noch</a:t>
            </a:r>
            <a:r>
              <a:rPr lang="en-IE" dirty="0">
                <a:effectLst/>
                <a:ea typeface="Calibri" panose="020F0502020204030204" pitchFamily="34" charset="0"/>
              </a:rPr>
              <a:t> </a:t>
            </a:r>
            <a:r>
              <a:rPr lang="en-IE" dirty="0" err="1">
                <a:effectLst/>
                <a:ea typeface="Calibri" panose="020F0502020204030204" pitchFamily="34" charset="0"/>
              </a:rPr>
              <a:t>weitere</a:t>
            </a:r>
            <a:r>
              <a:rPr lang="en-IE" dirty="0">
                <a:effectLst/>
                <a:ea typeface="Calibri" panose="020F0502020204030204" pitchFamily="34" charset="0"/>
              </a:rPr>
              <a:t> </a:t>
            </a:r>
            <a:r>
              <a:rPr lang="en-IE" dirty="0" err="1">
                <a:effectLst/>
                <a:ea typeface="Calibri" panose="020F0502020204030204" pitchFamily="34" charset="0"/>
              </a:rPr>
              <a:t>Maßnahmen</a:t>
            </a:r>
            <a:r>
              <a:rPr lang="en-IE" dirty="0">
                <a:effectLst/>
                <a:ea typeface="Calibri" panose="020F0502020204030204" pitchFamily="34" charset="0"/>
              </a:rPr>
              <a:t> und </a:t>
            </a:r>
            <a:r>
              <a:rPr lang="en-IE" dirty="0" err="1">
                <a:effectLst/>
                <a:ea typeface="Calibri" panose="020F0502020204030204" pitchFamily="34" charset="0"/>
              </a:rPr>
              <a:t>Ratschläge</a:t>
            </a:r>
            <a:r>
              <a:rPr lang="en-IE" dirty="0">
                <a:effectLst/>
                <a:ea typeface="Calibri" panose="020F0502020204030204" pitchFamily="34" charset="0"/>
              </a:rPr>
              <a:t>, die </a:t>
            </a:r>
            <a:r>
              <a:rPr lang="en-IE" dirty="0" err="1">
                <a:effectLst/>
                <a:ea typeface="Calibri" panose="020F0502020204030204" pitchFamily="34" charset="0"/>
              </a:rPr>
              <a:t>zu</a:t>
            </a:r>
            <a:r>
              <a:rPr lang="en-IE" dirty="0">
                <a:effectLst/>
                <a:ea typeface="Calibri" panose="020F0502020204030204" pitchFamily="34" charset="0"/>
              </a:rPr>
              <a:t> </a:t>
            </a:r>
            <a:r>
              <a:rPr lang="en-IE" dirty="0" err="1">
                <a:effectLst/>
                <a:ea typeface="Calibri" panose="020F0502020204030204" pitchFamily="34" charset="0"/>
              </a:rPr>
              <a:t>berücksichtigen</a:t>
            </a:r>
            <a:r>
              <a:rPr lang="en-IE" dirty="0">
                <a:effectLst/>
                <a:ea typeface="Calibri" panose="020F0502020204030204" pitchFamily="34" charset="0"/>
              </a:rPr>
              <a:t> </a:t>
            </a:r>
            <a:r>
              <a:rPr lang="en-IE" dirty="0" err="1">
                <a:effectLst/>
                <a:ea typeface="Calibri" panose="020F0502020204030204" pitchFamily="34" charset="0"/>
              </a:rPr>
              <a:t>sind</a:t>
            </a:r>
            <a:r>
              <a:rPr lang="en-IE" dirty="0">
                <a:effectLst/>
                <a:ea typeface="Calibri" panose="020F0502020204030204" pitchFamily="34" charset="0"/>
              </a:rPr>
              <a:t>.</a:t>
            </a: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04"/>
          <a:stretch/>
        </p:blipFill>
        <p:spPr>
          <a:xfrm>
            <a:off x="4114800" y="557214"/>
            <a:ext cx="3444875" cy="9158286"/>
          </a:xfrm>
        </p:spPr>
      </p:pic>
      <p:sp>
        <p:nvSpPr>
          <p:cNvPr id="15" name="Rectangle 14">
            <a:extLst>
              <a:ext uri="{FF2B5EF4-FFF2-40B4-BE49-F238E27FC236}">
                <a16:creationId xmlns:a16="http://schemas.microsoft.com/office/drawing/2014/main" id="{DC3A6C3D-E4E6-F521-B46B-408C87C92654}"/>
              </a:ext>
            </a:extLst>
          </p:cNvPr>
          <p:cNvSpPr/>
          <p:nvPr/>
        </p:nvSpPr>
        <p:spPr>
          <a:xfrm>
            <a:off x="0" y="6477397"/>
            <a:ext cx="4114800" cy="4214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6097697"/>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9" name="Text Placeholder 4">
            <a:extLst>
              <a:ext uri="{FF2B5EF4-FFF2-40B4-BE49-F238E27FC236}">
                <a16:creationId xmlns:a16="http://schemas.microsoft.com/office/drawing/2014/main" id="{14982702-D242-1581-8727-D02208FDDF31}"/>
              </a:ext>
            </a:extLst>
          </p:cNvPr>
          <p:cNvSpPr>
            <a:spLocks noGrp="1"/>
          </p:cNvSpPr>
          <p:nvPr/>
        </p:nvSpPr>
        <p:spPr>
          <a:xfrm>
            <a:off x="399744" y="7465459"/>
            <a:ext cx="3651547" cy="906309"/>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Es muss </a:t>
            </a:r>
            <a:r>
              <a:rPr lang="en-IE" dirty="0" err="1"/>
              <a:t>ein</a:t>
            </a:r>
            <a:r>
              <a:rPr lang="en-IE" dirty="0"/>
              <a:t> </a:t>
            </a:r>
            <a:r>
              <a:rPr lang="en-IE" dirty="0" err="1"/>
              <a:t>vorheriges</a:t>
            </a:r>
            <a:r>
              <a:rPr lang="en-IE" dirty="0"/>
              <a:t> </a:t>
            </a:r>
            <a:r>
              <a:rPr lang="en-IE" dirty="0" err="1"/>
              <a:t>Bewusstsein</a:t>
            </a:r>
            <a:r>
              <a:rPr lang="en-IE" dirty="0"/>
              <a:t> </a:t>
            </a:r>
            <a:r>
              <a:rPr lang="en-IE" dirty="0" err="1"/>
              <a:t>vorhanden</a:t>
            </a:r>
            <a:r>
              <a:rPr lang="en-IE" dirty="0"/>
              <a:t> sein, </a:t>
            </a:r>
            <a:r>
              <a:rPr lang="en-IE" dirty="0" err="1"/>
              <a:t>damit</a:t>
            </a:r>
            <a:r>
              <a:rPr lang="en-IE" dirty="0"/>
              <a:t> die </a:t>
            </a:r>
            <a:r>
              <a:rPr lang="en-IE" dirty="0" err="1"/>
              <a:t>Richtlinien</a:t>
            </a:r>
            <a:r>
              <a:rPr lang="en-IE" dirty="0"/>
              <a:t>, die </a:t>
            </a:r>
            <a:r>
              <a:rPr lang="en-IE" dirty="0" err="1"/>
              <a:t>entstehen</a:t>
            </a:r>
            <a:r>
              <a:rPr lang="en-IE" dirty="0"/>
              <a:t> </a:t>
            </a:r>
            <a:r>
              <a:rPr lang="en-IE" dirty="0" err="1"/>
              <a:t>können</a:t>
            </a:r>
            <a:r>
              <a:rPr lang="en-IE" dirty="0"/>
              <a:t>, gut </a:t>
            </a:r>
            <a:r>
              <a:rPr lang="en-IE" dirty="0" err="1"/>
              <a:t>angenommen</a:t>
            </a:r>
            <a:r>
              <a:rPr lang="en-IE" dirty="0"/>
              <a:t> warden.”</a:t>
            </a:r>
            <a:endParaRPr lang="en-US" baseline="30000" dirty="0"/>
          </a:p>
        </p:txBody>
      </p:sp>
      <p:sp>
        <p:nvSpPr>
          <p:cNvPr id="20" name="Text Placeholder 6">
            <a:extLst>
              <a:ext uri="{FF2B5EF4-FFF2-40B4-BE49-F238E27FC236}">
                <a16:creationId xmlns:a16="http://schemas.microsoft.com/office/drawing/2014/main" id="{9DCCB32D-078A-64B8-9716-755B41F63222}"/>
              </a:ext>
            </a:extLst>
          </p:cNvPr>
          <p:cNvSpPr txBox="1">
            <a:spLocks/>
          </p:cNvSpPr>
          <p:nvPr/>
        </p:nvSpPr>
        <p:spPr>
          <a:xfrm>
            <a:off x="493233" y="8698100"/>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rgbClr val="EF8D5B"/>
                </a:solidFill>
                <a:cs typeface="Times New Roman" panose="02020603050405020304" pitchFamily="18" charset="0"/>
              </a:rPr>
              <a:t>Alicia Sánchez. </a:t>
            </a:r>
            <a:r>
              <a:rPr lang="en-IE" sz="900" b="1" i="1" dirty="0" err="1">
                <a:solidFill>
                  <a:srgbClr val="EF8D5B"/>
                </a:solidFill>
                <a:cs typeface="Times New Roman" panose="02020603050405020304" pitchFamily="18" charset="0"/>
              </a:rPr>
              <a:t>Beschäftigung</a:t>
            </a:r>
            <a:r>
              <a:rPr lang="en-IE" sz="900" b="1" i="1" dirty="0">
                <a:solidFill>
                  <a:srgbClr val="EF8D5B"/>
                </a:solidFill>
                <a:cs typeface="Times New Roman" panose="02020603050405020304" pitchFamily="18" charset="0"/>
              </a:rPr>
              <a:t> und Gender Intervention </a:t>
            </a:r>
            <a:r>
              <a:rPr lang="en-IE" sz="900" b="1" i="1" dirty="0" err="1">
                <a:solidFill>
                  <a:srgbClr val="EF8D5B"/>
                </a:solidFill>
                <a:cs typeface="Times New Roman" panose="02020603050405020304" pitchFamily="18" charset="0"/>
              </a:rPr>
              <a:t>Techniker</a:t>
            </a:r>
            <a:r>
              <a:rPr lang="en-IE" sz="900" b="1" i="1" dirty="0">
                <a:solidFill>
                  <a:srgbClr val="EF8D5B"/>
                </a:solidFill>
                <a:cs typeface="Times New Roman" panose="02020603050405020304" pitchFamily="18" charset="0"/>
              </a:rPr>
              <a:t> </a:t>
            </a:r>
            <a:r>
              <a:rPr lang="en-IE" sz="900" b="1" i="1" dirty="0" err="1">
                <a:solidFill>
                  <a:srgbClr val="EF8D5B"/>
                </a:solidFill>
                <a:cs typeface="Times New Roman" panose="02020603050405020304" pitchFamily="18" charset="0"/>
              </a:rPr>
              <a:t>aus</a:t>
            </a:r>
            <a:r>
              <a:rPr lang="en-IE" sz="900" b="1" i="1" dirty="0">
                <a:solidFill>
                  <a:srgbClr val="EF8D5B"/>
                </a:solidFill>
                <a:cs typeface="Times New Roman" panose="02020603050405020304" pitchFamily="18" charset="0"/>
              </a:rPr>
              <a:t> </a:t>
            </a:r>
            <a:r>
              <a:rPr lang="en-IE" sz="900" b="1" i="1" dirty="0" err="1">
                <a:solidFill>
                  <a:srgbClr val="EF8D5B"/>
                </a:solidFill>
                <a:cs typeface="Times New Roman" panose="02020603050405020304" pitchFamily="18" charset="0"/>
              </a:rPr>
              <a:t>Spanien</a:t>
            </a:r>
            <a:r>
              <a:rPr lang="en-IE" sz="900" b="1" i="1" dirty="0">
                <a:solidFill>
                  <a:srgbClr val="EF8D5B"/>
                </a:solidFill>
                <a:cs typeface="Times New Roman" panose="02020603050405020304" pitchFamily="18" charset="0"/>
              </a:rPr>
              <a:t> </a:t>
            </a:r>
            <a:endParaRPr lang="en-LB" sz="900" b="1" i="1">
              <a:solidFill>
                <a:srgbClr val="EF8D5B"/>
              </a:solidFill>
              <a:cs typeface="Times New Roman" panose="02020603050405020304" pitchFamily="18" charset="0"/>
            </a:endParaRPr>
          </a:p>
        </p:txBody>
      </p:sp>
      <p:sp>
        <p:nvSpPr>
          <p:cNvPr id="4" name="Text Placeholder 6">
            <a:extLst>
              <a:ext uri="{FF2B5EF4-FFF2-40B4-BE49-F238E27FC236}">
                <a16:creationId xmlns:a16="http://schemas.microsoft.com/office/drawing/2014/main" id="{C1002FDA-8D10-B118-623A-BDF05F7E7595}"/>
              </a:ext>
            </a:extLst>
          </p:cNvPr>
          <p:cNvSpPr txBox="1">
            <a:spLocks/>
          </p:cNvSpPr>
          <p:nvPr/>
        </p:nvSpPr>
        <p:spPr>
          <a:xfrm>
            <a:off x="293556" y="660108"/>
            <a:ext cx="3791264" cy="516882"/>
          </a:xfrm>
          <a:prstGeom prst="rect">
            <a:avLst/>
          </a:prstGeom>
        </p:spPr>
        <p:txBody>
          <a:bodyPr>
            <a:noAutofit/>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spcBef>
                <a:spcPts val="0"/>
              </a:spcBef>
              <a:buNone/>
            </a:pPr>
            <a:r>
              <a:rPr lang="en-GB" sz="2200" b="1" dirty="0">
                <a:solidFill>
                  <a:schemeClr val="bg1"/>
                </a:solidFill>
                <a:latin typeface="Calibri" panose="020F0502020204030204" pitchFamily="34" charset="0"/>
                <a:cs typeface="Calibri" panose="020F0502020204030204" pitchFamily="34" charset="0"/>
              </a:rPr>
              <a:t> 3.2 </a:t>
            </a:r>
            <a:r>
              <a:rPr lang="en-GB" sz="2200" b="1" dirty="0" err="1">
                <a:solidFill>
                  <a:schemeClr val="bg1"/>
                </a:solidFill>
                <a:latin typeface="Calibri" panose="020F0502020204030204" pitchFamily="34" charset="0"/>
                <a:cs typeface="Calibri" panose="020F0502020204030204" pitchFamily="34" charset="0"/>
              </a:rPr>
              <a:t>Bewährte</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Praktiken</a:t>
            </a:r>
            <a:r>
              <a:rPr lang="en-GB" sz="2200" b="1" dirty="0">
                <a:solidFill>
                  <a:schemeClr val="bg1"/>
                </a:solidFill>
                <a:latin typeface="Calibri" panose="020F0502020204030204" pitchFamily="34" charset="0"/>
                <a:cs typeface="Calibri" panose="020F0502020204030204" pitchFamily="34" charset="0"/>
              </a:rPr>
              <a:t>. </a:t>
            </a:r>
          </a:p>
          <a:p>
            <a:pPr marL="0" indent="0">
              <a:spcBef>
                <a:spcPts val="0"/>
              </a:spcBef>
              <a:buNone/>
            </a:pPr>
            <a:r>
              <a:rPr lang="en-GB" sz="2200" b="1" dirty="0" err="1">
                <a:solidFill>
                  <a:schemeClr val="bg1"/>
                </a:solidFill>
                <a:latin typeface="Calibri" panose="020F0502020204030204" pitchFamily="34" charset="0"/>
                <a:cs typeface="Calibri" panose="020F0502020204030204" pitchFamily="34" charset="0"/>
              </a:rPr>
              <a:t>Beratung</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durch</a:t>
            </a:r>
            <a:r>
              <a:rPr lang="en-GB" sz="2200" b="1" dirty="0">
                <a:solidFill>
                  <a:schemeClr val="bg1"/>
                </a:solidFill>
                <a:latin typeface="Calibri" panose="020F0502020204030204" pitchFamily="34" charset="0"/>
                <a:cs typeface="Calibri" panose="020F0502020204030204" pitchFamily="34" charset="0"/>
              </a:rPr>
              <a:t> Gender-</a:t>
            </a:r>
            <a:r>
              <a:rPr lang="en-GB" sz="2200" b="1" dirty="0" err="1">
                <a:solidFill>
                  <a:schemeClr val="bg1"/>
                </a:solidFill>
                <a:latin typeface="Calibri" panose="020F0502020204030204" pitchFamily="34" charset="0"/>
                <a:cs typeface="Calibri" panose="020F0502020204030204" pitchFamily="34" charset="0"/>
              </a:rPr>
              <a:t>ExpertInnen</a:t>
            </a:r>
            <a:endParaRPr lang="en-GB" sz="2200" b="1"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GB" sz="2200" b="1" dirty="0">
              <a:solidFill>
                <a:schemeClr val="bg1"/>
              </a:solidFill>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A3663602-3C7F-5169-379E-4099517F32DD}"/>
              </a:ext>
            </a:extLst>
          </p:cNvPr>
          <p:cNvSpPr/>
          <p:nvPr/>
        </p:nvSpPr>
        <p:spPr>
          <a:xfrm>
            <a:off x="4127500" y="557214"/>
            <a:ext cx="3432175" cy="9158286"/>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6">
            <a:extLst>
              <a:ext uri="{FF2B5EF4-FFF2-40B4-BE49-F238E27FC236}">
                <a16:creationId xmlns:a16="http://schemas.microsoft.com/office/drawing/2014/main" id="{932765C8-E13C-2359-2CE5-9B82D67C6496}"/>
              </a:ext>
            </a:extLst>
          </p:cNvPr>
          <p:cNvSpPr txBox="1">
            <a:spLocks/>
          </p:cNvSpPr>
          <p:nvPr/>
        </p:nvSpPr>
        <p:spPr>
          <a:xfrm>
            <a:off x="354098" y="4982109"/>
            <a:ext cx="3444874" cy="109889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IE" dirty="0" err="1">
                <a:ea typeface="Calibri" panose="020F0502020204030204" pitchFamily="34" charset="0"/>
              </a:rPr>
              <a:t>Unternehmen</a:t>
            </a:r>
            <a:r>
              <a:rPr lang="en-IE" dirty="0">
                <a:ea typeface="Calibri" panose="020F0502020204030204" pitchFamily="34" charset="0"/>
              </a:rPr>
              <a:t> und </a:t>
            </a:r>
            <a:r>
              <a:rPr lang="en-IE" dirty="0" err="1">
                <a:ea typeface="Calibri" panose="020F0502020204030204" pitchFamily="34" charset="0"/>
              </a:rPr>
              <a:t>Organisationen</a:t>
            </a:r>
            <a:r>
              <a:rPr lang="en-IE" dirty="0">
                <a:ea typeface="Calibri" panose="020F0502020204030204" pitchFamily="34" charset="0"/>
              </a:rPr>
              <a:t> </a:t>
            </a:r>
            <a:r>
              <a:rPr lang="en-IE" dirty="0" err="1">
                <a:ea typeface="Calibri" panose="020F0502020204030204" pitchFamily="34" charset="0"/>
              </a:rPr>
              <a:t>engagieren</a:t>
            </a:r>
            <a:r>
              <a:rPr lang="en-IE" dirty="0">
                <a:ea typeface="Calibri" panose="020F0502020204030204" pitchFamily="34" charset="0"/>
              </a:rPr>
              <a:t> </a:t>
            </a:r>
            <a:r>
              <a:rPr lang="en-IE" dirty="0" err="1">
                <a:ea typeface="Calibri" panose="020F0502020204030204" pitchFamily="34" charset="0"/>
              </a:rPr>
              <a:t>sich</a:t>
            </a:r>
            <a:r>
              <a:rPr lang="en-IE" dirty="0">
                <a:ea typeface="Calibri" panose="020F0502020204030204" pitchFamily="34" charset="0"/>
              </a:rPr>
              <a:t> </a:t>
            </a:r>
            <a:r>
              <a:rPr lang="en-IE" dirty="0" err="1">
                <a:ea typeface="Calibri" panose="020F0502020204030204" pitchFamily="34" charset="0"/>
              </a:rPr>
              <a:t>zunehmend</a:t>
            </a:r>
            <a:r>
              <a:rPr lang="en-IE" dirty="0">
                <a:ea typeface="Calibri" panose="020F0502020204030204" pitchFamily="34" charset="0"/>
              </a:rPr>
              <a:t> für die </a:t>
            </a:r>
            <a:r>
              <a:rPr lang="en-IE" dirty="0" err="1">
                <a:ea typeface="Calibri" panose="020F0502020204030204" pitchFamily="34" charset="0"/>
              </a:rPr>
              <a:t>Gleichstellung</a:t>
            </a:r>
            <a:r>
              <a:rPr lang="en-IE" dirty="0">
                <a:ea typeface="Calibri" panose="020F0502020204030204" pitchFamily="34" charset="0"/>
              </a:rPr>
              <a:t> am </a:t>
            </a:r>
            <a:r>
              <a:rPr lang="en-IE" dirty="0" err="1">
                <a:ea typeface="Calibri" panose="020F0502020204030204" pitchFamily="34" charset="0"/>
              </a:rPr>
              <a:t>Arbeitsplatz</a:t>
            </a:r>
            <a:r>
              <a:rPr lang="en-IE" dirty="0">
                <a:ea typeface="Calibri" panose="020F0502020204030204" pitchFamily="34" charset="0"/>
              </a:rPr>
              <a:t>, </a:t>
            </a:r>
            <a:r>
              <a:rPr lang="en-IE" dirty="0" err="1">
                <a:ea typeface="Calibri" panose="020F0502020204030204" pitchFamily="34" charset="0"/>
              </a:rPr>
              <a:t>aber</a:t>
            </a:r>
            <a:r>
              <a:rPr lang="en-IE" dirty="0">
                <a:ea typeface="Calibri" panose="020F0502020204030204" pitchFamily="34" charset="0"/>
              </a:rPr>
              <a:t> es </a:t>
            </a:r>
            <a:r>
              <a:rPr lang="en-IE" dirty="0" err="1">
                <a:ea typeface="Calibri" panose="020F0502020204030204" pitchFamily="34" charset="0"/>
              </a:rPr>
              <a:t>besteht</a:t>
            </a:r>
            <a:r>
              <a:rPr lang="en-IE" dirty="0">
                <a:ea typeface="Calibri" panose="020F0502020204030204" pitchFamily="34" charset="0"/>
              </a:rPr>
              <a:t> </a:t>
            </a:r>
            <a:r>
              <a:rPr lang="en-IE" dirty="0" err="1">
                <a:ea typeface="Calibri" panose="020F0502020204030204" pitchFamily="34" charset="0"/>
              </a:rPr>
              <a:t>immer</a:t>
            </a:r>
            <a:r>
              <a:rPr lang="en-IE" dirty="0">
                <a:ea typeface="Calibri" panose="020F0502020204030204" pitchFamily="34" charset="0"/>
              </a:rPr>
              <a:t> </a:t>
            </a:r>
            <a:r>
              <a:rPr lang="en-IE" dirty="0" err="1">
                <a:ea typeface="Calibri" panose="020F0502020204030204" pitchFamily="34" charset="0"/>
              </a:rPr>
              <a:t>noch</a:t>
            </a:r>
            <a:r>
              <a:rPr lang="en-IE" dirty="0">
                <a:ea typeface="Calibri" panose="020F0502020204030204" pitchFamily="34" charset="0"/>
              </a:rPr>
              <a:t> die </a:t>
            </a:r>
            <a:r>
              <a:rPr lang="en-IE" dirty="0" err="1">
                <a:ea typeface="Calibri" panose="020F0502020204030204" pitchFamily="34" charset="0"/>
              </a:rPr>
              <a:t>Notwendigkeit</a:t>
            </a:r>
            <a:r>
              <a:rPr lang="en-IE" dirty="0">
                <a:ea typeface="Calibri" panose="020F0502020204030204" pitchFamily="34" charset="0"/>
              </a:rPr>
              <a:t>, </a:t>
            </a:r>
            <a:r>
              <a:rPr lang="en-IE" dirty="0" err="1">
                <a:ea typeface="Calibri" panose="020F0502020204030204" pitchFamily="34" charset="0"/>
              </a:rPr>
              <a:t>ein</a:t>
            </a:r>
            <a:r>
              <a:rPr lang="en-IE" dirty="0">
                <a:ea typeface="Calibri" panose="020F0502020204030204" pitchFamily="34" charset="0"/>
              </a:rPr>
              <a:t> </a:t>
            </a:r>
            <a:r>
              <a:rPr lang="en-IE" dirty="0" err="1">
                <a:ea typeface="Calibri" panose="020F0502020204030204" pitchFamily="34" charset="0"/>
              </a:rPr>
              <a:t>stärkeres</a:t>
            </a:r>
            <a:r>
              <a:rPr lang="en-IE" dirty="0">
                <a:ea typeface="Calibri" panose="020F0502020204030204" pitchFamily="34" charset="0"/>
              </a:rPr>
              <a:t> Engagement für die </a:t>
            </a:r>
            <a:r>
              <a:rPr lang="en-IE" dirty="0" err="1">
                <a:ea typeface="Calibri" panose="020F0502020204030204" pitchFamily="34" charset="0"/>
              </a:rPr>
              <a:t>Entwicklung</a:t>
            </a:r>
            <a:r>
              <a:rPr lang="en-IE" dirty="0">
                <a:ea typeface="Calibri" panose="020F0502020204030204" pitchFamily="34" charset="0"/>
              </a:rPr>
              <a:t> und </a:t>
            </a:r>
            <a:r>
              <a:rPr lang="en-IE" dirty="0" err="1">
                <a:ea typeface="Calibri" panose="020F0502020204030204" pitchFamily="34" charset="0"/>
              </a:rPr>
              <a:t>Eingliederung</a:t>
            </a:r>
            <a:r>
              <a:rPr lang="en-IE" dirty="0">
                <a:ea typeface="Calibri" panose="020F0502020204030204" pitchFamily="34" charset="0"/>
              </a:rPr>
              <a:t> </a:t>
            </a:r>
            <a:r>
              <a:rPr lang="en-IE" dirty="0" err="1">
                <a:ea typeface="Calibri" panose="020F0502020204030204" pitchFamily="34" charset="0"/>
              </a:rPr>
              <a:t>aus</a:t>
            </a:r>
            <a:r>
              <a:rPr lang="en-IE" dirty="0">
                <a:ea typeface="Calibri" panose="020F0502020204030204" pitchFamily="34" charset="0"/>
              </a:rPr>
              <a:t> der </a:t>
            </a:r>
            <a:r>
              <a:rPr lang="en-IE" dirty="0" err="1">
                <a:ea typeface="Calibri" panose="020F0502020204030204" pitchFamily="34" charset="0"/>
              </a:rPr>
              <a:t>Perspektive</a:t>
            </a:r>
            <a:r>
              <a:rPr lang="en-IE" dirty="0">
                <a:ea typeface="Calibri" panose="020F0502020204030204" pitchFamily="34" charset="0"/>
              </a:rPr>
              <a:t> der </a:t>
            </a:r>
            <a:r>
              <a:rPr lang="en-IE" dirty="0" err="1">
                <a:ea typeface="Calibri" panose="020F0502020204030204" pitchFamily="34" charset="0"/>
              </a:rPr>
              <a:t>Einhaltung</a:t>
            </a:r>
            <a:r>
              <a:rPr lang="en-IE" dirty="0">
                <a:ea typeface="Calibri" panose="020F0502020204030204" pitchFamily="34" charset="0"/>
              </a:rPr>
              <a:t> von </a:t>
            </a:r>
            <a:r>
              <a:rPr lang="en-IE" dirty="0" err="1">
                <a:ea typeface="Calibri" panose="020F0502020204030204" pitchFamily="34" charset="0"/>
              </a:rPr>
              <a:t>Vorschriften</a:t>
            </a:r>
            <a:r>
              <a:rPr lang="en-IE" dirty="0">
                <a:ea typeface="Calibri" panose="020F0502020204030204" pitchFamily="34" charset="0"/>
              </a:rPr>
              <a:t>, </a:t>
            </a:r>
            <a:r>
              <a:rPr lang="en-IE" dirty="0" err="1">
                <a:ea typeface="Calibri" panose="020F0502020204030204" pitchFamily="34" charset="0"/>
              </a:rPr>
              <a:t>Regelungen</a:t>
            </a:r>
            <a:r>
              <a:rPr lang="en-IE" dirty="0">
                <a:ea typeface="Calibri" panose="020F0502020204030204" pitchFamily="34" charset="0"/>
              </a:rPr>
              <a:t>, </a:t>
            </a:r>
            <a:r>
              <a:rPr lang="en-IE" dirty="0" err="1">
                <a:ea typeface="Calibri" panose="020F0502020204030204" pitchFamily="34" charset="0"/>
              </a:rPr>
              <a:t>Gesetzen</a:t>
            </a:r>
            <a:r>
              <a:rPr lang="en-IE" dirty="0">
                <a:ea typeface="Calibri" panose="020F0502020204030204" pitchFamily="34" charset="0"/>
              </a:rPr>
              <a:t> und </a:t>
            </a:r>
            <a:r>
              <a:rPr lang="en-IE" dirty="0" err="1">
                <a:ea typeface="Calibri" panose="020F0502020204030204" pitchFamily="34" charset="0"/>
              </a:rPr>
              <a:t>Gleichstellung</a:t>
            </a:r>
            <a:r>
              <a:rPr lang="en-IE" dirty="0">
                <a:ea typeface="Calibri" panose="020F0502020204030204" pitchFamily="34" charset="0"/>
              </a:rPr>
              <a:t> </a:t>
            </a:r>
            <a:r>
              <a:rPr lang="en-IE" dirty="0" err="1">
                <a:ea typeface="Calibri" panose="020F0502020204030204" pitchFamily="34" charset="0"/>
              </a:rPr>
              <a:t>zu</a:t>
            </a:r>
            <a:r>
              <a:rPr lang="en-IE" dirty="0">
                <a:ea typeface="Calibri" panose="020F0502020204030204" pitchFamily="34" charset="0"/>
              </a:rPr>
              <a:t> </a:t>
            </a:r>
            <a:r>
              <a:rPr lang="en-IE" dirty="0" err="1">
                <a:ea typeface="Calibri" panose="020F0502020204030204" pitchFamily="34" charset="0"/>
              </a:rPr>
              <a:t>fördern</a:t>
            </a:r>
            <a:r>
              <a:rPr lang="en-IE" dirty="0">
                <a:ea typeface="Calibri" panose="020F0502020204030204" pitchFamily="34" charset="0"/>
              </a:rPr>
              <a:t>.</a:t>
            </a:r>
          </a:p>
        </p:txBody>
      </p:sp>
      <p:sp>
        <p:nvSpPr>
          <p:cNvPr id="11" name="Text Placeholder 6">
            <a:extLst>
              <a:ext uri="{FF2B5EF4-FFF2-40B4-BE49-F238E27FC236}">
                <a16:creationId xmlns:a16="http://schemas.microsoft.com/office/drawing/2014/main" id="{7D2EE142-5B37-A130-F3E3-A54DEDB935E8}"/>
              </a:ext>
            </a:extLst>
          </p:cNvPr>
          <p:cNvSpPr txBox="1">
            <a:spLocks/>
          </p:cNvSpPr>
          <p:nvPr/>
        </p:nvSpPr>
        <p:spPr>
          <a:xfrm>
            <a:off x="293556" y="3917112"/>
            <a:ext cx="3863924" cy="516882"/>
          </a:xfrm>
          <a:prstGeom prst="rect">
            <a:avLst/>
          </a:prstGeom>
        </p:spPr>
        <p:txBody>
          <a:bodyPr>
            <a:noAutofit/>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spcBef>
                <a:spcPts val="0"/>
              </a:spcBef>
              <a:buNone/>
            </a:pPr>
            <a:r>
              <a:rPr lang="en-GB" sz="2200" b="1" dirty="0">
                <a:solidFill>
                  <a:schemeClr val="bg1"/>
                </a:solidFill>
                <a:latin typeface="Calibri" panose="020F0502020204030204" pitchFamily="34" charset="0"/>
                <a:cs typeface="Calibri" panose="020F0502020204030204" pitchFamily="34" charset="0"/>
              </a:rPr>
              <a:t> 3.2.1 Engagement für </a:t>
            </a:r>
            <a:r>
              <a:rPr lang="en-GB" sz="2200" b="1" dirty="0" err="1">
                <a:solidFill>
                  <a:schemeClr val="bg1"/>
                </a:solidFill>
                <a:latin typeface="Calibri" panose="020F0502020204030204" pitchFamily="34" charset="0"/>
                <a:cs typeface="Calibri" panose="020F0502020204030204" pitchFamily="34" charset="0"/>
              </a:rPr>
              <a:t>Gleichstellungspolitik</a:t>
            </a:r>
            <a:r>
              <a:rPr lang="en-GB" sz="2200" b="1" dirty="0">
                <a:solidFill>
                  <a:schemeClr val="bg1"/>
                </a:solidFill>
                <a:latin typeface="Calibri" panose="020F0502020204030204" pitchFamily="34" charset="0"/>
                <a:cs typeface="Calibri" panose="020F0502020204030204" pitchFamily="34" charset="0"/>
              </a:rPr>
              <a:t> und -</a:t>
            </a:r>
            <a:r>
              <a:rPr lang="en-GB" sz="2200" b="1" dirty="0" err="1">
                <a:solidFill>
                  <a:schemeClr val="bg1"/>
                </a:solidFill>
                <a:latin typeface="Calibri" panose="020F0502020204030204" pitchFamily="34" charset="0"/>
                <a:cs typeface="Calibri" panose="020F0502020204030204" pitchFamily="34" charset="0"/>
              </a:rPr>
              <a:t>vorschriften</a:t>
            </a:r>
            <a:endParaRPr lang="en-GB" sz="2200" b="1"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GB" sz="2200" b="1" dirty="0">
              <a:solidFill>
                <a:schemeClr val="bg1"/>
              </a:solidFill>
              <a:latin typeface="Calibri" panose="020F0502020204030204" pitchFamily="34" charset="0"/>
              <a:cs typeface="Calibri" panose="020F0502020204030204" pitchFamily="34" charset="0"/>
            </a:endParaRPr>
          </a:p>
        </p:txBody>
      </p:sp>
      <p:sp>
        <p:nvSpPr>
          <p:cNvPr id="12" name="Text Placeholder 6">
            <a:extLst>
              <a:ext uri="{FF2B5EF4-FFF2-40B4-BE49-F238E27FC236}">
                <a16:creationId xmlns:a16="http://schemas.microsoft.com/office/drawing/2014/main" id="{73D9E090-3172-F7C2-F83E-217BCD7E6B40}"/>
              </a:ext>
            </a:extLst>
          </p:cNvPr>
          <p:cNvSpPr txBox="1">
            <a:spLocks/>
          </p:cNvSpPr>
          <p:nvPr/>
        </p:nvSpPr>
        <p:spPr>
          <a:xfrm>
            <a:off x="569210" y="9201909"/>
            <a:ext cx="3195638" cy="109889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IE">
                <a:ea typeface="Calibri" panose="020F0502020204030204" pitchFamily="34" charset="0"/>
              </a:rPr>
              <a:t>Es ist wichtig, dass all diese Regeln nicht nur umgesetzt, sondern auch akzeptiert werden, dass sie korrekt eingehalten werden, und dass die Umsetzung in den Organisationen nicht nur durch die Führungskräfte erfolgt, sondern dass die Informationen allen Arbeitnehmern durch Schulungen und Orientierungsveranstaltungen vermittelt werden.</a:t>
            </a:r>
          </a:p>
        </p:txBody>
      </p:sp>
    </p:spTree>
    <p:extLst>
      <p:ext uri="{BB962C8B-B14F-4D97-AF65-F5344CB8AC3E}">
        <p14:creationId xmlns:p14="http://schemas.microsoft.com/office/powerpoint/2010/main" val="889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1" y="751294"/>
            <a:ext cx="2696198" cy="831322"/>
          </a:xfrm>
          <a:prstGeom prst="rect">
            <a:avLst/>
          </a:prstGeom>
        </p:spPr>
        <p:txBody>
          <a:bodyPr/>
          <a:lstStyle/>
          <a:p>
            <a:pPr>
              <a:spcBef>
                <a:spcPts val="200"/>
              </a:spcBef>
            </a:pPr>
            <a:r>
              <a:rPr lang="en-IE" dirty="0"/>
              <a:t>3.2.2 </a:t>
            </a:r>
            <a:r>
              <a:rPr lang="en-IE" dirty="0" err="1"/>
              <a:t>Sichtbarkeit</a:t>
            </a:r>
            <a:r>
              <a:rPr lang="en-IE" dirty="0"/>
              <a:t> und </a:t>
            </a:r>
            <a:r>
              <a:rPr lang="en-IE" dirty="0" err="1"/>
              <a:t>weibliche</a:t>
            </a:r>
            <a:r>
              <a:rPr lang="en-IE" dirty="0"/>
              <a:t> </a:t>
            </a:r>
            <a:r>
              <a:rPr lang="en-IE" dirty="0" err="1"/>
              <a:t>Bezugspersonen</a:t>
            </a:r>
            <a:r>
              <a:rPr lang="en-IE" dirty="0"/>
              <a:t> in </a:t>
            </a:r>
            <a:r>
              <a:rPr lang="en-IE" dirty="0" err="1"/>
              <a:t>dem</a:t>
            </a:r>
            <a:r>
              <a:rPr lang="en-IE" dirty="0"/>
              <a:t> Sektor </a:t>
            </a:r>
            <a:endParaRPr lang="en-LB" dirty="0"/>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3799430" y="765102"/>
            <a:ext cx="3303720" cy="1933701"/>
          </a:xfrm>
          <a:prstGeom prst="rect">
            <a:avLst/>
          </a:prstGeom>
        </p:spPr>
        <p:txBody>
          <a:bodyPr/>
          <a:lstStyle/>
          <a:p>
            <a:pPr algn="just">
              <a:spcBef>
                <a:spcPts val="195"/>
              </a:spcBef>
              <a:tabLst>
                <a:tab pos="450215" algn="l"/>
              </a:tabLst>
            </a:pPr>
            <a:r>
              <a:rPr lang="en-IE" sz="1100" dirty="0" err="1">
                <a:cs typeface="Calibri" panose="020F0502020204030204" pitchFamily="34" charset="0"/>
              </a:rPr>
              <a:t>Obwohl</a:t>
            </a:r>
            <a:r>
              <a:rPr lang="en-IE" sz="1100" dirty="0">
                <a:cs typeface="Calibri" panose="020F0502020204030204" pitchFamily="34" charset="0"/>
              </a:rPr>
              <a:t> </a:t>
            </a:r>
            <a:r>
              <a:rPr lang="en-IE" sz="1100" dirty="0" err="1">
                <a:cs typeface="Calibri" panose="020F0502020204030204" pitchFamily="34" charset="0"/>
              </a:rPr>
              <a:t>sich</a:t>
            </a:r>
            <a:r>
              <a:rPr lang="en-IE" sz="1100" dirty="0">
                <a:cs typeface="Calibri" panose="020F0502020204030204" pitchFamily="34" charset="0"/>
              </a:rPr>
              <a:t> die Situation in den </a:t>
            </a:r>
            <a:r>
              <a:rPr lang="en-IE" sz="1100" dirty="0" err="1">
                <a:cs typeface="Calibri" panose="020F0502020204030204" pitchFamily="34" charset="0"/>
              </a:rPr>
              <a:t>letzten</a:t>
            </a:r>
            <a:r>
              <a:rPr lang="en-IE" sz="1100" dirty="0">
                <a:cs typeface="Calibri" panose="020F0502020204030204" pitchFamily="34" charset="0"/>
              </a:rPr>
              <a:t> Jahren </a:t>
            </a:r>
            <a:r>
              <a:rPr lang="en-IE" sz="1100" dirty="0" err="1">
                <a:cs typeface="Calibri" panose="020F0502020204030204" pitchFamily="34" charset="0"/>
              </a:rPr>
              <a:t>geändert</a:t>
            </a:r>
            <a:r>
              <a:rPr lang="en-IE" sz="1100" dirty="0">
                <a:cs typeface="Calibri" panose="020F0502020204030204" pitchFamily="34" charset="0"/>
              </a:rPr>
              <a:t> hat, </a:t>
            </a:r>
            <a:r>
              <a:rPr lang="en-IE" sz="1100" dirty="0" err="1">
                <a:cs typeface="Calibri" panose="020F0502020204030204" pitchFamily="34" charset="0"/>
              </a:rPr>
              <a:t>liegt</a:t>
            </a:r>
            <a:r>
              <a:rPr lang="en-IE" sz="1100" dirty="0">
                <a:cs typeface="Calibri" panose="020F0502020204030204" pitchFamily="34" charset="0"/>
              </a:rPr>
              <a:t> der </a:t>
            </a:r>
            <a:r>
              <a:rPr lang="en-IE" sz="1100" dirty="0" err="1">
                <a:cs typeface="Calibri" panose="020F0502020204030204" pitchFamily="34" charset="0"/>
              </a:rPr>
              <a:t>Anteil</a:t>
            </a:r>
            <a:r>
              <a:rPr lang="en-IE" sz="1100" dirty="0">
                <a:cs typeface="Calibri" panose="020F0502020204030204" pitchFamily="34" charset="0"/>
              </a:rPr>
              <a:t> der Frauen </a:t>
            </a:r>
            <a:r>
              <a:rPr lang="en-IE" sz="1100" dirty="0" err="1">
                <a:cs typeface="Calibri" panose="020F0502020204030204" pitchFamily="34" charset="0"/>
              </a:rPr>
              <a:t>im</a:t>
            </a:r>
            <a:r>
              <a:rPr lang="en-IE" sz="1100" dirty="0">
                <a:cs typeface="Calibri" panose="020F0502020204030204" pitchFamily="34" charset="0"/>
              </a:rPr>
              <a:t> </a:t>
            </a:r>
            <a:r>
              <a:rPr lang="en-IE" sz="1100" dirty="0" err="1">
                <a:cs typeface="Calibri" panose="020F0502020204030204" pitchFamily="34" charset="0"/>
              </a:rPr>
              <a:t>Bausektor</a:t>
            </a:r>
            <a:r>
              <a:rPr lang="en-IE" sz="1100" dirty="0">
                <a:cs typeface="Calibri" panose="020F0502020204030204" pitchFamily="34" charset="0"/>
              </a:rPr>
              <a:t> in der EU </a:t>
            </a:r>
            <a:r>
              <a:rPr lang="en-IE" sz="1100" dirty="0" err="1">
                <a:cs typeface="Calibri" panose="020F0502020204030204" pitchFamily="34" charset="0"/>
              </a:rPr>
              <a:t>immer</a:t>
            </a:r>
            <a:r>
              <a:rPr lang="en-IE" sz="1100" dirty="0">
                <a:cs typeface="Calibri" panose="020F0502020204030204" pitchFamily="34" charset="0"/>
              </a:rPr>
              <a:t> </a:t>
            </a:r>
            <a:r>
              <a:rPr lang="en-IE" sz="1100" dirty="0" err="1">
                <a:cs typeface="Calibri" panose="020F0502020204030204" pitchFamily="34" charset="0"/>
              </a:rPr>
              <a:t>noch</a:t>
            </a:r>
            <a:r>
              <a:rPr lang="en-IE" sz="1100" dirty="0">
                <a:cs typeface="Calibri" panose="020F0502020204030204" pitchFamily="34" charset="0"/>
              </a:rPr>
              <a:t> </a:t>
            </a:r>
            <a:r>
              <a:rPr lang="en-IE" sz="1100" dirty="0" err="1">
                <a:cs typeface="Calibri" panose="020F0502020204030204" pitchFamily="34" charset="0"/>
              </a:rPr>
              <a:t>bei</a:t>
            </a:r>
            <a:r>
              <a:rPr lang="en-IE" sz="1100" dirty="0">
                <a:cs typeface="Calibri" panose="020F0502020204030204" pitchFamily="34" charset="0"/>
              </a:rPr>
              <a:t> 9 %, </a:t>
            </a:r>
            <a:r>
              <a:rPr lang="en-IE" sz="1100" dirty="0" err="1">
                <a:cs typeface="Calibri" panose="020F0502020204030204" pitchFamily="34" charset="0"/>
              </a:rPr>
              <a:t>nicht</a:t>
            </a:r>
            <a:r>
              <a:rPr lang="en-IE" sz="1100" dirty="0">
                <a:cs typeface="Calibri" panose="020F0502020204030204" pitchFamily="34" charset="0"/>
              </a:rPr>
              <a:t> </a:t>
            </a:r>
            <a:r>
              <a:rPr lang="en-IE" sz="1100" dirty="0" err="1">
                <a:cs typeface="Calibri" panose="020F0502020204030204" pitchFamily="34" charset="0"/>
              </a:rPr>
              <a:t>weil</a:t>
            </a:r>
            <a:r>
              <a:rPr lang="en-IE" sz="1100" dirty="0">
                <a:cs typeface="Calibri" panose="020F0502020204030204" pitchFamily="34" charset="0"/>
              </a:rPr>
              <a:t> es </a:t>
            </a:r>
            <a:r>
              <a:rPr lang="en-IE" sz="1100" dirty="0" err="1">
                <a:cs typeface="Calibri" panose="020F0502020204030204" pitchFamily="34" charset="0"/>
              </a:rPr>
              <a:t>keine</a:t>
            </a:r>
            <a:r>
              <a:rPr lang="en-IE" sz="1100" dirty="0">
                <a:cs typeface="Calibri" panose="020F0502020204030204" pitchFamily="34" charset="0"/>
              </a:rPr>
              <a:t> Frauen in </a:t>
            </a:r>
            <a:r>
              <a:rPr lang="en-IE" sz="1100" dirty="0" err="1">
                <a:cs typeface="Calibri" panose="020F0502020204030204" pitchFamily="34" charset="0"/>
              </a:rPr>
              <a:t>diesem</a:t>
            </a:r>
            <a:r>
              <a:rPr lang="en-IE" sz="1100" dirty="0">
                <a:cs typeface="Calibri" panose="020F0502020204030204" pitchFamily="34" charset="0"/>
              </a:rPr>
              <a:t> </a:t>
            </a:r>
            <a:r>
              <a:rPr lang="en-IE" sz="1100" dirty="0" err="1">
                <a:cs typeface="Calibri" panose="020F0502020204030204" pitchFamily="34" charset="0"/>
              </a:rPr>
              <a:t>Sektor</a:t>
            </a:r>
            <a:r>
              <a:rPr lang="en-IE" sz="1100" dirty="0">
                <a:cs typeface="Calibri" panose="020F0502020204030204" pitchFamily="34" charset="0"/>
              </a:rPr>
              <a:t> </a:t>
            </a:r>
            <a:r>
              <a:rPr lang="en-IE" sz="1100" dirty="0" err="1">
                <a:cs typeface="Calibri" panose="020F0502020204030204" pitchFamily="34" charset="0"/>
              </a:rPr>
              <a:t>gibt</a:t>
            </a:r>
            <a:r>
              <a:rPr lang="en-IE" sz="1100" dirty="0">
                <a:cs typeface="Calibri" panose="020F0502020204030204" pitchFamily="34" charset="0"/>
              </a:rPr>
              <a:t>, </a:t>
            </a:r>
            <a:r>
              <a:rPr lang="en-IE" sz="1100" dirty="0" err="1">
                <a:cs typeface="Calibri" panose="020F0502020204030204" pitchFamily="34" charset="0"/>
              </a:rPr>
              <a:t>sondern</a:t>
            </a:r>
            <a:r>
              <a:rPr lang="en-IE" sz="1100" dirty="0">
                <a:cs typeface="Calibri" panose="020F0502020204030204" pitchFamily="34" charset="0"/>
              </a:rPr>
              <a:t> </a:t>
            </a:r>
            <a:r>
              <a:rPr lang="en-IE" sz="1100" dirty="0" err="1">
                <a:cs typeface="Calibri" panose="020F0502020204030204" pitchFamily="34" charset="0"/>
              </a:rPr>
              <a:t>weil</a:t>
            </a:r>
            <a:r>
              <a:rPr lang="en-IE" sz="1100" dirty="0">
                <a:cs typeface="Calibri" panose="020F0502020204030204" pitchFamily="34" charset="0"/>
              </a:rPr>
              <a:t> </a:t>
            </a:r>
            <a:r>
              <a:rPr lang="en-IE" sz="1100" dirty="0" err="1">
                <a:cs typeface="Calibri" panose="020F0502020204030204" pitchFamily="34" charset="0"/>
              </a:rPr>
              <a:t>sie</a:t>
            </a:r>
            <a:r>
              <a:rPr lang="en-IE" sz="1100" dirty="0">
                <a:cs typeface="Calibri" panose="020F0502020204030204" pitchFamily="34" charset="0"/>
              </a:rPr>
              <a:t> in </a:t>
            </a:r>
            <a:r>
              <a:rPr lang="en-IE" sz="1100" dirty="0" err="1">
                <a:cs typeface="Calibri" panose="020F0502020204030204" pitchFamily="34" charset="0"/>
              </a:rPr>
              <a:t>vielen</a:t>
            </a:r>
            <a:r>
              <a:rPr lang="en-IE" sz="1100" dirty="0">
                <a:cs typeface="Calibri" panose="020F0502020204030204" pitchFamily="34" charset="0"/>
              </a:rPr>
              <a:t> </a:t>
            </a:r>
            <a:r>
              <a:rPr lang="en-IE" sz="1100" dirty="0" err="1">
                <a:cs typeface="Calibri" panose="020F0502020204030204" pitchFamily="34" charset="0"/>
              </a:rPr>
              <a:t>Fällen</a:t>
            </a:r>
            <a:r>
              <a:rPr lang="en-IE" sz="1100" dirty="0">
                <a:cs typeface="Calibri" panose="020F0502020204030204" pitchFamily="34" charset="0"/>
              </a:rPr>
              <a:t> von den </a:t>
            </a:r>
            <a:r>
              <a:rPr lang="en-IE" sz="1100" dirty="0" err="1">
                <a:cs typeface="Calibri" panose="020F0502020204030204" pitchFamily="34" charset="0"/>
              </a:rPr>
              <a:t>Organisationen</a:t>
            </a:r>
            <a:r>
              <a:rPr lang="en-IE" sz="1100" dirty="0">
                <a:cs typeface="Calibri" panose="020F0502020204030204" pitchFamily="34" charset="0"/>
              </a:rPr>
              <a:t> </a:t>
            </a:r>
            <a:r>
              <a:rPr lang="en-IE" sz="1100" dirty="0" err="1">
                <a:cs typeface="Calibri" panose="020F0502020204030204" pitchFamily="34" charset="0"/>
              </a:rPr>
              <a:t>selbst</a:t>
            </a:r>
            <a:r>
              <a:rPr lang="en-IE" sz="1100" dirty="0">
                <a:cs typeface="Calibri" panose="020F0502020204030204" pitchFamily="34" charset="0"/>
              </a:rPr>
              <a:t> </a:t>
            </a:r>
            <a:r>
              <a:rPr lang="en-IE" sz="1100" dirty="0" err="1">
                <a:cs typeface="Calibri" panose="020F0502020204030204" pitchFamily="34" charset="0"/>
              </a:rPr>
              <a:t>nicht</a:t>
            </a:r>
            <a:r>
              <a:rPr lang="en-IE" sz="1100" dirty="0">
                <a:cs typeface="Calibri" panose="020F0502020204030204" pitchFamily="34" charset="0"/>
              </a:rPr>
              <a:t> </a:t>
            </a:r>
            <a:r>
              <a:rPr lang="en-IE" sz="1100" dirty="0" err="1">
                <a:cs typeface="Calibri" panose="020F0502020204030204" pitchFamily="34" charset="0"/>
              </a:rPr>
              <a:t>sichtbar</a:t>
            </a:r>
            <a:r>
              <a:rPr lang="en-IE" sz="1100" dirty="0">
                <a:cs typeface="Calibri" panose="020F0502020204030204" pitchFamily="34" charset="0"/>
              </a:rPr>
              <a:t> </a:t>
            </a:r>
            <a:r>
              <a:rPr lang="en-IE" sz="1100" dirty="0" err="1">
                <a:cs typeface="Calibri" panose="020F0502020204030204" pitchFamily="34" charset="0"/>
              </a:rPr>
              <a:t>gemacht</a:t>
            </a:r>
            <a:r>
              <a:rPr lang="en-IE" sz="1100" dirty="0">
                <a:cs typeface="Calibri" panose="020F0502020204030204" pitchFamily="34" charset="0"/>
              </a:rPr>
              <a:t> </a:t>
            </a:r>
            <a:r>
              <a:rPr lang="en-IE" sz="1100" dirty="0" err="1">
                <a:cs typeface="Calibri" panose="020F0502020204030204" pitchFamily="34" charset="0"/>
              </a:rPr>
              <a:t>werden</a:t>
            </a:r>
            <a:r>
              <a:rPr lang="en-IE" sz="1100" dirty="0">
                <a:cs typeface="Calibri" panose="020F0502020204030204" pitchFamily="34" charset="0"/>
              </a:rPr>
              <a:t> </a:t>
            </a:r>
            <a:r>
              <a:rPr lang="en-IE" sz="1100" dirty="0" err="1">
                <a:cs typeface="Calibri" panose="020F0502020204030204" pitchFamily="34" charset="0"/>
              </a:rPr>
              <a:t>oder</a:t>
            </a:r>
            <a:r>
              <a:rPr lang="en-IE" sz="1100" dirty="0">
                <a:cs typeface="Calibri" panose="020F0502020204030204" pitchFamily="34" charset="0"/>
              </a:rPr>
              <a:t> </a:t>
            </a:r>
            <a:r>
              <a:rPr lang="en-IE" sz="1100" dirty="0" err="1">
                <a:cs typeface="Calibri" panose="020F0502020204030204" pitchFamily="34" charset="0"/>
              </a:rPr>
              <a:t>weil</a:t>
            </a:r>
            <a:r>
              <a:rPr lang="en-IE" sz="1100" dirty="0">
                <a:cs typeface="Calibri" panose="020F0502020204030204" pitchFamily="34" charset="0"/>
              </a:rPr>
              <a:t> </a:t>
            </a:r>
            <a:r>
              <a:rPr lang="en-IE" sz="1100" dirty="0" err="1">
                <a:cs typeface="Calibri" panose="020F0502020204030204" pitchFamily="34" charset="0"/>
              </a:rPr>
              <a:t>weibliche</a:t>
            </a:r>
            <a:r>
              <a:rPr lang="en-IE" sz="1100" dirty="0">
                <a:cs typeface="Calibri" panose="020F0502020204030204" pitchFamily="34" charset="0"/>
              </a:rPr>
              <a:t> </a:t>
            </a:r>
            <a:r>
              <a:rPr lang="en-IE" sz="1100" dirty="0" err="1">
                <a:cs typeface="Calibri" panose="020F0502020204030204" pitchFamily="34" charset="0"/>
              </a:rPr>
              <a:t>Referenzen</a:t>
            </a:r>
            <a:r>
              <a:rPr lang="en-IE" sz="1100" dirty="0">
                <a:cs typeface="Calibri" panose="020F0502020204030204" pitchFamily="34" charset="0"/>
              </a:rPr>
              <a:t> </a:t>
            </a:r>
            <a:r>
              <a:rPr lang="en-IE" sz="1100" dirty="0" err="1">
                <a:cs typeface="Calibri" panose="020F0502020204030204" pitchFamily="34" charset="0"/>
              </a:rPr>
              <a:t>im</a:t>
            </a:r>
            <a:r>
              <a:rPr lang="en-IE" sz="1100" dirty="0">
                <a:cs typeface="Calibri" panose="020F0502020204030204" pitchFamily="34" charset="0"/>
              </a:rPr>
              <a:t> </a:t>
            </a:r>
            <a:r>
              <a:rPr lang="en-IE" sz="1100" dirty="0" err="1">
                <a:cs typeface="Calibri" panose="020F0502020204030204" pitchFamily="34" charset="0"/>
              </a:rPr>
              <a:t>Sektor</a:t>
            </a:r>
            <a:r>
              <a:rPr lang="en-IE" sz="1100" dirty="0">
                <a:cs typeface="Calibri" panose="020F0502020204030204" pitchFamily="34" charset="0"/>
              </a:rPr>
              <a:t> </a:t>
            </a:r>
            <a:r>
              <a:rPr lang="en-IE" sz="1100" dirty="0" err="1">
                <a:cs typeface="Calibri" panose="020F0502020204030204" pitchFamily="34" charset="0"/>
              </a:rPr>
              <a:t>nicht</a:t>
            </a:r>
            <a:r>
              <a:rPr lang="en-IE" sz="1100" dirty="0">
                <a:cs typeface="Calibri" panose="020F0502020204030204" pitchFamily="34" charset="0"/>
              </a:rPr>
              <a:t> </a:t>
            </a:r>
            <a:r>
              <a:rPr lang="en-IE" sz="1100" dirty="0" err="1">
                <a:cs typeface="Calibri" panose="020F0502020204030204" pitchFamily="34" charset="0"/>
              </a:rPr>
              <a:t>gefördert</a:t>
            </a:r>
            <a:r>
              <a:rPr lang="en-IE" sz="1100" dirty="0">
                <a:cs typeface="Calibri" panose="020F0502020204030204" pitchFamily="34" charset="0"/>
              </a:rPr>
              <a:t> </a:t>
            </a:r>
            <a:r>
              <a:rPr lang="en-IE" sz="1100" dirty="0" err="1">
                <a:cs typeface="Calibri" panose="020F0502020204030204" pitchFamily="34" charset="0"/>
              </a:rPr>
              <a:t>werden</a:t>
            </a:r>
            <a:r>
              <a:rPr lang="en-IE" sz="1100" dirty="0">
                <a:cs typeface="Calibri" panose="020F0502020204030204" pitchFamily="34" charset="0"/>
              </a:rPr>
              <a:t>.</a:t>
            </a:r>
          </a:p>
        </p:txBody>
      </p:sp>
      <p:sp>
        <p:nvSpPr>
          <p:cNvPr id="13" name="Text Placeholder 12">
            <a:extLst>
              <a:ext uri="{FF2B5EF4-FFF2-40B4-BE49-F238E27FC236}">
                <a16:creationId xmlns:a16="http://schemas.microsoft.com/office/drawing/2014/main" id="{C26DDC65-62DD-AC4D-8807-215EDADA66FF}"/>
              </a:ext>
            </a:extLst>
          </p:cNvPr>
          <p:cNvSpPr>
            <a:spLocks noGrp="1"/>
          </p:cNvSpPr>
          <p:nvPr>
            <p:ph type="body" sz="quarter" idx="56"/>
          </p:nvPr>
        </p:nvSpPr>
        <p:spPr>
          <a:xfrm>
            <a:off x="771346" y="6827949"/>
            <a:ext cx="2639820" cy="1284302"/>
          </a:xfrm>
          <a:prstGeom prst="rect">
            <a:avLst/>
          </a:prstGeom>
        </p:spPr>
        <p:txBody>
          <a:bodyPr/>
          <a:lstStyle/>
          <a:p>
            <a:pPr algn="just">
              <a:spcBef>
                <a:spcPts val="195"/>
              </a:spcBef>
              <a:tabLst>
                <a:tab pos="450215" algn="l"/>
              </a:tabLst>
            </a:pPr>
            <a:r>
              <a:rPr lang="en-IE" dirty="0" err="1"/>
              <a:t>Diese</a:t>
            </a:r>
            <a:r>
              <a:rPr lang="en-IE" dirty="0"/>
              <a:t> </a:t>
            </a:r>
            <a:r>
              <a:rPr lang="en-IE" dirty="0" err="1"/>
              <a:t>mangelnde</a:t>
            </a:r>
            <a:r>
              <a:rPr lang="en-IE" dirty="0"/>
              <a:t> </a:t>
            </a:r>
            <a:r>
              <a:rPr lang="en-IE" dirty="0" err="1"/>
              <a:t>Sichtbarkeit</a:t>
            </a:r>
            <a:r>
              <a:rPr lang="en-IE" dirty="0"/>
              <a:t> und das </a:t>
            </a:r>
            <a:r>
              <a:rPr lang="en-IE" dirty="0" err="1"/>
              <a:t>fehlende</a:t>
            </a:r>
            <a:r>
              <a:rPr lang="en-IE" dirty="0"/>
              <a:t> Engagement der </a:t>
            </a:r>
            <a:r>
              <a:rPr lang="en-IE" dirty="0" err="1"/>
              <a:t>Organisationen</a:t>
            </a:r>
            <a:r>
              <a:rPr lang="en-IE" dirty="0"/>
              <a:t> </a:t>
            </a:r>
            <a:r>
              <a:rPr lang="en-IE" dirty="0" err="1"/>
              <a:t>halten</a:t>
            </a:r>
            <a:r>
              <a:rPr lang="en-IE" dirty="0"/>
              <a:t> </a:t>
            </a:r>
            <a:r>
              <a:rPr lang="en-IE" dirty="0" err="1"/>
              <a:t>Geschlechterrollen</a:t>
            </a:r>
            <a:r>
              <a:rPr lang="en-IE" dirty="0"/>
              <a:t> und </a:t>
            </a:r>
            <a:r>
              <a:rPr lang="en-IE" dirty="0" err="1"/>
              <a:t>Stereotypen</a:t>
            </a:r>
            <a:r>
              <a:rPr lang="en-IE" dirty="0"/>
              <a:t> </a:t>
            </a:r>
            <a:r>
              <a:rPr lang="en-IE" dirty="0" err="1"/>
              <a:t>aufrecht</a:t>
            </a:r>
            <a:r>
              <a:rPr lang="en-IE" dirty="0"/>
              <a:t>, die der Sektor </a:t>
            </a:r>
            <a:r>
              <a:rPr lang="en-IE" dirty="0" err="1"/>
              <a:t>selbst</a:t>
            </a:r>
            <a:r>
              <a:rPr lang="en-IE" dirty="0"/>
              <a:t> dank der </a:t>
            </a:r>
            <a:r>
              <a:rPr lang="en-IE" dirty="0" err="1"/>
              <a:t>Reindustrialisierung</a:t>
            </a:r>
            <a:r>
              <a:rPr lang="en-IE" dirty="0"/>
              <a:t>, die es </a:t>
            </a:r>
            <a:r>
              <a:rPr lang="en-IE" dirty="0" err="1"/>
              <a:t>ermöglicht</a:t>
            </a:r>
            <a:r>
              <a:rPr lang="en-IE" dirty="0"/>
              <a:t> hat, </a:t>
            </a:r>
            <a:r>
              <a:rPr lang="en-IE" dirty="0" err="1"/>
              <a:t>dass</a:t>
            </a:r>
            <a:r>
              <a:rPr lang="en-IE" dirty="0"/>
              <a:t> </a:t>
            </a:r>
            <a:r>
              <a:rPr lang="en-IE" dirty="0" err="1"/>
              <a:t>viele</a:t>
            </a:r>
            <a:r>
              <a:rPr lang="en-IE" dirty="0"/>
              <a:t> </a:t>
            </a:r>
            <a:r>
              <a:rPr lang="en-IE" dirty="0" err="1"/>
              <a:t>traditionell</a:t>
            </a:r>
            <a:r>
              <a:rPr lang="en-IE" dirty="0"/>
              <a:t> </a:t>
            </a:r>
            <a:r>
              <a:rPr lang="en-IE" dirty="0" err="1"/>
              <a:t>mit</a:t>
            </a:r>
            <a:r>
              <a:rPr lang="en-IE" dirty="0"/>
              <a:t> </a:t>
            </a:r>
            <a:r>
              <a:rPr lang="en-IE" dirty="0" err="1"/>
              <a:t>Körperkraft</a:t>
            </a:r>
            <a:r>
              <a:rPr lang="en-IE" dirty="0"/>
              <a:t> </a:t>
            </a:r>
            <a:r>
              <a:rPr lang="en-IE" dirty="0" err="1"/>
              <a:t>verbundene</a:t>
            </a:r>
            <a:r>
              <a:rPr lang="en-IE" dirty="0"/>
              <a:t> </a:t>
            </a:r>
            <a:r>
              <a:rPr lang="en-IE" dirty="0" err="1"/>
              <a:t>Tätigkeiten</a:t>
            </a:r>
            <a:r>
              <a:rPr lang="en-IE" dirty="0"/>
              <a:t> von </a:t>
            </a:r>
            <a:r>
              <a:rPr lang="en-IE" dirty="0" err="1"/>
              <a:t>jedermann</a:t>
            </a:r>
            <a:r>
              <a:rPr lang="en-IE" dirty="0"/>
              <a:t> </a:t>
            </a:r>
            <a:r>
              <a:rPr lang="en-IE" dirty="0" err="1"/>
              <a:t>ausgeführt</a:t>
            </a:r>
            <a:r>
              <a:rPr lang="en-IE" dirty="0"/>
              <a:t> </a:t>
            </a:r>
            <a:r>
              <a:rPr lang="en-IE" dirty="0" err="1"/>
              <a:t>werden</a:t>
            </a:r>
            <a:r>
              <a:rPr lang="en-IE" dirty="0"/>
              <a:t> </a:t>
            </a:r>
            <a:r>
              <a:rPr lang="en-IE" dirty="0" err="1"/>
              <a:t>können</a:t>
            </a:r>
            <a:r>
              <a:rPr lang="en-IE" dirty="0"/>
              <a:t>, </a:t>
            </a:r>
            <a:r>
              <a:rPr lang="en-IE" dirty="0" err="1"/>
              <a:t>zerstört</a:t>
            </a:r>
            <a:r>
              <a:rPr lang="en-IE" dirty="0"/>
              <a:t> hat. </a:t>
            </a:r>
            <a:r>
              <a:rPr lang="en-IE" dirty="0" err="1"/>
              <a:t>Durch</a:t>
            </a:r>
            <a:r>
              <a:rPr lang="en-IE" dirty="0"/>
              <a:t> </a:t>
            </a:r>
            <a:r>
              <a:rPr lang="en-IE" dirty="0" err="1"/>
              <a:t>Sichtbarkeit</a:t>
            </a:r>
            <a:r>
              <a:rPr lang="en-IE" dirty="0"/>
              <a:t> und </a:t>
            </a:r>
            <a:r>
              <a:rPr lang="en-IE" dirty="0" err="1"/>
              <a:t>Kommunikation</a:t>
            </a:r>
            <a:r>
              <a:rPr lang="en-IE" dirty="0"/>
              <a:t> </a:t>
            </a:r>
            <a:r>
              <a:rPr lang="en-IE" dirty="0" err="1"/>
              <a:t>können</a:t>
            </a:r>
            <a:r>
              <a:rPr lang="en-IE" dirty="0"/>
              <a:t> </a:t>
            </a:r>
            <a:r>
              <a:rPr lang="en-IE" dirty="0" err="1"/>
              <a:t>diese</a:t>
            </a:r>
            <a:r>
              <a:rPr lang="en-IE" dirty="0"/>
              <a:t> </a:t>
            </a:r>
            <a:r>
              <a:rPr lang="en-IE" dirty="0" err="1"/>
              <a:t>Geschlechterrollen</a:t>
            </a:r>
            <a:r>
              <a:rPr lang="en-IE" dirty="0"/>
              <a:t> </a:t>
            </a:r>
            <a:r>
              <a:rPr lang="en-IE" dirty="0" err="1"/>
              <a:t>durchbrochen</a:t>
            </a:r>
            <a:r>
              <a:rPr lang="en-IE" dirty="0"/>
              <a:t> und die </a:t>
            </a:r>
            <a:r>
              <a:rPr lang="en-IE" dirty="0" err="1"/>
              <a:t>Unterrepräsentation</a:t>
            </a:r>
            <a:r>
              <a:rPr lang="en-IE" dirty="0"/>
              <a:t> von Frauen </a:t>
            </a:r>
            <a:r>
              <a:rPr lang="en-IE" dirty="0" err="1"/>
              <a:t>beendet</a:t>
            </a:r>
            <a:r>
              <a:rPr lang="en-IE" dirty="0"/>
              <a:t> </a:t>
            </a:r>
            <a:r>
              <a:rPr lang="en-IE" dirty="0" err="1"/>
              <a:t>werden</a:t>
            </a:r>
            <a:r>
              <a:rPr lang="en-IE" dirty="0"/>
              <a:t>.</a:t>
            </a:r>
          </a:p>
          <a:p>
            <a:pPr algn="just">
              <a:spcBef>
                <a:spcPts val="195"/>
              </a:spcBef>
              <a:tabLst>
                <a:tab pos="450215" algn="l"/>
              </a:tabLst>
            </a:pPr>
            <a:r>
              <a:rPr lang="en-IE" dirty="0"/>
              <a:t> </a:t>
            </a:r>
          </a:p>
          <a:p>
            <a:r>
              <a:rPr lang="en-IE" dirty="0"/>
              <a:t> </a:t>
            </a:r>
            <a:endParaRPr lang="en-LB" dirty="0"/>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55</a:t>
            </a:fld>
            <a:endParaRPr lang="en-US" dirty="0"/>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3791322" y="3605910"/>
            <a:ext cx="3286605" cy="124435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de-DE" dirty="0"/>
              <a:t>Viele Leute tun vielleicht etwas, arbeiten an Vielfalt und Inklusion. Aber sie sprechen nicht darüber, so dass wir es nicht sehen </a:t>
            </a:r>
            <a:r>
              <a:rPr lang="en-IE" dirty="0"/>
              <a:t>.”</a:t>
            </a:r>
            <a:r>
              <a:rPr lang="en-LB"/>
              <a:t> </a:t>
            </a:r>
            <a:endParaRPr lang="en-US" baseline="30000" dirty="0"/>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07377" y="2210724"/>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6" name="Text Placeholder 6">
            <a:extLst>
              <a:ext uri="{FF2B5EF4-FFF2-40B4-BE49-F238E27FC236}">
                <a16:creationId xmlns:a16="http://schemas.microsoft.com/office/drawing/2014/main" id="{23F87F4E-A909-050F-96CA-FE1103367F1B}"/>
              </a:ext>
            </a:extLst>
          </p:cNvPr>
          <p:cNvSpPr txBox="1">
            <a:spLocks/>
          </p:cNvSpPr>
          <p:nvPr/>
        </p:nvSpPr>
        <p:spPr>
          <a:xfrm>
            <a:off x="3713005" y="501735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Maria Hegarty,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Gleichstellungsexpertin</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Irland</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 Placeholder 9">
            <a:extLst>
              <a:ext uri="{FF2B5EF4-FFF2-40B4-BE49-F238E27FC236}">
                <a16:creationId xmlns:a16="http://schemas.microsoft.com/office/drawing/2014/main" id="{1532E89E-FCCF-FCD0-AB82-CB24BD525FE7}"/>
              </a:ext>
            </a:extLst>
          </p:cNvPr>
          <p:cNvSpPr txBox="1">
            <a:spLocks/>
          </p:cNvSpPr>
          <p:nvPr/>
        </p:nvSpPr>
        <p:spPr>
          <a:xfrm>
            <a:off x="524215" y="3125920"/>
            <a:ext cx="3303720" cy="12843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800" b="0" i="0" kern="1200">
                <a:solidFill>
                  <a:srgbClr val="000000"/>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100" dirty="0">
                <a:cs typeface="Calibri" panose="020F0502020204030204" pitchFamily="34" charset="0"/>
              </a:rPr>
              <a:t>Der </a:t>
            </a:r>
            <a:r>
              <a:rPr lang="en-GB" sz="1100" dirty="0" err="1">
                <a:cs typeface="Calibri" panose="020F0502020204030204" pitchFamily="34" charset="0"/>
              </a:rPr>
              <a:t>Mangel</a:t>
            </a:r>
            <a:r>
              <a:rPr lang="en-GB" sz="1100" dirty="0">
                <a:cs typeface="Calibri" panose="020F0502020204030204" pitchFamily="34" charset="0"/>
              </a:rPr>
              <a:t> an </a:t>
            </a:r>
            <a:r>
              <a:rPr lang="en-GB" sz="1100" dirty="0" err="1">
                <a:cs typeface="Calibri" panose="020F0502020204030204" pitchFamily="34" charset="0"/>
              </a:rPr>
              <a:t>weiblichen</a:t>
            </a:r>
            <a:r>
              <a:rPr lang="en-GB" sz="1100" dirty="0">
                <a:cs typeface="Calibri" panose="020F0502020204030204" pitchFamily="34" charset="0"/>
              </a:rPr>
              <a:t> </a:t>
            </a:r>
            <a:r>
              <a:rPr lang="en-GB" sz="1100" dirty="0" err="1">
                <a:cs typeface="Calibri" panose="020F0502020204030204" pitchFamily="34" charset="0"/>
              </a:rPr>
              <a:t>Vorbildern</a:t>
            </a:r>
            <a:r>
              <a:rPr lang="en-GB" sz="1100" dirty="0">
                <a:cs typeface="Calibri" panose="020F0502020204030204" pitchFamily="34" charset="0"/>
              </a:rPr>
              <a:t> </a:t>
            </a:r>
            <a:r>
              <a:rPr lang="en-GB" sz="1100" dirty="0" err="1">
                <a:cs typeface="Calibri" panose="020F0502020204030204" pitchFamily="34" charset="0"/>
              </a:rPr>
              <a:t>ist</a:t>
            </a:r>
            <a:r>
              <a:rPr lang="en-GB" sz="1100" dirty="0">
                <a:cs typeface="Calibri" panose="020F0502020204030204" pitchFamily="34" charset="0"/>
              </a:rPr>
              <a:t> </a:t>
            </a:r>
            <a:r>
              <a:rPr lang="en-GB" sz="1100" dirty="0" err="1">
                <a:cs typeface="Calibri" panose="020F0502020204030204" pitchFamily="34" charset="0"/>
              </a:rPr>
              <a:t>eines</a:t>
            </a:r>
            <a:r>
              <a:rPr lang="en-GB" sz="1100" dirty="0">
                <a:cs typeface="Calibri" panose="020F0502020204030204" pitchFamily="34" charset="0"/>
              </a:rPr>
              <a:t> der </a:t>
            </a:r>
            <a:r>
              <a:rPr lang="en-GB" sz="1100" dirty="0" err="1">
                <a:cs typeface="Calibri" panose="020F0502020204030204" pitchFamily="34" charset="0"/>
              </a:rPr>
              <a:t>größten</a:t>
            </a:r>
            <a:r>
              <a:rPr lang="en-GB" sz="1100" dirty="0">
                <a:cs typeface="Calibri" panose="020F0502020204030204" pitchFamily="34" charset="0"/>
              </a:rPr>
              <a:t> </a:t>
            </a:r>
            <a:r>
              <a:rPr lang="en-GB" sz="1100" dirty="0" err="1">
                <a:cs typeface="Calibri" panose="020F0502020204030204" pitchFamily="34" charset="0"/>
              </a:rPr>
              <a:t>Probleme</a:t>
            </a:r>
            <a:r>
              <a:rPr lang="en-GB" sz="1100" dirty="0">
                <a:cs typeface="Calibri" panose="020F0502020204030204" pitchFamily="34" charset="0"/>
              </a:rPr>
              <a:t> </a:t>
            </a:r>
            <a:r>
              <a:rPr lang="en-GB" sz="1100" dirty="0" err="1">
                <a:cs typeface="Calibri" panose="020F0502020204030204" pitchFamily="34" charset="0"/>
              </a:rPr>
              <a:t>im</a:t>
            </a:r>
            <a:r>
              <a:rPr lang="en-GB" sz="1100" dirty="0">
                <a:cs typeface="Calibri" panose="020F0502020204030204" pitchFamily="34" charset="0"/>
              </a:rPr>
              <a:t> </a:t>
            </a:r>
            <a:r>
              <a:rPr lang="en-GB" sz="1100" dirty="0" err="1">
                <a:cs typeface="Calibri" panose="020F0502020204030204" pitchFamily="34" charset="0"/>
              </a:rPr>
              <a:t>Kampf</a:t>
            </a:r>
            <a:r>
              <a:rPr lang="en-GB" sz="1100" dirty="0">
                <a:cs typeface="Calibri" panose="020F0502020204030204" pitchFamily="34" charset="0"/>
              </a:rPr>
              <a:t> für die </a:t>
            </a:r>
            <a:r>
              <a:rPr lang="en-GB" sz="1100" dirty="0" err="1">
                <a:cs typeface="Calibri" panose="020F0502020204030204" pitchFamily="34" charset="0"/>
              </a:rPr>
              <a:t>Gleichstellung</a:t>
            </a:r>
            <a:r>
              <a:rPr lang="en-GB" sz="1100" dirty="0">
                <a:cs typeface="Calibri" panose="020F0502020204030204" pitchFamily="34" charset="0"/>
              </a:rPr>
              <a:t> </a:t>
            </a:r>
            <a:r>
              <a:rPr lang="en-GB" sz="1100" dirty="0" err="1">
                <a:cs typeface="Calibri" panose="020F0502020204030204" pitchFamily="34" charset="0"/>
              </a:rPr>
              <a:t>im</a:t>
            </a:r>
            <a:r>
              <a:rPr lang="en-GB" sz="1100" dirty="0">
                <a:cs typeface="Calibri" panose="020F0502020204030204" pitchFamily="34" charset="0"/>
              </a:rPr>
              <a:t> </a:t>
            </a:r>
            <a:r>
              <a:rPr lang="en-GB" sz="1100" dirty="0" err="1">
                <a:cs typeface="Calibri" panose="020F0502020204030204" pitchFamily="34" charset="0"/>
              </a:rPr>
              <a:t>Bauwesen</a:t>
            </a:r>
            <a:r>
              <a:rPr lang="en-GB" sz="1100" dirty="0">
                <a:cs typeface="Calibri" panose="020F0502020204030204" pitchFamily="34" charset="0"/>
              </a:rPr>
              <a:t>. </a:t>
            </a:r>
            <a:r>
              <a:rPr lang="en-GB" sz="1100" dirty="0" err="1">
                <a:cs typeface="Calibri" panose="020F0502020204030204" pitchFamily="34" charset="0"/>
              </a:rPr>
              <a:t>Viele</a:t>
            </a:r>
            <a:r>
              <a:rPr lang="en-GB" sz="1100" dirty="0">
                <a:cs typeface="Calibri" panose="020F0502020204030204" pitchFamily="34" charset="0"/>
              </a:rPr>
              <a:t> der </a:t>
            </a:r>
            <a:r>
              <a:rPr lang="en-GB" sz="1100" dirty="0" err="1">
                <a:cs typeface="Calibri" panose="020F0502020204030204" pitchFamily="34" charset="0"/>
              </a:rPr>
              <a:t>Stereotypen</a:t>
            </a:r>
            <a:r>
              <a:rPr lang="en-GB" sz="1100" dirty="0">
                <a:cs typeface="Calibri" panose="020F0502020204030204" pitchFamily="34" charset="0"/>
              </a:rPr>
              <a:t>, die </a:t>
            </a:r>
            <a:r>
              <a:rPr lang="en-GB" sz="1100" dirty="0" err="1">
                <a:cs typeface="Calibri" panose="020F0502020204030204" pitchFamily="34" charset="0"/>
              </a:rPr>
              <a:t>über</a:t>
            </a:r>
            <a:r>
              <a:rPr lang="en-GB" sz="1100" dirty="0">
                <a:cs typeface="Calibri" panose="020F0502020204030204" pitchFamily="34" charset="0"/>
              </a:rPr>
              <a:t> </a:t>
            </a:r>
            <a:r>
              <a:rPr lang="en-GB" sz="1100" dirty="0" err="1">
                <a:cs typeface="Calibri" panose="020F0502020204030204" pitchFamily="34" charset="0"/>
              </a:rPr>
              <a:t>Berufe</a:t>
            </a:r>
            <a:r>
              <a:rPr lang="en-GB" sz="1100" dirty="0">
                <a:cs typeface="Calibri" panose="020F0502020204030204" pitchFamily="34" charset="0"/>
              </a:rPr>
              <a:t> in </a:t>
            </a:r>
            <a:r>
              <a:rPr lang="en-GB" sz="1100" dirty="0" err="1">
                <a:cs typeface="Calibri" panose="020F0502020204030204" pitchFamily="34" charset="0"/>
              </a:rPr>
              <a:t>diesem</a:t>
            </a:r>
            <a:r>
              <a:rPr lang="en-GB" sz="1100" dirty="0">
                <a:cs typeface="Calibri" panose="020F0502020204030204" pitchFamily="34" charset="0"/>
              </a:rPr>
              <a:t> </a:t>
            </a:r>
            <a:r>
              <a:rPr lang="en-GB" sz="1100" dirty="0" err="1">
                <a:cs typeface="Calibri" panose="020F0502020204030204" pitchFamily="34" charset="0"/>
              </a:rPr>
              <a:t>Sektor</a:t>
            </a:r>
            <a:r>
              <a:rPr lang="en-GB" sz="1100" dirty="0">
                <a:cs typeface="Calibri" panose="020F0502020204030204" pitchFamily="34" charset="0"/>
              </a:rPr>
              <a:t> </a:t>
            </a:r>
            <a:r>
              <a:rPr lang="en-GB" sz="1100" dirty="0" err="1">
                <a:cs typeface="Calibri" panose="020F0502020204030204" pitchFamily="34" charset="0"/>
              </a:rPr>
              <a:t>bestehen</a:t>
            </a:r>
            <a:r>
              <a:rPr lang="en-GB" sz="1100" dirty="0">
                <a:cs typeface="Calibri" panose="020F0502020204030204" pitchFamily="34" charset="0"/>
              </a:rPr>
              <a:t>, </a:t>
            </a:r>
            <a:r>
              <a:rPr lang="en-GB" sz="1100" dirty="0" err="1">
                <a:cs typeface="Calibri" panose="020F0502020204030204" pitchFamily="34" charset="0"/>
              </a:rPr>
              <a:t>entstehen</a:t>
            </a:r>
            <a:r>
              <a:rPr lang="en-GB" sz="1100" dirty="0">
                <a:cs typeface="Calibri" panose="020F0502020204030204" pitchFamily="34" charset="0"/>
              </a:rPr>
              <a:t> </a:t>
            </a:r>
            <a:r>
              <a:rPr lang="en-GB" sz="1100" dirty="0" err="1">
                <a:cs typeface="Calibri" panose="020F0502020204030204" pitchFamily="34" charset="0"/>
              </a:rPr>
              <a:t>durch</a:t>
            </a:r>
            <a:r>
              <a:rPr lang="en-GB" sz="1100" dirty="0">
                <a:cs typeface="Calibri" panose="020F0502020204030204" pitchFamily="34" charset="0"/>
              </a:rPr>
              <a:t> </a:t>
            </a:r>
            <a:r>
              <a:rPr lang="en-GB" sz="1100" dirty="0" err="1">
                <a:cs typeface="Calibri" panose="020F0502020204030204" pitchFamily="34" charset="0"/>
              </a:rPr>
              <a:t>mangelndes</a:t>
            </a:r>
            <a:r>
              <a:rPr lang="en-GB" sz="1100" dirty="0">
                <a:cs typeface="Calibri" panose="020F0502020204030204" pitchFamily="34" charset="0"/>
              </a:rPr>
              <a:t> Wissen und die </a:t>
            </a:r>
            <a:r>
              <a:rPr lang="en-GB" sz="1100" dirty="0" err="1">
                <a:cs typeface="Calibri" panose="020F0502020204030204" pitchFamily="34" charset="0"/>
              </a:rPr>
              <a:t>fehlende</a:t>
            </a:r>
            <a:r>
              <a:rPr lang="en-GB" sz="1100" dirty="0">
                <a:cs typeface="Calibri" panose="020F0502020204030204" pitchFamily="34" charset="0"/>
              </a:rPr>
              <a:t> </a:t>
            </a:r>
            <a:r>
              <a:rPr lang="en-GB" sz="1100" dirty="0" err="1">
                <a:cs typeface="Calibri" panose="020F0502020204030204" pitchFamily="34" charset="0"/>
              </a:rPr>
              <a:t>Sichtbarkeit</a:t>
            </a:r>
            <a:r>
              <a:rPr lang="en-GB" sz="1100" dirty="0">
                <a:cs typeface="Calibri" panose="020F0502020204030204" pitchFamily="34" charset="0"/>
              </a:rPr>
              <a:t> von Frauen, die </a:t>
            </a:r>
            <a:r>
              <a:rPr lang="en-GB" sz="1100" dirty="0" err="1">
                <a:cs typeface="Calibri" panose="020F0502020204030204" pitchFamily="34" charset="0"/>
              </a:rPr>
              <a:t>diese</a:t>
            </a:r>
            <a:r>
              <a:rPr lang="en-GB" sz="1100" dirty="0">
                <a:cs typeface="Calibri" panose="020F0502020204030204" pitchFamily="34" charset="0"/>
              </a:rPr>
              <a:t> </a:t>
            </a:r>
            <a:r>
              <a:rPr lang="en-GB" sz="1100" dirty="0" err="1">
                <a:cs typeface="Calibri" panose="020F0502020204030204" pitchFamily="34" charset="0"/>
              </a:rPr>
              <a:t>Berufe</a:t>
            </a:r>
            <a:r>
              <a:rPr lang="en-GB" sz="1100" dirty="0">
                <a:cs typeface="Calibri" panose="020F0502020204030204" pitchFamily="34" charset="0"/>
              </a:rPr>
              <a:t> </a:t>
            </a:r>
            <a:r>
              <a:rPr lang="en-GB" sz="1100" dirty="0" err="1">
                <a:cs typeface="Calibri" panose="020F0502020204030204" pitchFamily="34" charset="0"/>
              </a:rPr>
              <a:t>bereits</a:t>
            </a:r>
            <a:r>
              <a:rPr lang="en-GB" sz="1100" dirty="0">
                <a:cs typeface="Calibri" panose="020F0502020204030204" pitchFamily="34" charset="0"/>
              </a:rPr>
              <a:t> </a:t>
            </a:r>
            <a:r>
              <a:rPr lang="en-GB" sz="1100" dirty="0" err="1">
                <a:cs typeface="Calibri" panose="020F0502020204030204" pitchFamily="34" charset="0"/>
              </a:rPr>
              <a:t>ausüben</a:t>
            </a:r>
            <a:r>
              <a:rPr lang="en-GB" sz="1100" dirty="0">
                <a:cs typeface="Calibri" panose="020F0502020204030204" pitchFamily="34" charset="0"/>
              </a:rPr>
              <a:t>.</a:t>
            </a:r>
            <a:endParaRPr lang="en-LB" sz="1100">
              <a:cs typeface="Calibri" panose="020F0502020204030204" pitchFamily="34" charset="0"/>
            </a:endParaRPr>
          </a:p>
        </p:txBody>
      </p:sp>
      <p:sp>
        <p:nvSpPr>
          <p:cNvPr id="5" name="Text Placeholder 4">
            <a:extLst>
              <a:ext uri="{FF2B5EF4-FFF2-40B4-BE49-F238E27FC236}">
                <a16:creationId xmlns:a16="http://schemas.microsoft.com/office/drawing/2014/main" id="{88E53F54-9499-0027-9B11-1B50721A9647}"/>
              </a:ext>
            </a:extLst>
          </p:cNvPr>
          <p:cNvSpPr>
            <a:spLocks noGrp="1"/>
          </p:cNvSpPr>
          <p:nvPr/>
        </p:nvSpPr>
        <p:spPr>
          <a:xfrm>
            <a:off x="561570" y="4273009"/>
            <a:ext cx="3286605" cy="124435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a:t>Frauen </a:t>
            </a:r>
            <a:r>
              <a:rPr lang="en-IE" dirty="0" err="1"/>
              <a:t>sind</a:t>
            </a:r>
            <a:r>
              <a:rPr lang="en-IE" dirty="0"/>
              <a:t> so </a:t>
            </a:r>
            <a:r>
              <a:rPr lang="en-IE" dirty="0" err="1"/>
              <a:t>unterrepräsentiert</a:t>
            </a:r>
            <a:r>
              <a:rPr lang="en-IE" dirty="0"/>
              <a:t>, </a:t>
            </a:r>
            <a:r>
              <a:rPr lang="en-IE" dirty="0" err="1"/>
              <a:t>besonders</a:t>
            </a:r>
            <a:r>
              <a:rPr lang="en-IE" dirty="0"/>
              <a:t> in </a:t>
            </a:r>
            <a:r>
              <a:rPr lang="en-IE" dirty="0" err="1"/>
              <a:t>Irland</a:t>
            </a:r>
            <a:r>
              <a:rPr lang="en-IE" dirty="0"/>
              <a:t>. </a:t>
            </a:r>
            <a:r>
              <a:rPr lang="en-IE" dirty="0" err="1"/>
              <a:t>Deshalb</a:t>
            </a:r>
            <a:r>
              <a:rPr lang="en-IE" dirty="0"/>
              <a:t> </a:t>
            </a:r>
            <a:r>
              <a:rPr lang="en-IE" dirty="0" err="1"/>
              <a:t>müssen</a:t>
            </a:r>
            <a:r>
              <a:rPr lang="en-IE" dirty="0"/>
              <a:t> </a:t>
            </a:r>
            <a:r>
              <a:rPr lang="en-IE" dirty="0" err="1"/>
              <a:t>wir</a:t>
            </a:r>
            <a:r>
              <a:rPr lang="en-IE" dirty="0"/>
              <a:t> </a:t>
            </a:r>
            <a:r>
              <a:rPr lang="en-IE" dirty="0" err="1"/>
              <a:t>allgemein</a:t>
            </a:r>
            <a:r>
              <a:rPr lang="en-IE" dirty="0"/>
              <a:t> </a:t>
            </a:r>
            <a:r>
              <a:rPr lang="en-IE" dirty="0" err="1"/>
              <a:t>offener</a:t>
            </a:r>
            <a:r>
              <a:rPr lang="en-IE" dirty="0"/>
              <a:t> </a:t>
            </a:r>
            <a:r>
              <a:rPr lang="en-IE" dirty="0" err="1"/>
              <a:t>dafür</a:t>
            </a:r>
            <a:r>
              <a:rPr lang="en-IE" dirty="0"/>
              <a:t> sein, </a:t>
            </a:r>
            <a:r>
              <a:rPr lang="en-IE" dirty="0" err="1"/>
              <a:t>dass</a:t>
            </a:r>
            <a:r>
              <a:rPr lang="en-IE" dirty="0"/>
              <a:t> Frauen </a:t>
            </a:r>
            <a:r>
              <a:rPr lang="en-IE" dirty="0" err="1"/>
              <a:t>diese</a:t>
            </a:r>
            <a:r>
              <a:rPr lang="en-IE" dirty="0"/>
              <a:t> </a:t>
            </a:r>
            <a:r>
              <a:rPr lang="en-IE" dirty="0" err="1"/>
              <a:t>Aufgaben</a:t>
            </a:r>
            <a:r>
              <a:rPr lang="en-IE" dirty="0"/>
              <a:t> </a:t>
            </a:r>
            <a:r>
              <a:rPr lang="en-IE" dirty="0" err="1"/>
              <a:t>übernehmen</a:t>
            </a:r>
            <a:r>
              <a:rPr lang="en-IE" dirty="0"/>
              <a:t> </a:t>
            </a:r>
            <a:r>
              <a:rPr lang="en-IE" dirty="0" err="1"/>
              <a:t>können</a:t>
            </a:r>
            <a:r>
              <a:rPr lang="en-LB"/>
              <a:t>.</a:t>
            </a:r>
            <a:endParaRPr lang="en-US" baseline="30000" dirty="0"/>
          </a:p>
        </p:txBody>
      </p:sp>
      <p:sp>
        <p:nvSpPr>
          <p:cNvPr id="7" name="Text Placeholder 6">
            <a:extLst>
              <a:ext uri="{FF2B5EF4-FFF2-40B4-BE49-F238E27FC236}">
                <a16:creationId xmlns:a16="http://schemas.microsoft.com/office/drawing/2014/main" id="{E93BC983-464B-210E-4535-0FFF651DFD62}"/>
              </a:ext>
            </a:extLst>
          </p:cNvPr>
          <p:cNvSpPr txBox="1">
            <a:spLocks/>
          </p:cNvSpPr>
          <p:nvPr/>
        </p:nvSpPr>
        <p:spPr>
          <a:xfrm>
            <a:off x="483254" y="6037689"/>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chemeClr val="bg1"/>
                </a:solidFill>
                <a:cs typeface="Times New Roman" panose="02020603050405020304" pitchFamily="18" charset="0"/>
              </a:rPr>
              <a:t>Lola Gonzalez </a:t>
            </a:r>
            <a:r>
              <a:rPr lang="en-IE" sz="900" b="1" i="1" dirty="0" err="1">
                <a:solidFill>
                  <a:schemeClr val="bg1"/>
                </a:solidFill>
                <a:cs typeface="Times New Roman" panose="02020603050405020304" pitchFamily="18" charset="0"/>
              </a:rPr>
              <a:t>Gleichstellungsexpertin</a:t>
            </a:r>
            <a:r>
              <a:rPr lang="en-IE" sz="900" b="1" i="1" dirty="0">
                <a:solidFill>
                  <a:schemeClr val="bg1"/>
                </a:solidFill>
                <a:cs typeface="Times New Roman" panose="02020603050405020304" pitchFamily="18" charset="0"/>
              </a:rPr>
              <a:t> </a:t>
            </a:r>
            <a:r>
              <a:rPr lang="en-IE" sz="900" b="1" i="1" dirty="0" err="1">
                <a:solidFill>
                  <a:schemeClr val="bg1"/>
                </a:solidFill>
                <a:cs typeface="Times New Roman" panose="02020603050405020304" pitchFamily="18" charset="0"/>
              </a:rPr>
              <a:t>aus</a:t>
            </a:r>
            <a:r>
              <a:rPr lang="en-IE" sz="900" b="1" i="1" dirty="0">
                <a:solidFill>
                  <a:schemeClr val="bg1"/>
                </a:solidFill>
                <a:cs typeface="Times New Roman" panose="02020603050405020304" pitchFamily="18" charset="0"/>
              </a:rPr>
              <a:t> </a:t>
            </a:r>
            <a:r>
              <a:rPr lang="en-LB" sz="900" b="1" i="1" dirty="0">
                <a:solidFill>
                  <a:schemeClr val="bg1"/>
                </a:solidFill>
                <a:cs typeface="Times New Roman" panose="02020603050405020304" pitchFamily="18" charset="0"/>
              </a:rPr>
              <a:t>Irland </a:t>
            </a:r>
            <a:endParaRPr lang="en-IE" sz="900" b="1" i="1" dirty="0">
              <a:solidFill>
                <a:schemeClr val="bg1"/>
              </a:solidFill>
              <a:cs typeface="Times New Roman" panose="02020603050405020304" pitchFamily="18" charset="0"/>
            </a:endParaRPr>
          </a:p>
        </p:txBody>
      </p:sp>
      <p:sp>
        <p:nvSpPr>
          <p:cNvPr id="15" name="Rectangle 14">
            <a:extLst>
              <a:ext uri="{FF2B5EF4-FFF2-40B4-BE49-F238E27FC236}">
                <a16:creationId xmlns:a16="http://schemas.microsoft.com/office/drawing/2014/main" id="{67BE3B52-A40C-2342-2698-C414A7E4A74B}"/>
              </a:ext>
            </a:extLst>
          </p:cNvPr>
          <p:cNvSpPr/>
          <p:nvPr/>
        </p:nvSpPr>
        <p:spPr>
          <a:xfrm flipV="1">
            <a:off x="3718870" y="6458431"/>
            <a:ext cx="3410996"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4">
            <a:extLst>
              <a:ext uri="{FF2B5EF4-FFF2-40B4-BE49-F238E27FC236}">
                <a16:creationId xmlns:a16="http://schemas.microsoft.com/office/drawing/2014/main" id="{6DD2898A-7B73-7B05-8262-B5837112F219}"/>
              </a:ext>
            </a:extLst>
          </p:cNvPr>
          <p:cNvSpPr>
            <a:spLocks noGrp="1"/>
          </p:cNvSpPr>
          <p:nvPr/>
        </p:nvSpPr>
        <p:spPr>
          <a:xfrm>
            <a:off x="3747987" y="6793024"/>
            <a:ext cx="3286605" cy="124435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"Frauen </a:t>
            </a:r>
            <a:r>
              <a:rPr lang="en-IE" dirty="0" err="1"/>
              <a:t>sind</a:t>
            </a:r>
            <a:r>
              <a:rPr lang="en-IE" dirty="0"/>
              <a:t> in </a:t>
            </a:r>
            <a:r>
              <a:rPr lang="en-IE" dirty="0" err="1"/>
              <a:t>vielen</a:t>
            </a:r>
            <a:r>
              <a:rPr lang="en-IE" dirty="0"/>
              <a:t> </a:t>
            </a:r>
            <a:r>
              <a:rPr lang="en-IE" dirty="0" err="1"/>
              <a:t>Bereichen</a:t>
            </a:r>
            <a:r>
              <a:rPr lang="en-IE" dirty="0"/>
              <a:t> der </a:t>
            </a:r>
            <a:r>
              <a:rPr lang="en-IE" dirty="0" err="1"/>
              <a:t>Industrie</a:t>
            </a:r>
            <a:r>
              <a:rPr lang="en-IE" dirty="0"/>
              <a:t> </a:t>
            </a:r>
            <a:r>
              <a:rPr lang="en-IE" dirty="0" err="1"/>
              <a:t>immer</a:t>
            </a:r>
            <a:r>
              <a:rPr lang="en-IE" dirty="0"/>
              <a:t> </a:t>
            </a:r>
            <a:r>
              <a:rPr lang="en-IE" dirty="0" err="1"/>
              <a:t>noch</a:t>
            </a:r>
            <a:r>
              <a:rPr lang="en-IE" dirty="0"/>
              <a:t> </a:t>
            </a:r>
            <a:r>
              <a:rPr lang="en-IE" dirty="0" err="1"/>
              <a:t>unterrepräsentiert</a:t>
            </a:r>
            <a:r>
              <a:rPr lang="en-IE" dirty="0"/>
              <a:t>, </a:t>
            </a:r>
            <a:r>
              <a:rPr lang="en-IE" dirty="0" err="1"/>
              <a:t>insbesondere</a:t>
            </a:r>
            <a:r>
              <a:rPr lang="en-IE" dirty="0"/>
              <a:t> </a:t>
            </a:r>
            <a:r>
              <a:rPr lang="en-IE" dirty="0" err="1"/>
              <a:t>im</a:t>
            </a:r>
            <a:r>
              <a:rPr lang="en-IE" dirty="0"/>
              <a:t> Handel und </a:t>
            </a:r>
            <a:r>
              <a:rPr lang="en-IE" dirty="0" err="1"/>
              <a:t>im</a:t>
            </a:r>
            <a:r>
              <a:rPr lang="en-IE" dirty="0"/>
              <a:t> </a:t>
            </a:r>
            <a:r>
              <a:rPr lang="en-IE" dirty="0" err="1"/>
              <a:t>Handwerk</a:t>
            </a:r>
            <a:r>
              <a:rPr lang="en-IE" dirty="0"/>
              <a:t>, und es </a:t>
            </a:r>
            <a:r>
              <a:rPr lang="en-IE" dirty="0" err="1"/>
              <a:t>gibt</a:t>
            </a:r>
            <a:r>
              <a:rPr lang="en-IE" dirty="0"/>
              <a:t> </a:t>
            </a:r>
            <a:r>
              <a:rPr lang="en-IE" dirty="0" err="1"/>
              <a:t>ein</a:t>
            </a:r>
            <a:r>
              <a:rPr lang="en-IE" dirty="0"/>
              <a:t> </a:t>
            </a:r>
            <a:r>
              <a:rPr lang="en-IE" dirty="0" err="1"/>
              <a:t>anhaltendes</a:t>
            </a:r>
            <a:r>
              <a:rPr lang="en-IE" dirty="0"/>
              <a:t> </a:t>
            </a:r>
            <a:r>
              <a:rPr lang="en-IE" dirty="0" err="1"/>
              <a:t>geschlechtsspezifisches</a:t>
            </a:r>
            <a:r>
              <a:rPr lang="en-IE" dirty="0"/>
              <a:t> </a:t>
            </a:r>
            <a:r>
              <a:rPr lang="en-IE" dirty="0" err="1"/>
              <a:t>Lohngefälle</a:t>
            </a:r>
            <a:r>
              <a:rPr lang="en-IE" dirty="0"/>
              <a:t>, das </a:t>
            </a:r>
            <a:r>
              <a:rPr lang="en-IE" dirty="0" err="1"/>
              <a:t>beseitigt</a:t>
            </a:r>
            <a:r>
              <a:rPr lang="en-IE" dirty="0"/>
              <a:t> </a:t>
            </a:r>
            <a:r>
              <a:rPr lang="en-IE" dirty="0" err="1"/>
              <a:t>werden</a:t>
            </a:r>
            <a:r>
              <a:rPr lang="en-IE" dirty="0"/>
              <a:t> muss</a:t>
            </a:r>
            <a:r>
              <a:rPr lang="en-LB"/>
              <a:t>.</a:t>
            </a:r>
            <a:r>
              <a:rPr lang="en-US" dirty="0"/>
              <a:t>“</a:t>
            </a:r>
            <a:endParaRPr lang="en-US" baseline="30000" dirty="0"/>
          </a:p>
        </p:txBody>
      </p:sp>
      <p:grpSp>
        <p:nvGrpSpPr>
          <p:cNvPr id="17" name="Group 16">
            <a:extLst>
              <a:ext uri="{FF2B5EF4-FFF2-40B4-BE49-F238E27FC236}">
                <a16:creationId xmlns:a16="http://schemas.microsoft.com/office/drawing/2014/main" id="{16730D62-D9CB-0696-6E01-04946CC02F94}"/>
              </a:ext>
            </a:extLst>
          </p:cNvPr>
          <p:cNvGrpSpPr/>
          <p:nvPr/>
        </p:nvGrpSpPr>
        <p:grpSpPr>
          <a:xfrm>
            <a:off x="4664514" y="5696874"/>
            <a:ext cx="1487826" cy="1083162"/>
            <a:chOff x="3400450" y="986392"/>
            <a:chExt cx="1487826" cy="1083162"/>
          </a:xfrm>
        </p:grpSpPr>
        <p:sp>
          <p:nvSpPr>
            <p:cNvPr id="23" name="Freeform 22">
              <a:extLst>
                <a:ext uri="{FF2B5EF4-FFF2-40B4-BE49-F238E27FC236}">
                  <a16:creationId xmlns:a16="http://schemas.microsoft.com/office/drawing/2014/main" id="{8FF22AC2-D7BF-32B9-2220-4ECE4217865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4" name="Freeform 23">
              <a:extLst>
                <a:ext uri="{FF2B5EF4-FFF2-40B4-BE49-F238E27FC236}">
                  <a16:creationId xmlns:a16="http://schemas.microsoft.com/office/drawing/2014/main" id="{710E3F17-850F-C361-47FF-97478A37D50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25" name="Text Placeholder 6">
            <a:extLst>
              <a:ext uri="{FF2B5EF4-FFF2-40B4-BE49-F238E27FC236}">
                <a16:creationId xmlns:a16="http://schemas.microsoft.com/office/drawing/2014/main" id="{4A2ED328-9831-5126-938F-24879DADB2BB}"/>
              </a:ext>
            </a:extLst>
          </p:cNvPr>
          <p:cNvSpPr txBox="1">
            <a:spLocks/>
          </p:cNvSpPr>
          <p:nvPr/>
        </p:nvSpPr>
        <p:spPr>
          <a:xfrm>
            <a:off x="3713005" y="9080047"/>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Hanna Larsen.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Expertin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für Gender und Diversity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aus</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Dänemark</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02418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413EDEC-5787-0343-4553-6E55FD14A2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5759" y="449262"/>
            <a:ext cx="6496308" cy="6624637"/>
          </a:xfrm>
          <a:prstGeom prst="rect">
            <a:avLst/>
          </a:prstGeom>
        </p:spPr>
      </p:pic>
      <p:sp>
        <p:nvSpPr>
          <p:cNvPr id="24" name="Freeform 23">
            <a:extLst>
              <a:ext uri="{FF2B5EF4-FFF2-40B4-BE49-F238E27FC236}">
                <a16:creationId xmlns:a16="http://schemas.microsoft.com/office/drawing/2014/main" id="{48FB15DF-6733-F3BC-83A1-B1B64AF966F1}"/>
              </a:ext>
            </a:extLst>
          </p:cNvPr>
          <p:cNvSpPr/>
          <p:nvPr/>
        </p:nvSpPr>
        <p:spPr>
          <a:xfrm>
            <a:off x="442594" y="449262"/>
            <a:ext cx="6496307" cy="6624637"/>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45DBF072-EEAF-F8D9-EBBC-BA3CB33B2A99}"/>
              </a:ext>
            </a:extLst>
          </p:cNvPr>
          <p:cNvSpPr/>
          <p:nvPr/>
        </p:nvSpPr>
        <p:spPr>
          <a:xfrm>
            <a:off x="0" y="1264920"/>
            <a:ext cx="4188275" cy="942689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56</a:t>
            </a:fld>
            <a:endParaRPr lang="en-US" dirty="0"/>
          </a:p>
        </p:txBody>
      </p:sp>
      <p:grpSp>
        <p:nvGrpSpPr>
          <p:cNvPr id="4" name="Group 3">
            <a:extLst>
              <a:ext uri="{FF2B5EF4-FFF2-40B4-BE49-F238E27FC236}">
                <a16:creationId xmlns:a16="http://schemas.microsoft.com/office/drawing/2014/main" id="{B7919A9D-A974-5D4E-8C6E-18ED3EB88FE3}"/>
              </a:ext>
            </a:extLst>
          </p:cNvPr>
          <p:cNvGrpSpPr/>
          <p:nvPr/>
        </p:nvGrpSpPr>
        <p:grpSpPr>
          <a:xfrm>
            <a:off x="1332622" y="3969606"/>
            <a:ext cx="1487826" cy="1083162"/>
            <a:chOff x="3400450" y="986392"/>
            <a:chExt cx="1487826" cy="1083162"/>
          </a:xfrm>
        </p:grpSpPr>
        <p:sp>
          <p:nvSpPr>
            <p:cNvPr id="5" name="Freeform 4">
              <a:extLst>
                <a:ext uri="{FF2B5EF4-FFF2-40B4-BE49-F238E27FC236}">
                  <a16:creationId xmlns:a16="http://schemas.microsoft.com/office/drawing/2014/main" id="{77A0467F-599A-6873-902F-B7CF42DDB9E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8" name="Freeform 7">
              <a:extLst>
                <a:ext uri="{FF2B5EF4-FFF2-40B4-BE49-F238E27FC236}">
                  <a16:creationId xmlns:a16="http://schemas.microsoft.com/office/drawing/2014/main" id="{EF71848A-0BAA-8884-E5BA-97D9846F874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2" name="Text Placeholder 4">
            <a:extLst>
              <a:ext uri="{FF2B5EF4-FFF2-40B4-BE49-F238E27FC236}">
                <a16:creationId xmlns:a16="http://schemas.microsoft.com/office/drawing/2014/main" id="{9851AFF3-C6C0-A6BB-4283-216284F0D453}"/>
              </a:ext>
            </a:extLst>
          </p:cNvPr>
          <p:cNvSpPr>
            <a:spLocks noGrp="1"/>
          </p:cNvSpPr>
          <p:nvPr/>
        </p:nvSpPr>
        <p:spPr>
          <a:xfrm>
            <a:off x="493233" y="5434742"/>
            <a:ext cx="3286605" cy="1240179"/>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"Es </a:t>
            </a:r>
            <a:r>
              <a:rPr lang="en-IE" dirty="0" err="1"/>
              <a:t>wäre</a:t>
            </a:r>
            <a:r>
              <a:rPr lang="en-IE" dirty="0"/>
              <a:t> </a:t>
            </a:r>
            <a:r>
              <a:rPr lang="en-IE" dirty="0" err="1"/>
              <a:t>auch</a:t>
            </a:r>
            <a:r>
              <a:rPr lang="en-IE" dirty="0"/>
              <a:t> gut, </a:t>
            </a:r>
            <a:r>
              <a:rPr lang="en-IE" dirty="0" err="1"/>
              <a:t>wenn</a:t>
            </a:r>
            <a:r>
              <a:rPr lang="en-IE" dirty="0"/>
              <a:t> es </a:t>
            </a:r>
            <a:r>
              <a:rPr lang="en-IE" dirty="0" err="1"/>
              <a:t>spezielle</a:t>
            </a:r>
            <a:r>
              <a:rPr lang="en-IE" dirty="0"/>
              <a:t> </a:t>
            </a:r>
            <a:r>
              <a:rPr lang="en-IE" dirty="0" err="1"/>
              <a:t>Routen</a:t>
            </a:r>
            <a:r>
              <a:rPr lang="en-IE" dirty="0"/>
              <a:t> für Frauen </a:t>
            </a:r>
            <a:r>
              <a:rPr lang="en-IE" dirty="0" err="1"/>
              <a:t>im</a:t>
            </a:r>
            <a:r>
              <a:rPr lang="en-IE" dirty="0"/>
              <a:t> </a:t>
            </a:r>
            <a:r>
              <a:rPr lang="en-IE" dirty="0" err="1"/>
              <a:t>Bausektor</a:t>
            </a:r>
            <a:r>
              <a:rPr lang="en-IE" dirty="0"/>
              <a:t> </a:t>
            </a:r>
            <a:r>
              <a:rPr lang="en-IE" dirty="0" err="1"/>
              <a:t>gäbe</a:t>
            </a:r>
            <a:r>
              <a:rPr lang="en-IE" dirty="0"/>
              <a:t>, um </a:t>
            </a:r>
            <a:r>
              <a:rPr lang="en-IE" dirty="0" err="1"/>
              <a:t>diese</a:t>
            </a:r>
            <a:r>
              <a:rPr lang="en-IE" dirty="0"/>
              <a:t> Frauen </a:t>
            </a:r>
            <a:r>
              <a:rPr lang="en-IE" dirty="0" err="1"/>
              <a:t>zu</a:t>
            </a:r>
            <a:r>
              <a:rPr lang="en-IE" dirty="0"/>
              <a:t> </a:t>
            </a:r>
            <a:r>
              <a:rPr lang="en-IE" dirty="0" err="1"/>
              <a:t>begleiten</a:t>
            </a:r>
            <a:r>
              <a:rPr lang="en-IE" dirty="0"/>
              <a:t>".</a:t>
            </a:r>
            <a:endParaRPr lang="en-US" baseline="30000" dirty="0"/>
          </a:p>
        </p:txBody>
      </p:sp>
      <p:sp>
        <p:nvSpPr>
          <p:cNvPr id="13" name="Text Placeholder 6">
            <a:extLst>
              <a:ext uri="{FF2B5EF4-FFF2-40B4-BE49-F238E27FC236}">
                <a16:creationId xmlns:a16="http://schemas.microsoft.com/office/drawing/2014/main" id="{178EECDD-96ED-C0C0-7B14-2CD17EBE7E6B}"/>
              </a:ext>
            </a:extLst>
          </p:cNvPr>
          <p:cNvSpPr txBox="1">
            <a:spLocks/>
          </p:cNvSpPr>
          <p:nvPr/>
        </p:nvSpPr>
        <p:spPr>
          <a:xfrm>
            <a:off x="445758" y="6701221"/>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a:solidFill>
                  <a:schemeClr val="bg1"/>
                </a:solidFill>
                <a:cs typeface="Times New Roman" panose="02020603050405020304" pitchFamily="18" charset="0"/>
              </a:rPr>
              <a:t>Mónica Nevado. Beraterin und Beschäftigungstechnikerin aus Spanien </a:t>
            </a:r>
            <a:endParaRPr lang="en-LB" sz="900" b="1" i="1">
              <a:solidFill>
                <a:schemeClr val="bg1"/>
              </a:solidFill>
              <a:cs typeface="Times New Roman" panose="02020603050405020304" pitchFamily="18" charset="0"/>
            </a:endParaRPr>
          </a:p>
        </p:txBody>
      </p:sp>
      <p:sp>
        <p:nvSpPr>
          <p:cNvPr id="14" name="Text Placeholder 6">
            <a:extLst>
              <a:ext uri="{FF2B5EF4-FFF2-40B4-BE49-F238E27FC236}">
                <a16:creationId xmlns:a16="http://schemas.microsoft.com/office/drawing/2014/main" id="{17CF7BF7-7438-6494-F181-FD7E8CE1AD52}"/>
              </a:ext>
            </a:extLst>
          </p:cNvPr>
          <p:cNvSpPr>
            <a:spLocks noGrp="1"/>
          </p:cNvSpPr>
          <p:nvPr>
            <p:ph type="body" sz="quarter" idx="13"/>
          </p:nvPr>
        </p:nvSpPr>
        <p:spPr>
          <a:xfrm>
            <a:off x="277619" y="1705053"/>
            <a:ext cx="3910656" cy="725631"/>
          </a:xfrm>
        </p:spPr>
        <p:txBody>
          <a:bodyPr anchor="t">
            <a:normAutofit/>
          </a:bodyPr>
          <a:lstStyle/>
          <a:p>
            <a:pPr algn="l"/>
            <a:r>
              <a:rPr lang="en-GB" sz="2200" b="1">
                <a:solidFill>
                  <a:schemeClr val="bg1"/>
                </a:solidFill>
              </a:rPr>
              <a:t>3.2.3 Ausbildung und Berufsberatung</a:t>
            </a:r>
          </a:p>
          <a:p>
            <a:pPr algn="l"/>
            <a:endParaRPr lang="en-GB" sz="2200" b="1">
              <a:solidFill>
                <a:schemeClr val="bg1"/>
              </a:solidFill>
            </a:endParaRPr>
          </a:p>
        </p:txBody>
      </p:sp>
      <p:sp>
        <p:nvSpPr>
          <p:cNvPr id="16" name="Text Placeholder 9">
            <a:extLst>
              <a:ext uri="{FF2B5EF4-FFF2-40B4-BE49-F238E27FC236}">
                <a16:creationId xmlns:a16="http://schemas.microsoft.com/office/drawing/2014/main" id="{73913EFD-30C6-1A64-BB15-3DF7AFDF93FC}"/>
              </a:ext>
            </a:extLst>
          </p:cNvPr>
          <p:cNvSpPr txBox="1">
            <a:spLocks/>
          </p:cNvSpPr>
          <p:nvPr/>
        </p:nvSpPr>
        <p:spPr>
          <a:xfrm>
            <a:off x="499771" y="2760969"/>
            <a:ext cx="3303720" cy="88587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buNone/>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mangelnde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Sichtbarkeit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Vertretung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weiblicher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hängt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Ausrichtung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Ausbildung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junge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zusammen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ihre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berufliche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Laufbahn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Bausektor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entwickeln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wollen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L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9">
            <a:extLst>
              <a:ext uri="{FF2B5EF4-FFF2-40B4-BE49-F238E27FC236}">
                <a16:creationId xmlns:a16="http://schemas.microsoft.com/office/drawing/2014/main" id="{466B8F20-AB23-6E20-76C9-55ADA1393507}"/>
              </a:ext>
            </a:extLst>
          </p:cNvPr>
          <p:cNvSpPr txBox="1">
            <a:spLocks/>
          </p:cNvSpPr>
          <p:nvPr/>
        </p:nvSpPr>
        <p:spPr>
          <a:xfrm>
            <a:off x="483729" y="7349011"/>
            <a:ext cx="3303720" cy="296729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spcBef>
                <a:spcPts val="0"/>
              </a:spcBef>
              <a:buNone/>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wichtig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dass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sowohl</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Ausbilder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Unternehmen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versuchen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Frauen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nicht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traditionell</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weiblich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geprägte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Sektoren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Dienstleistungs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Gesundheitssektor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orientieren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Diese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Orientierung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sollte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auf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Sichtbarkeit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Repräsentation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von Frauen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Sektor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beruhen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junge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Frauen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ermutigen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den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Bausektor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einzusteigen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dann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weiterhin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durch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das Engagement der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Unternehmenspolitik</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begleitet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werden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spcBef>
                <a:spcPts val="0"/>
              </a:spcBef>
              <a:buNone/>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None/>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Industrie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selbst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unternimmt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Schritte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diese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Richtung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versucht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Stereotypen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abzubauen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dass</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das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Baugewerbe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männlicher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Sektor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auch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hier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spielen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Beratung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Ausbildung</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wichtige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Rolle, um Frauen, die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wollen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mehr</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Möglichkeiten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bieten</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spcBef>
                <a:spcPts val="0"/>
              </a:spcBef>
              <a:buNone/>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4">
            <a:extLst>
              <a:ext uri="{FF2B5EF4-FFF2-40B4-BE49-F238E27FC236}">
                <a16:creationId xmlns:a16="http://schemas.microsoft.com/office/drawing/2014/main" id="{AA2F12C6-C11A-7848-5A03-40DC39F7B27E}"/>
              </a:ext>
            </a:extLst>
          </p:cNvPr>
          <p:cNvSpPr>
            <a:spLocks noGrp="1"/>
          </p:cNvSpPr>
          <p:nvPr/>
        </p:nvSpPr>
        <p:spPr>
          <a:xfrm>
            <a:off x="4319304" y="7349011"/>
            <a:ext cx="2807342" cy="1240179"/>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"Die </a:t>
            </a:r>
            <a:r>
              <a:rPr lang="en-IE" dirty="0" err="1"/>
              <a:t>Industrie</a:t>
            </a:r>
            <a:r>
              <a:rPr lang="en-IE" dirty="0"/>
              <a:t> hat </a:t>
            </a:r>
            <a:r>
              <a:rPr lang="en-IE" dirty="0" err="1"/>
              <a:t>auch</a:t>
            </a:r>
            <a:r>
              <a:rPr lang="en-IE" dirty="0"/>
              <a:t> </a:t>
            </a:r>
            <a:r>
              <a:rPr lang="en-IE" dirty="0" err="1"/>
              <a:t>Maßnahmen</a:t>
            </a:r>
            <a:r>
              <a:rPr lang="en-IE" dirty="0"/>
              <a:t> </a:t>
            </a:r>
            <a:r>
              <a:rPr lang="en-IE" dirty="0" err="1"/>
              <a:t>zur</a:t>
            </a:r>
            <a:r>
              <a:rPr lang="en-IE" dirty="0"/>
              <a:t> </a:t>
            </a:r>
            <a:r>
              <a:rPr lang="en-IE" dirty="0" err="1"/>
              <a:t>Förderung</a:t>
            </a:r>
            <a:r>
              <a:rPr lang="en-IE" dirty="0"/>
              <a:t> der </a:t>
            </a:r>
            <a:r>
              <a:rPr lang="en-IE" dirty="0" err="1"/>
              <a:t>Gleichstellung</a:t>
            </a:r>
            <a:r>
              <a:rPr lang="en-IE" dirty="0"/>
              <a:t> der </a:t>
            </a:r>
            <a:r>
              <a:rPr lang="en-IE" dirty="0" err="1"/>
              <a:t>Geschlechter</a:t>
            </a:r>
            <a:r>
              <a:rPr lang="en-IE" dirty="0"/>
              <a:t> </a:t>
            </a:r>
            <a:r>
              <a:rPr lang="en-IE" dirty="0" err="1"/>
              <a:t>ergriffen</a:t>
            </a:r>
            <a:r>
              <a:rPr lang="en-IE" dirty="0"/>
              <a:t>, z. B. </a:t>
            </a:r>
            <a:r>
              <a:rPr lang="en-IE" dirty="0" err="1"/>
              <a:t>mehr</a:t>
            </a:r>
            <a:r>
              <a:rPr lang="en-IE" dirty="0"/>
              <a:t> </a:t>
            </a:r>
            <a:r>
              <a:rPr lang="en-IE" dirty="0" err="1"/>
              <a:t>Bildungs</a:t>
            </a:r>
            <a:r>
              <a:rPr lang="en-IE" dirty="0"/>
              <a:t>- und </a:t>
            </a:r>
            <a:r>
              <a:rPr lang="en-IE" dirty="0" err="1"/>
              <a:t>Ausbildungsmöglichkeiten</a:t>
            </a:r>
            <a:r>
              <a:rPr lang="en-IE" dirty="0"/>
              <a:t> für Frauen und die </a:t>
            </a:r>
            <a:r>
              <a:rPr lang="en-IE" dirty="0" err="1"/>
              <a:t>Schaffung</a:t>
            </a:r>
            <a:r>
              <a:rPr lang="en-IE" dirty="0"/>
              <a:t> </a:t>
            </a:r>
            <a:r>
              <a:rPr lang="en-IE" dirty="0" err="1"/>
              <a:t>eines</a:t>
            </a:r>
            <a:r>
              <a:rPr lang="en-IE" dirty="0"/>
              <a:t> </a:t>
            </a:r>
            <a:r>
              <a:rPr lang="en-IE" dirty="0" err="1"/>
              <a:t>inklusiven</a:t>
            </a:r>
            <a:r>
              <a:rPr lang="en-IE" dirty="0"/>
              <a:t> </a:t>
            </a:r>
            <a:r>
              <a:rPr lang="en-IE" dirty="0" err="1"/>
              <a:t>Arbeitsumfelds</a:t>
            </a:r>
            <a:r>
              <a:rPr lang="en-IE" dirty="0"/>
              <a:t>".</a:t>
            </a:r>
            <a:endParaRPr lang="en-US" baseline="30000" dirty="0"/>
          </a:p>
        </p:txBody>
      </p:sp>
      <p:sp>
        <p:nvSpPr>
          <p:cNvPr id="19" name="Text Placeholder 6">
            <a:extLst>
              <a:ext uri="{FF2B5EF4-FFF2-40B4-BE49-F238E27FC236}">
                <a16:creationId xmlns:a16="http://schemas.microsoft.com/office/drawing/2014/main" id="{23630068-7E5C-A00F-A1B2-41617A16E420}"/>
              </a:ext>
            </a:extLst>
          </p:cNvPr>
          <p:cNvSpPr txBox="1">
            <a:spLocks/>
          </p:cNvSpPr>
          <p:nvPr/>
        </p:nvSpPr>
        <p:spPr>
          <a:xfrm>
            <a:off x="4489423" y="9922407"/>
            <a:ext cx="2343983"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sz="900" b="1" i="1" dirty="0">
                <a:solidFill>
                  <a:srgbClr val="EF8D5B"/>
                </a:solidFill>
                <a:cs typeface="Times New Roman" panose="02020603050405020304" pitchFamily="18" charset="0"/>
              </a:rPr>
              <a:t>Sarah Hansen. </a:t>
            </a:r>
            <a:r>
              <a:rPr lang="en-IE" sz="900" b="1" i="1" dirty="0" err="1">
                <a:solidFill>
                  <a:srgbClr val="EF8D5B"/>
                </a:solidFill>
                <a:cs typeface="Times New Roman" panose="02020603050405020304" pitchFamily="18" charset="0"/>
              </a:rPr>
              <a:t>Bauingenieurwesen</a:t>
            </a:r>
            <a:r>
              <a:rPr lang="en-IE" sz="900" b="1" i="1" dirty="0">
                <a:solidFill>
                  <a:srgbClr val="EF8D5B"/>
                </a:solidFill>
                <a:cs typeface="Times New Roman" panose="02020603050405020304" pitchFamily="18" charset="0"/>
              </a:rPr>
              <a:t> </a:t>
            </a:r>
            <a:r>
              <a:rPr lang="en-IE" sz="900" b="1" i="1" dirty="0" err="1">
                <a:solidFill>
                  <a:srgbClr val="EF8D5B"/>
                </a:solidFill>
                <a:cs typeface="Times New Roman" panose="02020603050405020304" pitchFamily="18" charset="0"/>
              </a:rPr>
              <a:t>aus</a:t>
            </a:r>
            <a:r>
              <a:rPr lang="en-IE" sz="900" b="1" i="1" dirty="0">
                <a:solidFill>
                  <a:srgbClr val="EF8D5B"/>
                </a:solidFill>
                <a:cs typeface="Times New Roman" panose="02020603050405020304" pitchFamily="18" charset="0"/>
              </a:rPr>
              <a:t> </a:t>
            </a:r>
            <a:r>
              <a:rPr lang="en-IE" sz="900" b="1" i="1" dirty="0" err="1">
                <a:solidFill>
                  <a:srgbClr val="EF8D5B"/>
                </a:solidFill>
                <a:cs typeface="Times New Roman" panose="02020603050405020304" pitchFamily="18" charset="0"/>
              </a:rPr>
              <a:t>Dänemark</a:t>
            </a:r>
            <a:endParaRPr lang="en-LB" sz="900" b="1" i="1">
              <a:solidFill>
                <a:srgbClr val="EF8D5B"/>
              </a:solidFill>
              <a:cs typeface="Times New Roman" panose="02020603050405020304" pitchFamily="18" charset="0"/>
            </a:endParaRPr>
          </a:p>
        </p:txBody>
      </p:sp>
    </p:spTree>
    <p:extLst>
      <p:ext uri="{BB962C8B-B14F-4D97-AF65-F5344CB8AC3E}">
        <p14:creationId xmlns:p14="http://schemas.microsoft.com/office/powerpoint/2010/main" val="4269562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p:txBody>
          <a:bodyPr/>
          <a:lstStyle/>
          <a:p>
            <a:r>
              <a:rPr lang="en-GB" dirty="0">
                <a:effectLst/>
                <a:ea typeface="Calibri" panose="020F0502020204030204" pitchFamily="34" charset="0"/>
              </a:rPr>
              <a:t>"</a:t>
            </a:r>
            <a:r>
              <a:rPr lang="en-IE" dirty="0" err="1"/>
              <a:t>Jedes</a:t>
            </a:r>
            <a:r>
              <a:rPr lang="en-IE" dirty="0"/>
              <a:t> Mal, </a:t>
            </a:r>
            <a:r>
              <a:rPr lang="en-IE" dirty="0" err="1"/>
              <a:t>wenn</a:t>
            </a:r>
            <a:r>
              <a:rPr lang="en-IE" dirty="0"/>
              <a:t> </a:t>
            </a:r>
            <a:r>
              <a:rPr lang="en-IE" dirty="0" err="1"/>
              <a:t>etwas</a:t>
            </a:r>
            <a:r>
              <a:rPr lang="en-IE" dirty="0"/>
              <a:t> </a:t>
            </a:r>
            <a:r>
              <a:rPr lang="en-IE" dirty="0" err="1"/>
              <a:t>eindimensional</a:t>
            </a:r>
            <a:r>
              <a:rPr lang="en-IE" dirty="0"/>
              <a:t> </a:t>
            </a:r>
            <a:r>
              <a:rPr lang="en-IE" dirty="0" err="1"/>
              <a:t>ist</a:t>
            </a:r>
            <a:r>
              <a:rPr lang="en-IE" dirty="0"/>
              <a:t>, </a:t>
            </a:r>
            <a:r>
              <a:rPr lang="en-IE" dirty="0" err="1"/>
              <a:t>wenn</a:t>
            </a:r>
            <a:r>
              <a:rPr lang="en-IE" dirty="0"/>
              <a:t> </a:t>
            </a:r>
            <a:r>
              <a:rPr lang="en-IE" dirty="0" err="1"/>
              <a:t>wir</a:t>
            </a:r>
            <a:r>
              <a:rPr lang="en-IE" dirty="0"/>
              <a:t> </a:t>
            </a:r>
            <a:r>
              <a:rPr lang="en-IE" dirty="0" err="1"/>
              <a:t>nur</a:t>
            </a:r>
            <a:r>
              <a:rPr lang="en-IE" dirty="0"/>
              <a:t> </a:t>
            </a:r>
            <a:r>
              <a:rPr lang="en-IE" dirty="0" err="1"/>
              <a:t>eine</a:t>
            </a:r>
            <a:r>
              <a:rPr lang="en-IE" dirty="0"/>
              <a:t> </a:t>
            </a:r>
            <a:r>
              <a:rPr lang="en-IE" dirty="0" err="1"/>
              <a:t>Perspektive</a:t>
            </a:r>
            <a:r>
              <a:rPr lang="en-IE" dirty="0"/>
              <a:t> </a:t>
            </a:r>
            <a:r>
              <a:rPr lang="en-IE" dirty="0" err="1"/>
              <a:t>sehen</a:t>
            </a:r>
            <a:r>
              <a:rPr lang="en-IE" dirty="0"/>
              <a:t>, </a:t>
            </a:r>
            <a:r>
              <a:rPr lang="en-IE" dirty="0" err="1"/>
              <a:t>entgeht</a:t>
            </a:r>
            <a:r>
              <a:rPr lang="en-IE" dirty="0"/>
              <a:t> </a:t>
            </a:r>
            <a:r>
              <a:rPr lang="en-IE" dirty="0" err="1"/>
              <a:t>uns</a:t>
            </a:r>
            <a:r>
              <a:rPr lang="en-IE" dirty="0"/>
              <a:t> </a:t>
            </a:r>
            <a:r>
              <a:rPr lang="en-IE" dirty="0" err="1"/>
              <a:t>etwas</a:t>
            </a:r>
            <a:r>
              <a:rPr lang="en-GB" dirty="0">
                <a:effectLst/>
                <a:ea typeface="Calibri" panose="020F0502020204030204" pitchFamily="34" charset="0"/>
              </a:rPr>
              <a:t>." </a:t>
            </a:r>
            <a:endParaRPr lang="en-US" dirty="0"/>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57</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375353" y="4304752"/>
            <a:ext cx="6976746" cy="2314214"/>
          </a:xfrm>
          <a:prstGeom prst="rect">
            <a:avLst/>
          </a:prstGeom>
        </p:spPr>
        <p:txBody>
          <a:bodyPr/>
          <a:lstStyle/>
          <a:p>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befinden</a:t>
            </a:r>
            <a:r>
              <a:rPr lang="en-GB" dirty="0">
                <a:effectLst/>
                <a:ea typeface="Calibri" panose="020F0502020204030204" pitchFamily="34" charset="0"/>
              </a:rPr>
              <a:t> </a:t>
            </a:r>
            <a:r>
              <a:rPr lang="en-GB" dirty="0" err="1">
                <a:effectLst/>
                <a:ea typeface="Calibri" panose="020F0502020204030204" pitchFamily="34" charset="0"/>
              </a:rPr>
              <a:t>uns</a:t>
            </a:r>
            <a:r>
              <a:rPr lang="en-GB" dirty="0">
                <a:effectLst/>
                <a:ea typeface="Calibri" panose="020F0502020204030204" pitchFamily="34" charset="0"/>
              </a:rPr>
              <a:t> </a:t>
            </a:r>
            <a:r>
              <a:rPr lang="en-GB" dirty="0" err="1">
                <a:effectLst/>
                <a:ea typeface="Calibri" panose="020F0502020204030204" pitchFamily="34" charset="0"/>
              </a:rPr>
              <a:t>außerdem</a:t>
            </a:r>
            <a:r>
              <a:rPr lang="en-GB" dirty="0">
                <a:effectLst/>
                <a:ea typeface="Calibri" panose="020F0502020204030204" pitchFamily="34" charset="0"/>
              </a:rPr>
              <a:t> in </a:t>
            </a:r>
            <a:r>
              <a:rPr lang="en-GB" dirty="0" err="1">
                <a:effectLst/>
                <a:ea typeface="Calibri" panose="020F0502020204030204" pitchFamily="34" charset="0"/>
              </a:rPr>
              <a:t>einer</a:t>
            </a:r>
            <a:r>
              <a:rPr lang="en-GB" dirty="0">
                <a:effectLst/>
                <a:ea typeface="Calibri" panose="020F0502020204030204" pitchFamily="34" charset="0"/>
              </a:rPr>
              <a:t> Zeit, in der </a:t>
            </a:r>
            <a:r>
              <a:rPr lang="en-GB" dirty="0" err="1">
                <a:effectLst/>
                <a:ea typeface="Calibri" panose="020F0502020204030204" pitchFamily="34" charset="0"/>
              </a:rPr>
              <a:t>der</a:t>
            </a:r>
            <a:r>
              <a:rPr lang="en-GB" dirty="0">
                <a:effectLst/>
                <a:ea typeface="Calibri" panose="020F0502020204030204" pitchFamily="34" charset="0"/>
              </a:rPr>
              <a:t> Sektor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Prozess</a:t>
            </a:r>
            <a:r>
              <a:rPr lang="en-GB" dirty="0">
                <a:effectLst/>
                <a:ea typeface="Calibri" panose="020F0502020204030204" pitchFamily="34" charset="0"/>
              </a:rPr>
              <a:t> des </a:t>
            </a:r>
            <a:r>
              <a:rPr lang="en-GB" dirty="0" err="1">
                <a:effectLst/>
                <a:ea typeface="Calibri" panose="020F0502020204030204" pitchFamily="34" charset="0"/>
              </a:rPr>
              <a:t>Wandels</a:t>
            </a:r>
            <a:r>
              <a:rPr lang="en-GB" dirty="0">
                <a:effectLst/>
                <a:ea typeface="Calibri" panose="020F0502020204030204" pitchFamily="34" charset="0"/>
              </a:rPr>
              <a:t> und der Innovation </a:t>
            </a:r>
            <a:r>
              <a:rPr lang="en-GB" dirty="0" err="1">
                <a:effectLst/>
                <a:ea typeface="Calibri" panose="020F0502020204030204" pitchFamily="34" charset="0"/>
              </a:rPr>
              <a:t>durchläuft</a:t>
            </a:r>
            <a:r>
              <a:rPr lang="en-GB" dirty="0">
                <a:effectLst/>
                <a:ea typeface="Calibri" panose="020F0502020204030204" pitchFamily="34" charset="0"/>
              </a:rPr>
              <a:t>. Das </a:t>
            </a:r>
            <a:r>
              <a:rPr lang="en-GB" dirty="0" err="1">
                <a:effectLst/>
                <a:ea typeface="Calibri" panose="020F0502020204030204" pitchFamily="34" charset="0"/>
              </a:rPr>
              <a:t>bedeutet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immer</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und </a:t>
            </a:r>
            <a:r>
              <a:rPr lang="en-GB" dirty="0" err="1">
                <a:effectLst/>
                <a:ea typeface="Calibri" panose="020F0502020204030204" pitchFamily="34" charset="0"/>
              </a:rPr>
              <a:t>immer</a:t>
            </a:r>
            <a:r>
              <a:rPr lang="en-GB" dirty="0">
                <a:effectLst/>
                <a:ea typeface="Calibri" panose="020F0502020204030204" pitchFamily="34" charset="0"/>
              </a:rPr>
              <a:t> </a:t>
            </a:r>
            <a:r>
              <a:rPr lang="en-GB" dirty="0" err="1">
                <a:effectLst/>
                <a:ea typeface="Calibri" panose="020F0502020204030204" pitchFamily="34" charset="0"/>
              </a:rPr>
              <a:t>besser</a:t>
            </a:r>
            <a:r>
              <a:rPr lang="en-GB" dirty="0">
                <a:effectLst/>
                <a:ea typeface="Calibri" panose="020F0502020204030204" pitchFamily="34" charset="0"/>
              </a:rPr>
              <a:t> </a:t>
            </a:r>
            <a:r>
              <a:rPr lang="en-GB" dirty="0" err="1">
                <a:effectLst/>
                <a:ea typeface="Calibri" panose="020F0502020204030204" pitchFamily="34" charset="0"/>
              </a:rPr>
              <a:t>ausgebildete</a:t>
            </a:r>
            <a:r>
              <a:rPr lang="en-GB" dirty="0">
                <a:effectLst/>
                <a:ea typeface="Calibri" panose="020F0502020204030204" pitchFamily="34" charset="0"/>
              </a:rPr>
              <a:t> </a:t>
            </a:r>
            <a:r>
              <a:rPr lang="en-GB" dirty="0" err="1">
                <a:effectLst/>
                <a:ea typeface="Calibri" panose="020F0502020204030204" pitchFamily="34" charset="0"/>
              </a:rPr>
              <a:t>Arbeitskräfte</a:t>
            </a:r>
            <a:r>
              <a:rPr lang="en-GB" dirty="0">
                <a:effectLst/>
                <a:ea typeface="Calibri" panose="020F0502020204030204" pitchFamily="34" charset="0"/>
              </a:rPr>
              <a:t> </a:t>
            </a:r>
            <a:r>
              <a:rPr lang="en-GB" dirty="0" err="1">
                <a:effectLst/>
                <a:ea typeface="Calibri" panose="020F0502020204030204" pitchFamily="34" charset="0"/>
              </a:rPr>
              <a:t>benötigt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um den </a:t>
            </a:r>
            <a:r>
              <a:rPr lang="en-GB" dirty="0" err="1">
                <a:effectLst/>
                <a:ea typeface="Calibri" panose="020F0502020204030204" pitchFamily="34" charset="0"/>
              </a:rPr>
              <a:t>Anforderungen</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a:t>
            </a:r>
            <a:r>
              <a:rPr lang="en-GB" dirty="0" err="1">
                <a:effectLst/>
                <a:ea typeface="Calibri" panose="020F0502020204030204" pitchFamily="34" charset="0"/>
              </a:rPr>
              <a:t>gerecht</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a:t>
            </a:r>
          </a:p>
          <a:p>
            <a:endParaRPr lang="en-GB" dirty="0">
              <a:effectLst/>
              <a:ea typeface="Calibri" panose="020F0502020204030204" pitchFamily="34" charset="0"/>
            </a:endParaRPr>
          </a:p>
          <a:p>
            <a:r>
              <a:rPr lang="en-US" dirty="0">
                <a:effectLst/>
                <a:ea typeface="Calibri" panose="020F0502020204030204" pitchFamily="34" charset="0"/>
              </a:rPr>
              <a:t>Frauen </a:t>
            </a:r>
            <a:r>
              <a:rPr lang="en-US" dirty="0" err="1">
                <a:effectLst/>
                <a:ea typeface="Calibri" panose="020F0502020204030204" pitchFamily="34" charset="0"/>
              </a:rPr>
              <a:t>spielen</a:t>
            </a:r>
            <a:r>
              <a:rPr lang="en-US" dirty="0">
                <a:effectLst/>
                <a:ea typeface="Calibri" panose="020F0502020204030204" pitchFamily="34" charset="0"/>
              </a:rPr>
              <a:t> </a:t>
            </a:r>
            <a:r>
              <a:rPr lang="en-US" dirty="0" err="1">
                <a:effectLst/>
                <a:ea typeface="Calibri" panose="020F0502020204030204" pitchFamily="34" charset="0"/>
              </a:rPr>
              <a:t>eine</a:t>
            </a:r>
            <a:r>
              <a:rPr lang="en-US" dirty="0">
                <a:effectLst/>
                <a:ea typeface="Calibri" panose="020F0502020204030204" pitchFamily="34" charset="0"/>
              </a:rPr>
              <a:t> </a:t>
            </a:r>
            <a:r>
              <a:rPr lang="en-US" dirty="0" err="1">
                <a:effectLst/>
                <a:ea typeface="Calibri" panose="020F0502020204030204" pitchFamily="34" charset="0"/>
              </a:rPr>
              <a:t>wesentliche</a:t>
            </a:r>
            <a:r>
              <a:rPr lang="en-US" dirty="0">
                <a:effectLst/>
                <a:ea typeface="Calibri" panose="020F0502020204030204" pitchFamily="34" charset="0"/>
              </a:rPr>
              <a:t> </a:t>
            </a:r>
            <a:r>
              <a:rPr lang="en-US" dirty="0" err="1">
                <a:effectLst/>
                <a:ea typeface="Calibri" panose="020F0502020204030204" pitchFamily="34" charset="0"/>
              </a:rPr>
              <a:t>rolle</a:t>
            </a:r>
            <a:r>
              <a:rPr lang="en-US" dirty="0">
                <a:effectLst/>
                <a:ea typeface="Calibri" panose="020F0502020204030204" pitchFamily="34" charset="0"/>
              </a:rPr>
              <a:t> </a:t>
            </a:r>
            <a:r>
              <a:rPr lang="en-US" dirty="0" err="1">
                <a:effectLst/>
                <a:ea typeface="Calibri" panose="020F0502020204030204" pitchFamily="34" charset="0"/>
              </a:rPr>
              <a:t>bei</a:t>
            </a:r>
            <a:r>
              <a:rPr lang="en-US" dirty="0">
                <a:effectLst/>
                <a:ea typeface="Calibri" panose="020F0502020204030204" pitchFamily="34" charset="0"/>
              </a:rPr>
              <a:t> der </a:t>
            </a:r>
            <a:r>
              <a:rPr lang="en-US" dirty="0" err="1">
                <a:effectLst/>
                <a:ea typeface="Calibri" panose="020F0502020204030204" pitchFamily="34" charset="0"/>
              </a:rPr>
              <a:t>Bewältigung</a:t>
            </a:r>
            <a:r>
              <a:rPr lang="en-US" dirty="0">
                <a:effectLst/>
                <a:ea typeface="Calibri" panose="020F0502020204030204" pitchFamily="34" charset="0"/>
              </a:rPr>
              <a:t> der </a:t>
            </a:r>
            <a:r>
              <a:rPr lang="en-US" dirty="0" err="1">
                <a:effectLst/>
                <a:ea typeface="Calibri" panose="020F0502020204030204" pitchFamily="34" charset="0"/>
              </a:rPr>
              <a:t>Herausforderungen</a:t>
            </a:r>
            <a:r>
              <a:rPr lang="en-US" dirty="0">
                <a:effectLst/>
                <a:ea typeface="Calibri" panose="020F0502020204030204" pitchFamily="34" charset="0"/>
              </a:rPr>
              <a:t> </a:t>
            </a:r>
            <a:r>
              <a:rPr lang="en-US" dirty="0" err="1">
                <a:effectLst/>
                <a:ea typeface="Calibri" panose="020F0502020204030204" pitchFamily="34" charset="0"/>
              </a:rPr>
              <a:t>im</a:t>
            </a:r>
            <a:r>
              <a:rPr lang="en-US" dirty="0">
                <a:effectLst/>
                <a:ea typeface="Calibri" panose="020F0502020204030204" pitchFamily="34" charset="0"/>
              </a:rPr>
              <a:t> </a:t>
            </a:r>
            <a:r>
              <a:rPr lang="en-US" dirty="0" err="1">
                <a:effectLst/>
                <a:ea typeface="Calibri" panose="020F0502020204030204" pitchFamily="34" charset="0"/>
              </a:rPr>
              <a:t>Bausektor</a:t>
            </a:r>
            <a:r>
              <a:rPr lang="en-US" dirty="0">
                <a:effectLst/>
                <a:ea typeface="Calibri" panose="020F0502020204030204" pitchFamily="34" charset="0"/>
              </a:rPr>
              <a:t>, und so </a:t>
            </a:r>
            <a:r>
              <a:rPr lang="en-US" dirty="0" err="1">
                <a:effectLst/>
                <a:ea typeface="Calibri" panose="020F0502020204030204" pitchFamily="34" charset="0"/>
              </a:rPr>
              <a:t>müssen</a:t>
            </a:r>
            <a:r>
              <a:rPr lang="en-US" dirty="0">
                <a:effectLst/>
                <a:ea typeface="Calibri" panose="020F0502020204030204" pitchFamily="34" charset="0"/>
              </a:rPr>
              <a:t> es </a:t>
            </a:r>
            <a:r>
              <a:rPr lang="en-US" dirty="0" err="1">
                <a:effectLst/>
                <a:ea typeface="Calibri" panose="020F0502020204030204" pitchFamily="34" charset="0"/>
              </a:rPr>
              <a:t>auch</a:t>
            </a:r>
            <a:r>
              <a:rPr lang="en-US" dirty="0">
                <a:effectLst/>
                <a:ea typeface="Calibri" panose="020F0502020204030204" pitchFamily="34" charset="0"/>
              </a:rPr>
              <a:t> </a:t>
            </a:r>
            <a:r>
              <a:rPr lang="en-US" dirty="0" err="1">
                <a:effectLst/>
                <a:ea typeface="Calibri" panose="020F0502020204030204" pitchFamily="34" charset="0"/>
              </a:rPr>
              <a:t>Organisationen</a:t>
            </a:r>
            <a:r>
              <a:rPr lang="en-US" dirty="0">
                <a:effectLst/>
                <a:ea typeface="Calibri" panose="020F0502020204030204" pitchFamily="34" charset="0"/>
              </a:rPr>
              <a:t> und </a:t>
            </a:r>
            <a:r>
              <a:rPr lang="en-US" dirty="0" err="1">
                <a:effectLst/>
                <a:ea typeface="Calibri" panose="020F0502020204030204" pitchFamily="34" charset="0"/>
              </a:rPr>
              <a:t>Arbeitgeber</a:t>
            </a:r>
            <a:r>
              <a:rPr lang="en-US" dirty="0">
                <a:effectLst/>
                <a:ea typeface="Calibri" panose="020F0502020204030204" pitchFamily="34" charset="0"/>
              </a:rPr>
              <a:t>, die </a:t>
            </a:r>
            <a:r>
              <a:rPr lang="en-US" dirty="0" err="1">
                <a:effectLst/>
                <a:ea typeface="Calibri" panose="020F0502020204030204" pitchFamily="34" charset="0"/>
              </a:rPr>
              <a:t>die</a:t>
            </a:r>
            <a:r>
              <a:rPr lang="en-US" dirty="0">
                <a:effectLst/>
                <a:ea typeface="Calibri" panose="020F0502020204030204" pitchFamily="34" charset="0"/>
              </a:rPr>
              <a:t> </a:t>
            </a:r>
            <a:r>
              <a:rPr lang="en-US" dirty="0" err="1">
                <a:effectLst/>
                <a:ea typeface="Calibri" panose="020F0502020204030204" pitchFamily="34" charset="0"/>
              </a:rPr>
              <a:t>oben</a:t>
            </a:r>
            <a:r>
              <a:rPr lang="en-US" dirty="0">
                <a:effectLst/>
                <a:ea typeface="Calibri" panose="020F0502020204030204" pitchFamily="34" charset="0"/>
              </a:rPr>
              <a:t> </a:t>
            </a:r>
            <a:r>
              <a:rPr lang="en-US" dirty="0" err="1">
                <a:effectLst/>
                <a:ea typeface="Calibri" panose="020F0502020204030204" pitchFamily="34" charset="0"/>
              </a:rPr>
              <a:t>genannten</a:t>
            </a:r>
            <a:r>
              <a:rPr lang="en-US" dirty="0">
                <a:effectLst/>
                <a:ea typeface="Calibri" panose="020F0502020204030204" pitchFamily="34" charset="0"/>
              </a:rPr>
              <a:t> </a:t>
            </a:r>
            <a:r>
              <a:rPr lang="en-US" dirty="0" err="1">
                <a:effectLst/>
                <a:ea typeface="Calibri" panose="020F0502020204030204" pitchFamily="34" charset="0"/>
              </a:rPr>
              <a:t>Geschlechterrollen</a:t>
            </a:r>
            <a:r>
              <a:rPr lang="en-US" dirty="0">
                <a:effectLst/>
                <a:ea typeface="Calibri" panose="020F0502020204030204" pitchFamily="34" charset="0"/>
              </a:rPr>
              <a:t> in </a:t>
            </a:r>
            <a:r>
              <a:rPr lang="en-US" dirty="0" err="1">
                <a:effectLst/>
                <a:ea typeface="Calibri" panose="020F0502020204030204" pitchFamily="34" charset="0"/>
              </a:rPr>
              <a:t>Frage</a:t>
            </a:r>
            <a:r>
              <a:rPr lang="en-US" dirty="0">
                <a:effectLst/>
                <a:ea typeface="Calibri" panose="020F0502020204030204" pitchFamily="34" charset="0"/>
              </a:rPr>
              <a:t> </a:t>
            </a:r>
            <a:r>
              <a:rPr lang="en-US" dirty="0" err="1">
                <a:effectLst/>
                <a:ea typeface="Calibri" panose="020F0502020204030204" pitchFamily="34" charset="0"/>
              </a:rPr>
              <a:t>stellen</a:t>
            </a:r>
            <a:r>
              <a:rPr lang="en-US" dirty="0">
                <a:effectLst/>
                <a:ea typeface="Calibri" panose="020F0502020204030204" pitchFamily="34" charset="0"/>
              </a:rPr>
              <a:t>, </a:t>
            </a:r>
            <a:r>
              <a:rPr lang="en-US" dirty="0" err="1">
                <a:effectLst/>
                <a:ea typeface="Calibri" panose="020F0502020204030204" pitchFamily="34" charset="0"/>
              </a:rPr>
              <a:t>sehen</a:t>
            </a:r>
            <a:r>
              <a:rPr lang="en-US" dirty="0">
                <a:effectLst/>
                <a:ea typeface="Calibri" panose="020F0502020204030204" pitchFamily="34" charset="0"/>
              </a:rPr>
              <a:t>, um </a:t>
            </a:r>
            <a:r>
              <a:rPr lang="en-US" dirty="0" err="1">
                <a:effectLst/>
                <a:ea typeface="Calibri" panose="020F0502020204030204" pitchFamily="34" charset="0"/>
              </a:rPr>
              <a:t>mehr</a:t>
            </a:r>
            <a:r>
              <a:rPr lang="en-US" dirty="0">
                <a:effectLst/>
                <a:ea typeface="Calibri" panose="020F0502020204030204" pitchFamily="34" charset="0"/>
              </a:rPr>
              <a:t> </a:t>
            </a:r>
            <a:r>
              <a:rPr lang="en-US" dirty="0" err="1">
                <a:effectLst/>
                <a:ea typeface="Calibri" panose="020F0502020204030204" pitchFamily="34" charset="0"/>
              </a:rPr>
              <a:t>Chancen</a:t>
            </a:r>
            <a:r>
              <a:rPr lang="en-US" dirty="0">
                <a:effectLst/>
                <a:ea typeface="Calibri" panose="020F0502020204030204" pitchFamily="34" charset="0"/>
              </a:rPr>
              <a:t> für die Zukunft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haben</a:t>
            </a:r>
            <a:r>
              <a:rPr lang="en-US" dirty="0">
                <a:effectLst/>
                <a:ea typeface="Calibri" panose="020F0502020204030204" pitchFamily="34" charset="0"/>
              </a:rPr>
              <a:t>. Es </a:t>
            </a:r>
            <a:r>
              <a:rPr lang="en-US" dirty="0" err="1">
                <a:effectLst/>
                <a:ea typeface="Calibri" panose="020F0502020204030204" pitchFamily="34" charset="0"/>
              </a:rPr>
              <a:t>sind</a:t>
            </a:r>
            <a:r>
              <a:rPr lang="en-US" dirty="0">
                <a:effectLst/>
                <a:ea typeface="Calibri" panose="020F0502020204030204" pitchFamily="34" charset="0"/>
              </a:rPr>
              <a:t> die Frauen, die </a:t>
            </a:r>
            <a:r>
              <a:rPr lang="en-US" dirty="0" err="1">
                <a:effectLst/>
                <a:ea typeface="Calibri" panose="020F0502020204030204" pitchFamily="34" charset="0"/>
              </a:rPr>
              <a:t>hier</a:t>
            </a:r>
            <a:r>
              <a:rPr lang="en-US" dirty="0">
                <a:effectLst/>
                <a:ea typeface="Calibri" panose="020F0502020204030204" pitchFamily="34" charset="0"/>
              </a:rPr>
              <a:t> </a:t>
            </a:r>
            <a:r>
              <a:rPr lang="en-US" dirty="0" err="1">
                <a:effectLst/>
                <a:ea typeface="Calibri" panose="020F0502020204030204" pitchFamily="34" charset="0"/>
              </a:rPr>
              <a:t>eine</a:t>
            </a:r>
            <a:r>
              <a:rPr lang="en-US" dirty="0">
                <a:effectLst/>
                <a:ea typeface="Calibri" panose="020F0502020204030204" pitchFamily="34" charset="0"/>
              </a:rPr>
              <a:t> </a:t>
            </a:r>
            <a:r>
              <a:rPr lang="en-US" dirty="0" err="1">
                <a:effectLst/>
                <a:ea typeface="Calibri" panose="020F0502020204030204" pitchFamily="34" charset="0"/>
              </a:rPr>
              <a:t>Schlüsselrolle</a:t>
            </a:r>
            <a:r>
              <a:rPr lang="en-US" dirty="0">
                <a:effectLst/>
                <a:ea typeface="Calibri" panose="020F0502020204030204" pitchFamily="34" charset="0"/>
              </a:rPr>
              <a:t> </a:t>
            </a:r>
            <a:r>
              <a:rPr lang="en-US" dirty="0" err="1">
                <a:effectLst/>
                <a:ea typeface="Calibri" panose="020F0502020204030204" pitchFamily="34" charset="0"/>
              </a:rPr>
              <a:t>spielen</a:t>
            </a:r>
            <a:r>
              <a:rPr lang="en-US" dirty="0">
                <a:effectLst/>
                <a:ea typeface="Calibri" panose="020F0502020204030204" pitchFamily="34" charset="0"/>
              </a:rPr>
              <a:t>.</a:t>
            </a:r>
          </a:p>
          <a:p>
            <a:r>
              <a:rPr lang="en-US" dirty="0">
                <a:effectLst/>
                <a:ea typeface="Calibri" panose="020F0502020204030204" pitchFamily="34" charset="0"/>
              </a:rPr>
              <a:t> </a:t>
            </a:r>
          </a:p>
          <a:p>
            <a:r>
              <a:rPr lang="en-US" dirty="0" err="1">
                <a:effectLst/>
                <a:ea typeface="Calibri" panose="020F0502020204030204" pitchFamily="34" charset="0"/>
              </a:rPr>
              <a:t>Darüber</a:t>
            </a:r>
            <a:r>
              <a:rPr lang="en-US" dirty="0">
                <a:effectLst/>
                <a:ea typeface="Calibri" panose="020F0502020204030204" pitchFamily="34" charset="0"/>
              </a:rPr>
              <a:t> </a:t>
            </a:r>
            <a:r>
              <a:rPr lang="en-US" dirty="0" err="1">
                <a:effectLst/>
                <a:ea typeface="Calibri" panose="020F0502020204030204" pitchFamily="34" charset="0"/>
              </a:rPr>
              <a:t>hinaus</a:t>
            </a:r>
            <a:r>
              <a:rPr lang="en-US" dirty="0">
                <a:effectLst/>
                <a:ea typeface="Calibri" panose="020F0502020204030204" pitchFamily="34" charset="0"/>
              </a:rPr>
              <a:t> </a:t>
            </a:r>
            <a:r>
              <a:rPr lang="en-US" dirty="0" err="1">
                <a:effectLst/>
                <a:ea typeface="Calibri" panose="020F0502020204030204" pitchFamily="34" charset="0"/>
              </a:rPr>
              <a:t>erleichtert</a:t>
            </a:r>
            <a:r>
              <a:rPr lang="en-US" dirty="0">
                <a:effectLst/>
                <a:ea typeface="Calibri" panose="020F0502020204030204" pitchFamily="34" charset="0"/>
              </a:rPr>
              <a:t> der Sektor </a:t>
            </a:r>
            <a:r>
              <a:rPr lang="en-US" dirty="0" err="1">
                <a:effectLst/>
                <a:ea typeface="Calibri" panose="020F0502020204030204" pitchFamily="34" charset="0"/>
              </a:rPr>
              <a:t>selbst</a:t>
            </a:r>
            <a:r>
              <a:rPr lang="en-US" dirty="0">
                <a:effectLst/>
                <a:ea typeface="Calibri" panose="020F0502020204030204" pitchFamily="34" charset="0"/>
              </a:rPr>
              <a:t>, </a:t>
            </a:r>
            <a:r>
              <a:rPr lang="en-US" dirty="0" err="1">
                <a:effectLst/>
                <a:ea typeface="Calibri" panose="020F0502020204030204" pitchFamily="34" charset="0"/>
              </a:rPr>
              <a:t>wie</a:t>
            </a:r>
            <a:r>
              <a:rPr lang="en-US" dirty="0">
                <a:effectLst/>
                <a:ea typeface="Calibri" panose="020F0502020204030204" pitchFamily="34" charset="0"/>
              </a:rPr>
              <a:t> </a:t>
            </a:r>
            <a:r>
              <a:rPr lang="en-US" dirty="0" err="1">
                <a:effectLst/>
                <a:ea typeface="Calibri" panose="020F0502020204030204" pitchFamily="34" charset="0"/>
              </a:rPr>
              <a:t>wir</a:t>
            </a:r>
            <a:r>
              <a:rPr lang="en-US" dirty="0">
                <a:effectLst/>
                <a:ea typeface="Calibri" panose="020F0502020204030204" pitchFamily="34" charset="0"/>
              </a:rPr>
              <a:t> </a:t>
            </a:r>
            <a:r>
              <a:rPr lang="en-US" dirty="0" err="1">
                <a:effectLst/>
                <a:ea typeface="Calibri" panose="020F0502020204030204" pitchFamily="34" charset="0"/>
              </a:rPr>
              <a:t>gesehen</a:t>
            </a:r>
            <a:r>
              <a:rPr lang="en-US" dirty="0">
                <a:effectLst/>
                <a:ea typeface="Calibri" panose="020F0502020204030204" pitchFamily="34" charset="0"/>
              </a:rPr>
              <a:t> </a:t>
            </a:r>
            <a:r>
              <a:rPr lang="en-US" dirty="0" err="1">
                <a:effectLst/>
                <a:ea typeface="Calibri" panose="020F0502020204030204" pitchFamily="34" charset="0"/>
              </a:rPr>
              <a:t>haben</a:t>
            </a:r>
            <a:r>
              <a:rPr lang="en-US" dirty="0">
                <a:effectLst/>
                <a:ea typeface="Calibri" panose="020F0502020204030204" pitchFamily="34" charset="0"/>
              </a:rPr>
              <a:t>, den </a:t>
            </a:r>
            <a:r>
              <a:rPr lang="en-US" dirty="0" err="1">
                <a:effectLst/>
                <a:ea typeface="Calibri" panose="020F0502020204030204" pitchFamily="34" charset="0"/>
              </a:rPr>
              <a:t>Bedarf</a:t>
            </a:r>
            <a:r>
              <a:rPr lang="en-US" dirty="0">
                <a:effectLst/>
                <a:ea typeface="Calibri" panose="020F0502020204030204" pitchFamily="34" charset="0"/>
              </a:rPr>
              <a:t> an </a:t>
            </a:r>
            <a:r>
              <a:rPr lang="en-US" dirty="0" err="1">
                <a:effectLst/>
                <a:ea typeface="Calibri" panose="020F0502020204030204" pitchFamily="34" charset="0"/>
              </a:rPr>
              <a:t>neuen</a:t>
            </a:r>
            <a:r>
              <a:rPr lang="en-US" dirty="0">
                <a:effectLst/>
                <a:ea typeface="Calibri" panose="020F0502020204030204" pitchFamily="34" charset="0"/>
              </a:rPr>
              <a:t> </a:t>
            </a:r>
            <a:r>
              <a:rPr lang="en-US" dirty="0" err="1">
                <a:effectLst/>
                <a:ea typeface="Calibri" panose="020F0502020204030204" pitchFamily="34" charset="0"/>
              </a:rPr>
              <a:t>Arbeitsplätzen</a:t>
            </a:r>
            <a:r>
              <a:rPr lang="en-US" dirty="0">
                <a:effectLst/>
                <a:ea typeface="Calibri" panose="020F0502020204030204" pitchFamily="34" charset="0"/>
              </a:rPr>
              <a:t>, </a:t>
            </a:r>
            <a:r>
              <a:rPr lang="en-US" dirty="0" err="1">
                <a:effectLst/>
                <a:ea typeface="Calibri" panose="020F0502020204030204" pitchFamily="34" charset="0"/>
              </a:rPr>
              <a:t>sowohl</a:t>
            </a:r>
            <a:r>
              <a:rPr lang="en-US" dirty="0">
                <a:effectLst/>
                <a:ea typeface="Calibri" panose="020F0502020204030204" pitchFamily="34" charset="0"/>
              </a:rPr>
              <a:t> </a:t>
            </a:r>
            <a:r>
              <a:rPr lang="en-US" dirty="0" err="1">
                <a:effectLst/>
                <a:ea typeface="Calibri" panose="020F0502020204030204" pitchFamily="34" charset="0"/>
              </a:rPr>
              <a:t>wegen</a:t>
            </a:r>
            <a:r>
              <a:rPr lang="en-US" dirty="0">
                <a:effectLst/>
                <a:ea typeface="Calibri" panose="020F0502020204030204" pitchFamily="34" charset="0"/>
              </a:rPr>
              <a:t> der </a:t>
            </a:r>
            <a:r>
              <a:rPr lang="en-US" dirty="0" err="1">
                <a:effectLst/>
                <a:ea typeface="Calibri" panose="020F0502020204030204" pitchFamily="34" charset="0"/>
              </a:rPr>
              <a:t>großen</a:t>
            </a:r>
            <a:r>
              <a:rPr lang="en-US" dirty="0">
                <a:effectLst/>
                <a:ea typeface="Calibri" panose="020F0502020204030204" pitchFamily="34" charset="0"/>
              </a:rPr>
              <a:t> </a:t>
            </a:r>
            <a:r>
              <a:rPr lang="en-US" dirty="0" err="1">
                <a:effectLst/>
                <a:ea typeface="Calibri" panose="020F0502020204030204" pitchFamily="34" charset="0"/>
              </a:rPr>
              <a:t>Anzahl</a:t>
            </a:r>
            <a:r>
              <a:rPr lang="en-US" dirty="0">
                <a:effectLst/>
                <a:ea typeface="Calibri" panose="020F0502020204030204" pitchFamily="34" charset="0"/>
              </a:rPr>
              <a:t> von </a:t>
            </a:r>
            <a:r>
              <a:rPr lang="en-US" dirty="0" err="1">
                <a:effectLst/>
                <a:ea typeface="Calibri" panose="020F0502020204030204" pitchFamily="34" charset="0"/>
              </a:rPr>
              <a:t>Arbeitnehmern</a:t>
            </a:r>
            <a:r>
              <a:rPr lang="en-US" dirty="0">
                <a:effectLst/>
                <a:ea typeface="Calibri" panose="020F0502020204030204" pitchFamily="34" charset="0"/>
              </a:rPr>
              <a:t> </a:t>
            </a:r>
            <a:r>
              <a:rPr lang="en-US" dirty="0" err="1">
                <a:effectLst/>
                <a:ea typeface="Calibri" panose="020F0502020204030204" pitchFamily="34" charset="0"/>
              </a:rPr>
              <a:t>kurz</a:t>
            </a:r>
            <a:r>
              <a:rPr lang="en-US" dirty="0">
                <a:effectLst/>
                <a:ea typeface="Calibri" panose="020F0502020204030204" pitchFamily="34" charset="0"/>
              </a:rPr>
              <a:t> </a:t>
            </a:r>
            <a:r>
              <a:rPr lang="en-US" dirty="0" err="1">
                <a:effectLst/>
                <a:ea typeface="Calibri" panose="020F0502020204030204" pitchFamily="34" charset="0"/>
              </a:rPr>
              <a:t>vor</a:t>
            </a:r>
            <a:r>
              <a:rPr lang="en-US" dirty="0">
                <a:effectLst/>
                <a:ea typeface="Calibri" panose="020F0502020204030204" pitchFamily="34" charset="0"/>
              </a:rPr>
              <a:t> dem </a:t>
            </a:r>
            <a:r>
              <a:rPr lang="en-US" dirty="0" err="1">
                <a:effectLst/>
                <a:ea typeface="Calibri" panose="020F0502020204030204" pitchFamily="34" charset="0"/>
              </a:rPr>
              <a:t>Rentenalter</a:t>
            </a:r>
            <a:r>
              <a:rPr lang="en-US" dirty="0">
                <a:effectLst/>
                <a:ea typeface="Calibri" panose="020F0502020204030204" pitchFamily="34" charset="0"/>
              </a:rPr>
              <a:t>,</a:t>
            </a:r>
          </a:p>
          <a:p>
            <a:endParaRPr lang="en-US" dirty="0">
              <a:ea typeface="Calibri" panose="020F0502020204030204" pitchFamily="34" charset="0"/>
            </a:endParaRPr>
          </a:p>
          <a:p>
            <a:endParaRPr lang="en-US" dirty="0">
              <a:effectLst/>
              <a:ea typeface="Calibri" panose="020F0502020204030204" pitchFamily="34" charset="0"/>
            </a:endParaRPr>
          </a:p>
          <a:p>
            <a:r>
              <a:rPr lang="en-US" dirty="0" err="1">
                <a:effectLst/>
                <a:ea typeface="Calibri" panose="020F0502020204030204" pitchFamily="34" charset="0"/>
              </a:rPr>
              <a:t>sowie</a:t>
            </a:r>
            <a:r>
              <a:rPr lang="en-US" dirty="0">
                <a:effectLst/>
                <a:ea typeface="Calibri" panose="020F0502020204030204" pitchFamily="34" charset="0"/>
              </a:rPr>
              <a:t> </a:t>
            </a:r>
            <a:r>
              <a:rPr lang="en-US" dirty="0" err="1">
                <a:effectLst/>
                <a:ea typeface="Calibri" panose="020F0502020204030204" pitchFamily="34" charset="0"/>
              </a:rPr>
              <a:t>Fachkräfte</a:t>
            </a:r>
            <a:r>
              <a:rPr lang="en-US" dirty="0">
                <a:effectLst/>
                <a:ea typeface="Calibri" panose="020F0502020204030204" pitchFamily="34" charset="0"/>
              </a:rPr>
              <a:t> in </a:t>
            </a:r>
            <a:r>
              <a:rPr lang="en-US" dirty="0" err="1">
                <a:effectLst/>
                <a:ea typeface="Calibri" panose="020F0502020204030204" pitchFamily="34" charset="0"/>
              </a:rPr>
              <a:t>neuen</a:t>
            </a:r>
            <a:r>
              <a:rPr lang="en-US" dirty="0">
                <a:effectLst/>
                <a:ea typeface="Calibri" panose="020F0502020204030204" pitchFamily="34" charset="0"/>
              </a:rPr>
              <a:t> </a:t>
            </a:r>
            <a:r>
              <a:rPr lang="en-US" dirty="0" err="1">
                <a:effectLst/>
                <a:ea typeface="Calibri" panose="020F0502020204030204" pitchFamily="34" charset="0"/>
              </a:rPr>
              <a:t>Arbeitsplätzen</a:t>
            </a:r>
            <a:r>
              <a:rPr lang="en-US" dirty="0">
                <a:effectLst/>
                <a:ea typeface="Calibri" panose="020F0502020204030204" pitchFamily="34" charset="0"/>
              </a:rPr>
              <a:t> </a:t>
            </a:r>
            <a:r>
              <a:rPr lang="en-US" dirty="0" err="1">
                <a:effectLst/>
                <a:ea typeface="Calibri" panose="020F0502020204030204" pitchFamily="34" charset="0"/>
              </a:rPr>
              <a:t>im</a:t>
            </a:r>
            <a:r>
              <a:rPr lang="en-US" dirty="0">
                <a:effectLst/>
                <a:ea typeface="Calibri" panose="020F0502020204030204" pitchFamily="34" charset="0"/>
              </a:rPr>
              <a:t> </a:t>
            </a:r>
            <a:r>
              <a:rPr lang="en-US" dirty="0" err="1">
                <a:effectLst/>
                <a:ea typeface="Calibri" panose="020F0502020204030204" pitchFamily="34" charset="0"/>
              </a:rPr>
              <a:t>Zusammenhang</a:t>
            </a:r>
            <a:r>
              <a:rPr lang="en-US" dirty="0">
                <a:effectLst/>
                <a:ea typeface="Calibri" panose="020F0502020204030204" pitchFamily="34" charset="0"/>
              </a:rPr>
              <a:t> </a:t>
            </a:r>
            <a:r>
              <a:rPr lang="en-US" dirty="0" err="1">
                <a:effectLst/>
                <a:ea typeface="Calibri" panose="020F0502020204030204" pitchFamily="34" charset="0"/>
              </a:rPr>
              <a:t>mit</a:t>
            </a:r>
            <a:r>
              <a:rPr lang="en-US" dirty="0">
                <a:effectLst/>
                <a:ea typeface="Calibri" panose="020F0502020204030204" pitchFamily="34" charset="0"/>
              </a:rPr>
              <a:t> der </a:t>
            </a:r>
            <a:r>
              <a:rPr lang="en-US" dirty="0" err="1">
                <a:effectLst/>
                <a:ea typeface="Calibri" panose="020F0502020204030204" pitchFamily="34" charset="0"/>
              </a:rPr>
              <a:t>technologischen</a:t>
            </a:r>
            <a:r>
              <a:rPr lang="en-US" dirty="0">
                <a:effectLst/>
                <a:ea typeface="Calibri" panose="020F0502020204030204" pitchFamily="34" charset="0"/>
              </a:rPr>
              <a:t> </a:t>
            </a:r>
            <a:r>
              <a:rPr lang="en-US" dirty="0" err="1">
                <a:effectLst/>
                <a:ea typeface="Calibri" panose="020F0502020204030204" pitchFamily="34" charset="0"/>
              </a:rPr>
              <a:t>Entwicklung</a:t>
            </a:r>
            <a:r>
              <a:rPr lang="en-US" dirty="0">
                <a:effectLst/>
                <a:ea typeface="Calibri" panose="020F0502020204030204" pitchFamily="34" charset="0"/>
              </a:rPr>
              <a:t>, der </a:t>
            </a:r>
            <a:r>
              <a:rPr lang="en-US" dirty="0" err="1">
                <a:effectLst/>
                <a:ea typeface="Calibri" panose="020F0502020204030204" pitchFamily="34" charset="0"/>
              </a:rPr>
              <a:t>Kreislaufwirtschaft</a:t>
            </a:r>
            <a:r>
              <a:rPr lang="en-US" dirty="0">
                <a:effectLst/>
                <a:ea typeface="Calibri" panose="020F0502020204030204" pitchFamily="34" charset="0"/>
              </a:rPr>
              <a:t>... </a:t>
            </a:r>
          </a:p>
          <a:p>
            <a:r>
              <a:rPr lang="en-US" dirty="0">
                <a:effectLst/>
                <a:ea typeface="Calibri" panose="020F0502020204030204" pitchFamily="34" charset="0"/>
              </a:rPr>
              <a:t> </a:t>
            </a:r>
          </a:p>
          <a:p>
            <a:r>
              <a:rPr lang="en-US" dirty="0">
                <a:effectLst/>
                <a:ea typeface="Calibri" panose="020F0502020204030204" pitchFamily="34" charset="0"/>
              </a:rPr>
              <a:t>Der </a:t>
            </a:r>
            <a:r>
              <a:rPr lang="en-US" dirty="0" err="1">
                <a:effectLst/>
                <a:ea typeface="Calibri" panose="020F0502020204030204" pitchFamily="34" charset="0"/>
              </a:rPr>
              <a:t>gesellschaftliche</a:t>
            </a:r>
            <a:r>
              <a:rPr lang="en-US" dirty="0">
                <a:effectLst/>
                <a:ea typeface="Calibri" panose="020F0502020204030204" pitchFamily="34" charset="0"/>
              </a:rPr>
              <a:t> </a:t>
            </a:r>
            <a:r>
              <a:rPr lang="en-US" dirty="0" err="1">
                <a:effectLst/>
                <a:ea typeface="Calibri" panose="020F0502020204030204" pitchFamily="34" charset="0"/>
              </a:rPr>
              <a:t>Wandel</a:t>
            </a:r>
            <a:r>
              <a:rPr lang="en-US" dirty="0">
                <a:effectLst/>
                <a:ea typeface="Calibri" panose="020F0502020204030204" pitchFamily="34" charset="0"/>
              </a:rPr>
              <a:t> </a:t>
            </a:r>
            <a:r>
              <a:rPr lang="en-US" dirty="0" err="1">
                <a:effectLst/>
                <a:ea typeface="Calibri" panose="020F0502020204030204" pitchFamily="34" charset="0"/>
              </a:rPr>
              <a:t>vollzieht</a:t>
            </a:r>
            <a:r>
              <a:rPr lang="en-US" dirty="0">
                <a:effectLst/>
                <a:ea typeface="Calibri" panose="020F0502020204030204" pitchFamily="34" charset="0"/>
              </a:rPr>
              <a:t> </a:t>
            </a:r>
            <a:r>
              <a:rPr lang="en-US" dirty="0" err="1">
                <a:effectLst/>
                <a:ea typeface="Calibri" panose="020F0502020204030204" pitchFamily="34" charset="0"/>
              </a:rPr>
              <a:t>sich</a:t>
            </a:r>
            <a:r>
              <a:rPr lang="en-US" dirty="0">
                <a:effectLst/>
                <a:ea typeface="Calibri" panose="020F0502020204030204" pitchFamily="34" charset="0"/>
              </a:rPr>
              <a:t> </a:t>
            </a:r>
            <a:r>
              <a:rPr lang="en-US" dirty="0" err="1">
                <a:effectLst/>
                <a:ea typeface="Calibri" panose="020F0502020204030204" pitchFamily="34" charset="0"/>
              </a:rPr>
              <a:t>langsam</a:t>
            </a:r>
            <a:r>
              <a:rPr lang="en-US" dirty="0">
                <a:effectLst/>
                <a:ea typeface="Calibri" panose="020F0502020204030204" pitchFamily="34" charset="0"/>
              </a:rPr>
              <a:t>, </a:t>
            </a:r>
            <a:r>
              <a:rPr lang="en-US" dirty="0" err="1">
                <a:effectLst/>
                <a:ea typeface="Calibri" panose="020F0502020204030204" pitchFamily="34" charset="0"/>
              </a:rPr>
              <a:t>aber</a:t>
            </a:r>
            <a:r>
              <a:rPr lang="en-US" dirty="0">
                <a:effectLst/>
                <a:ea typeface="Calibri" panose="020F0502020204030204" pitchFamily="34" charset="0"/>
              </a:rPr>
              <a:t> er </a:t>
            </a:r>
            <a:r>
              <a:rPr lang="en-US" dirty="0" err="1">
                <a:effectLst/>
                <a:ea typeface="Calibri" panose="020F0502020204030204" pitchFamily="34" charset="0"/>
              </a:rPr>
              <a:t>geschieht</a:t>
            </a:r>
            <a:r>
              <a:rPr lang="en-US" dirty="0">
                <a:effectLst/>
                <a:ea typeface="Calibri" panose="020F0502020204030204" pitchFamily="34" charset="0"/>
              </a:rPr>
              <a:t> </a:t>
            </a:r>
            <a:r>
              <a:rPr lang="en-US" dirty="0" err="1">
                <a:effectLst/>
                <a:ea typeface="Calibri" panose="020F0502020204030204" pitchFamily="34" charset="0"/>
              </a:rPr>
              <a:t>nicht</a:t>
            </a:r>
            <a:r>
              <a:rPr lang="en-US" dirty="0">
                <a:effectLst/>
                <a:ea typeface="Calibri" panose="020F0502020204030204" pitchFamily="34" charset="0"/>
              </a:rPr>
              <a:t> von </a:t>
            </a:r>
            <a:r>
              <a:rPr lang="en-US" dirty="0" err="1">
                <a:effectLst/>
                <a:ea typeface="Calibri" panose="020F0502020204030204" pitchFamily="34" charset="0"/>
              </a:rPr>
              <a:t>selbst</a:t>
            </a:r>
            <a:r>
              <a:rPr lang="en-US" dirty="0">
                <a:effectLst/>
                <a:ea typeface="Calibri" panose="020F0502020204030204" pitchFamily="34" charset="0"/>
              </a:rPr>
              <a:t>. </a:t>
            </a:r>
            <a:r>
              <a:rPr lang="en-US" dirty="0" err="1">
                <a:effectLst/>
                <a:ea typeface="Calibri" panose="020F0502020204030204" pitchFamily="34" charset="0"/>
              </a:rPr>
              <a:t>Im</a:t>
            </a:r>
            <a:r>
              <a:rPr lang="en-US" dirty="0">
                <a:effectLst/>
                <a:ea typeface="Calibri" panose="020F0502020204030204" pitchFamily="34" charset="0"/>
              </a:rPr>
              <a:t> </a:t>
            </a:r>
            <a:r>
              <a:rPr lang="en-US" dirty="0" err="1">
                <a:effectLst/>
                <a:ea typeface="Calibri" panose="020F0502020204030204" pitchFamily="34" charset="0"/>
              </a:rPr>
              <a:t>Bausektor</a:t>
            </a:r>
            <a:r>
              <a:rPr lang="en-US" dirty="0">
                <a:effectLst/>
                <a:ea typeface="Calibri" panose="020F0502020204030204" pitchFamily="34" charset="0"/>
              </a:rPr>
              <a:t> gab es </a:t>
            </a:r>
            <a:r>
              <a:rPr lang="en-US" dirty="0" err="1">
                <a:effectLst/>
                <a:ea typeface="Calibri" panose="020F0502020204030204" pitchFamily="34" charset="0"/>
              </a:rPr>
              <a:t>schon</a:t>
            </a:r>
            <a:r>
              <a:rPr lang="en-US" dirty="0">
                <a:effectLst/>
                <a:ea typeface="Calibri" panose="020F0502020204030204" pitchFamily="34" charset="0"/>
              </a:rPr>
              <a:t> </a:t>
            </a:r>
            <a:r>
              <a:rPr lang="en-US" dirty="0" err="1">
                <a:effectLst/>
                <a:ea typeface="Calibri" panose="020F0502020204030204" pitchFamily="34" charset="0"/>
              </a:rPr>
              <a:t>immer</a:t>
            </a:r>
            <a:r>
              <a:rPr lang="en-US" dirty="0">
                <a:effectLst/>
                <a:ea typeface="Calibri" panose="020F0502020204030204" pitchFamily="34" charset="0"/>
              </a:rPr>
              <a:t> die </a:t>
            </a:r>
            <a:r>
              <a:rPr lang="en-US" dirty="0" err="1">
                <a:effectLst/>
                <a:ea typeface="Calibri" panose="020F0502020204030204" pitchFamily="34" charset="0"/>
              </a:rPr>
              <a:t>Vorstellung</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Frauen </a:t>
            </a:r>
            <a:r>
              <a:rPr lang="en-US" dirty="0" err="1">
                <a:effectLst/>
                <a:ea typeface="Calibri" panose="020F0502020204030204" pitchFamily="34" charset="0"/>
              </a:rPr>
              <a:t>nicht</a:t>
            </a:r>
            <a:r>
              <a:rPr lang="en-US" dirty="0">
                <a:effectLst/>
                <a:ea typeface="Calibri" panose="020F0502020204030204" pitchFamily="34" charset="0"/>
              </a:rPr>
              <a:t> in </a:t>
            </a:r>
            <a:r>
              <a:rPr lang="en-US" dirty="0" err="1">
                <a:effectLst/>
                <a:ea typeface="Calibri" panose="020F0502020204030204" pitchFamily="34" charset="0"/>
              </a:rPr>
              <a:t>diesem</a:t>
            </a:r>
            <a:r>
              <a:rPr lang="en-US" dirty="0">
                <a:effectLst/>
                <a:ea typeface="Calibri" panose="020F0502020204030204" pitchFamily="34" charset="0"/>
              </a:rPr>
              <a:t> Sektor </a:t>
            </a:r>
            <a:r>
              <a:rPr lang="en-US" dirty="0" err="1">
                <a:effectLst/>
                <a:ea typeface="Calibri" panose="020F0502020204030204" pitchFamily="34" charset="0"/>
              </a:rPr>
              <a:t>arbeiten</a:t>
            </a:r>
            <a:r>
              <a:rPr lang="en-US" dirty="0">
                <a:effectLst/>
                <a:ea typeface="Calibri" panose="020F0502020204030204" pitchFamily="34" charset="0"/>
              </a:rPr>
              <a:t> </a:t>
            </a:r>
            <a:r>
              <a:rPr lang="en-US" dirty="0" err="1">
                <a:effectLst/>
                <a:ea typeface="Calibri" panose="020F0502020204030204" pitchFamily="34" charset="0"/>
              </a:rPr>
              <a:t>können</a:t>
            </a:r>
            <a:r>
              <a:rPr lang="en-US" dirty="0">
                <a:effectLst/>
                <a:ea typeface="Calibri" panose="020F0502020204030204" pitchFamily="34" charset="0"/>
              </a:rPr>
              <a:t>, </a:t>
            </a:r>
            <a:r>
              <a:rPr lang="en-US" dirty="0" err="1">
                <a:effectLst/>
                <a:ea typeface="Calibri" panose="020F0502020204030204" pitchFamily="34" charset="0"/>
              </a:rPr>
              <a:t>aber</a:t>
            </a:r>
            <a:r>
              <a:rPr lang="en-US" dirty="0">
                <a:effectLst/>
                <a:ea typeface="Calibri" panose="020F0502020204030204" pitchFamily="34" charset="0"/>
              </a:rPr>
              <a:t> </a:t>
            </a:r>
            <a:r>
              <a:rPr lang="en-US" dirty="0" err="1">
                <a:effectLst/>
                <a:ea typeface="Calibri" panose="020F0502020204030204" pitchFamily="34" charset="0"/>
              </a:rPr>
              <a:t>wir</a:t>
            </a:r>
            <a:r>
              <a:rPr lang="en-US" dirty="0">
                <a:effectLst/>
                <a:ea typeface="Calibri" panose="020F0502020204030204" pitchFamily="34" charset="0"/>
              </a:rPr>
              <a:t> </a:t>
            </a:r>
            <a:r>
              <a:rPr lang="en-US" dirty="0" err="1">
                <a:effectLst/>
                <a:ea typeface="Calibri" panose="020F0502020204030204" pitchFamily="34" charset="0"/>
              </a:rPr>
              <a:t>sehen</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sich</a:t>
            </a:r>
            <a:r>
              <a:rPr lang="en-US" dirty="0">
                <a:effectLst/>
                <a:ea typeface="Calibri" panose="020F0502020204030204" pitchFamily="34" charset="0"/>
              </a:rPr>
              <a:t> </a:t>
            </a:r>
            <a:r>
              <a:rPr lang="en-US" dirty="0" err="1">
                <a:effectLst/>
                <a:ea typeface="Calibri" panose="020F0502020204030204" pitchFamily="34" charset="0"/>
              </a:rPr>
              <a:t>diese</a:t>
            </a:r>
            <a:r>
              <a:rPr lang="en-US" dirty="0">
                <a:effectLst/>
                <a:ea typeface="Calibri" panose="020F0502020204030204" pitchFamily="34" charset="0"/>
              </a:rPr>
              <a:t> </a:t>
            </a:r>
            <a:r>
              <a:rPr lang="en-US" dirty="0" err="1">
                <a:effectLst/>
                <a:ea typeface="Calibri" panose="020F0502020204030204" pitchFamily="34" charset="0"/>
              </a:rPr>
              <a:t>Stereotypen</a:t>
            </a:r>
            <a:r>
              <a:rPr lang="en-US" dirty="0">
                <a:effectLst/>
                <a:ea typeface="Calibri" panose="020F0502020204030204" pitchFamily="34" charset="0"/>
              </a:rPr>
              <a:t> </a:t>
            </a:r>
            <a:r>
              <a:rPr lang="en-US" dirty="0" err="1">
                <a:effectLst/>
                <a:ea typeface="Calibri" panose="020F0502020204030204" pitchFamily="34" charset="0"/>
              </a:rPr>
              <a:t>bei</a:t>
            </a:r>
            <a:r>
              <a:rPr lang="en-US" dirty="0">
                <a:effectLst/>
                <a:ea typeface="Calibri" panose="020F0502020204030204" pitchFamily="34" charset="0"/>
              </a:rPr>
              <a:t> den </a:t>
            </a:r>
            <a:r>
              <a:rPr lang="en-US" dirty="0" err="1">
                <a:effectLst/>
                <a:ea typeface="Calibri" panose="020F0502020204030204" pitchFamily="34" charset="0"/>
              </a:rPr>
              <a:t>neuen</a:t>
            </a:r>
            <a:r>
              <a:rPr lang="en-US" dirty="0">
                <a:effectLst/>
                <a:ea typeface="Calibri" panose="020F0502020204030204" pitchFamily="34" charset="0"/>
              </a:rPr>
              <a:t> </a:t>
            </a:r>
            <a:r>
              <a:rPr lang="en-US" dirty="0" err="1">
                <a:effectLst/>
                <a:ea typeface="Calibri" panose="020F0502020204030204" pitchFamily="34" charset="0"/>
              </a:rPr>
              <a:t>Generationen</a:t>
            </a:r>
            <a:r>
              <a:rPr lang="en-US" dirty="0">
                <a:effectLst/>
                <a:ea typeface="Calibri" panose="020F0502020204030204" pitchFamily="34" charset="0"/>
              </a:rPr>
              <a:t> </a:t>
            </a:r>
            <a:r>
              <a:rPr lang="en-US" dirty="0" err="1">
                <a:effectLst/>
                <a:ea typeface="Calibri" panose="020F0502020204030204" pitchFamily="34" charset="0"/>
              </a:rPr>
              <a:t>ändern</a:t>
            </a:r>
            <a:r>
              <a:rPr lang="en-US" dirty="0">
                <a:effectLst/>
                <a:ea typeface="Calibri" panose="020F0502020204030204" pitchFamily="34" charset="0"/>
              </a:rPr>
              <a:t>. </a:t>
            </a:r>
          </a:p>
          <a:p>
            <a:endParaRPr lang="en-US" dirty="0">
              <a:effectLst/>
              <a:ea typeface="Calibri" panose="020F0502020204030204" pitchFamily="34" charset="0"/>
            </a:endParaRPr>
          </a:p>
          <a:p>
            <a:r>
              <a:rPr lang="en-US" dirty="0">
                <a:effectLst/>
                <a:ea typeface="Calibri" panose="020F0502020204030204" pitchFamily="34" charset="0"/>
              </a:rPr>
              <a:t>Es </a:t>
            </a:r>
            <a:r>
              <a:rPr lang="en-US" dirty="0" err="1">
                <a:effectLst/>
                <a:ea typeface="Calibri" panose="020F0502020204030204" pitchFamily="34" charset="0"/>
              </a:rPr>
              <a:t>sind</a:t>
            </a:r>
            <a:r>
              <a:rPr lang="en-US" dirty="0">
                <a:effectLst/>
                <a:ea typeface="Calibri" panose="020F0502020204030204" pitchFamily="34" charset="0"/>
              </a:rPr>
              <a:t> die </a:t>
            </a:r>
            <a:r>
              <a:rPr lang="en-US" dirty="0" err="1">
                <a:effectLst/>
                <a:ea typeface="Calibri" panose="020F0502020204030204" pitchFamily="34" charset="0"/>
              </a:rPr>
              <a:t>jungen</a:t>
            </a:r>
            <a:r>
              <a:rPr lang="en-US" dirty="0">
                <a:effectLst/>
                <a:ea typeface="Calibri" panose="020F0502020204030204" pitchFamily="34" charset="0"/>
              </a:rPr>
              <a:t> Frauen, die </a:t>
            </a:r>
            <a:r>
              <a:rPr lang="en-US" dirty="0" err="1">
                <a:effectLst/>
                <a:ea typeface="Calibri" panose="020F0502020204030204" pitchFamily="34" charset="0"/>
              </a:rPr>
              <a:t>wissen</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sie</a:t>
            </a:r>
            <a:r>
              <a:rPr lang="en-US" dirty="0">
                <a:effectLst/>
                <a:ea typeface="Calibri" panose="020F0502020204030204" pitchFamily="34" charset="0"/>
              </a:rPr>
              <a:t> </a:t>
            </a:r>
            <a:r>
              <a:rPr lang="en-US" dirty="0" err="1">
                <a:effectLst/>
                <a:ea typeface="Calibri" panose="020F0502020204030204" pitchFamily="34" charset="0"/>
              </a:rPr>
              <a:t>Arbeitsrechte</a:t>
            </a:r>
            <a:r>
              <a:rPr lang="en-US" dirty="0">
                <a:effectLst/>
                <a:ea typeface="Calibri" panose="020F0502020204030204" pitchFamily="34" charset="0"/>
              </a:rPr>
              <a:t> </a:t>
            </a:r>
            <a:r>
              <a:rPr lang="en-US" dirty="0" err="1">
                <a:effectLst/>
                <a:ea typeface="Calibri" panose="020F0502020204030204" pitchFamily="34" charset="0"/>
              </a:rPr>
              <a:t>haben</a:t>
            </a:r>
            <a:r>
              <a:rPr lang="en-US" dirty="0">
                <a:effectLst/>
                <a:ea typeface="Calibri" panose="020F0502020204030204" pitchFamily="34" charset="0"/>
              </a:rPr>
              <a:t>, die </a:t>
            </a:r>
            <a:r>
              <a:rPr lang="en-US" dirty="0" err="1">
                <a:effectLst/>
                <a:ea typeface="Calibri" panose="020F0502020204030204" pitchFamily="34" charset="0"/>
              </a:rPr>
              <a:t>erfüllt</a:t>
            </a:r>
            <a:r>
              <a:rPr lang="en-US" dirty="0">
                <a:effectLst/>
                <a:ea typeface="Calibri" panose="020F0502020204030204" pitchFamily="34" charset="0"/>
              </a:rPr>
              <a:t> </a:t>
            </a:r>
            <a:r>
              <a:rPr lang="en-US" dirty="0" err="1">
                <a:effectLst/>
                <a:ea typeface="Calibri" panose="020F0502020204030204" pitchFamily="34" charset="0"/>
              </a:rPr>
              <a:t>werden</a:t>
            </a:r>
            <a:r>
              <a:rPr lang="en-US" dirty="0">
                <a:effectLst/>
                <a:ea typeface="Calibri" panose="020F0502020204030204" pitchFamily="34" charset="0"/>
              </a:rPr>
              <a:t> </a:t>
            </a:r>
            <a:r>
              <a:rPr lang="en-US" dirty="0" err="1">
                <a:effectLst/>
                <a:ea typeface="Calibri" panose="020F0502020204030204" pitchFamily="34" charset="0"/>
              </a:rPr>
              <a:t>müssen</a:t>
            </a:r>
            <a:r>
              <a:rPr lang="en-US" dirty="0">
                <a:effectLst/>
                <a:ea typeface="Calibri" panose="020F0502020204030204" pitchFamily="34" charset="0"/>
              </a:rPr>
              <a:t>,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ihr</a:t>
            </a:r>
            <a:r>
              <a:rPr lang="en-US" dirty="0">
                <a:effectLst/>
                <a:ea typeface="Calibri" panose="020F0502020204030204" pitchFamily="34" charset="0"/>
              </a:rPr>
              <a:t> </a:t>
            </a:r>
            <a:r>
              <a:rPr lang="en-US" dirty="0" err="1">
                <a:effectLst/>
                <a:ea typeface="Calibri" panose="020F0502020204030204" pitchFamily="34" charset="0"/>
              </a:rPr>
              <a:t>Gehalt</a:t>
            </a:r>
            <a:r>
              <a:rPr lang="en-US" dirty="0">
                <a:effectLst/>
                <a:ea typeface="Calibri" panose="020F0502020204030204" pitchFamily="34" charset="0"/>
              </a:rPr>
              <a:t> dem der </a:t>
            </a:r>
            <a:r>
              <a:rPr lang="en-US" dirty="0" err="1">
                <a:effectLst/>
                <a:ea typeface="Calibri" panose="020F0502020204030204" pitchFamily="34" charset="0"/>
              </a:rPr>
              <a:t>Männer</a:t>
            </a:r>
            <a:r>
              <a:rPr lang="en-US" dirty="0">
                <a:effectLst/>
                <a:ea typeface="Calibri" panose="020F0502020204030204" pitchFamily="34" charset="0"/>
              </a:rPr>
              <a:t> </a:t>
            </a:r>
            <a:r>
              <a:rPr lang="en-US" dirty="0" err="1">
                <a:effectLst/>
                <a:ea typeface="Calibri" panose="020F0502020204030204" pitchFamily="34" charset="0"/>
              </a:rPr>
              <a:t>entsprechen</a:t>
            </a:r>
            <a:r>
              <a:rPr lang="en-US" dirty="0">
                <a:effectLst/>
                <a:ea typeface="Calibri" panose="020F0502020204030204" pitchFamily="34" charset="0"/>
              </a:rPr>
              <a:t> muss und </a:t>
            </a:r>
            <a:r>
              <a:rPr lang="en-US" dirty="0" err="1">
                <a:effectLst/>
                <a:ea typeface="Calibri" panose="020F0502020204030204" pitchFamily="34" charset="0"/>
              </a:rPr>
              <a:t>dass</a:t>
            </a:r>
            <a:r>
              <a:rPr lang="en-US" dirty="0">
                <a:effectLst/>
                <a:ea typeface="Calibri" panose="020F0502020204030204" pitchFamily="34" charset="0"/>
              </a:rPr>
              <a:t> </a:t>
            </a:r>
            <a:r>
              <a:rPr lang="en-US" dirty="0" err="1">
                <a:effectLst/>
                <a:ea typeface="Calibri" panose="020F0502020204030204" pitchFamily="34" charset="0"/>
              </a:rPr>
              <a:t>sie</a:t>
            </a:r>
            <a:r>
              <a:rPr lang="en-US" dirty="0">
                <a:effectLst/>
                <a:ea typeface="Calibri" panose="020F0502020204030204" pitchFamily="34" charset="0"/>
              </a:rPr>
              <a:t> die </a:t>
            </a:r>
            <a:r>
              <a:rPr lang="en-US" dirty="0" err="1">
                <a:effectLst/>
                <a:ea typeface="Calibri" panose="020F0502020204030204" pitchFamily="34" charset="0"/>
              </a:rPr>
              <a:t>gleichen</a:t>
            </a:r>
            <a:r>
              <a:rPr lang="en-US" dirty="0">
                <a:effectLst/>
                <a:ea typeface="Calibri" panose="020F0502020204030204" pitchFamily="34" charset="0"/>
              </a:rPr>
              <a:t> </a:t>
            </a:r>
            <a:r>
              <a:rPr lang="en-US" dirty="0" err="1">
                <a:effectLst/>
                <a:ea typeface="Calibri" panose="020F0502020204030204" pitchFamily="34" charset="0"/>
              </a:rPr>
              <a:t>Tätigkeiten</a:t>
            </a:r>
            <a:r>
              <a:rPr lang="en-US" dirty="0">
                <a:effectLst/>
                <a:ea typeface="Calibri" panose="020F0502020204030204" pitchFamily="34" charset="0"/>
              </a:rPr>
              <a:t> </a:t>
            </a:r>
            <a:r>
              <a:rPr lang="en-US" dirty="0" err="1">
                <a:effectLst/>
                <a:ea typeface="Calibri" panose="020F0502020204030204" pitchFamily="34" charset="0"/>
              </a:rPr>
              <a:t>wie</a:t>
            </a:r>
            <a:r>
              <a:rPr lang="en-US" dirty="0">
                <a:effectLst/>
                <a:ea typeface="Calibri" panose="020F0502020204030204" pitchFamily="34" charset="0"/>
              </a:rPr>
              <a:t> </a:t>
            </a:r>
            <a:r>
              <a:rPr lang="en-US" dirty="0" err="1">
                <a:effectLst/>
                <a:ea typeface="Calibri" panose="020F0502020204030204" pitchFamily="34" charset="0"/>
              </a:rPr>
              <a:t>Männer</a:t>
            </a:r>
            <a:r>
              <a:rPr lang="en-US" dirty="0">
                <a:effectLst/>
                <a:ea typeface="Calibri" panose="020F0502020204030204" pitchFamily="34" charset="0"/>
              </a:rPr>
              <a:t> </a:t>
            </a:r>
            <a:r>
              <a:rPr lang="en-US" dirty="0" err="1">
                <a:effectLst/>
                <a:ea typeface="Calibri" panose="020F0502020204030204" pitchFamily="34" charset="0"/>
              </a:rPr>
              <a:t>ausüben</a:t>
            </a:r>
            <a:r>
              <a:rPr lang="en-US" dirty="0">
                <a:effectLst/>
                <a:ea typeface="Calibri" panose="020F0502020204030204" pitchFamily="34" charset="0"/>
              </a:rPr>
              <a:t> </a:t>
            </a:r>
            <a:r>
              <a:rPr lang="en-US" dirty="0" err="1">
                <a:effectLst/>
                <a:ea typeface="Calibri" panose="020F0502020204030204" pitchFamily="34" charset="0"/>
              </a:rPr>
              <a:t>können</a:t>
            </a:r>
            <a:r>
              <a:rPr lang="en-US" dirty="0">
                <a:effectLst/>
                <a:ea typeface="Calibri" panose="020F0502020204030204" pitchFamily="34" charset="0"/>
              </a:rPr>
              <a:t>.</a:t>
            </a:r>
          </a:p>
          <a:p>
            <a:endParaRPr lang="en-US" dirty="0">
              <a:effectLst/>
              <a:ea typeface="Calibri" panose="020F0502020204030204" pitchFamily="34" charset="0"/>
            </a:endParaRPr>
          </a:p>
          <a:p>
            <a:endParaRPr lang="en-LB" dirty="0">
              <a:effectLst/>
              <a:ea typeface="Calibri" panose="020F0502020204030204" pitchFamily="34" charset="0"/>
            </a:endParaRPr>
          </a:p>
          <a:p>
            <a:pPr algn="just">
              <a:tabLst>
                <a:tab pos="450215" algn="l"/>
              </a:tabLst>
            </a:pPr>
            <a:endParaRPr lang="en-LB" dirty="0">
              <a:effectLst/>
              <a:ea typeface="Calibri" panose="020F0502020204030204" pitchFamily="34" charset="0"/>
            </a:endParaRPr>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2432006"/>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 Placeholder 7">
            <a:extLst>
              <a:ext uri="{FF2B5EF4-FFF2-40B4-BE49-F238E27FC236}">
                <a16:creationId xmlns:a16="http://schemas.microsoft.com/office/drawing/2014/main" id="{1CB93B43-FE4E-7A48-9B95-F14A5136BC41}"/>
              </a:ext>
            </a:extLst>
          </p:cNvPr>
          <p:cNvSpPr>
            <a:spLocks noGrp="1"/>
          </p:cNvSpPr>
          <p:nvPr/>
        </p:nvSpPr>
        <p:spPr>
          <a:xfrm>
            <a:off x="511585" y="3151126"/>
            <a:ext cx="3267316"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3.2.4 </a:t>
            </a:r>
            <a:r>
              <a:rPr lang="en-IE" dirty="0" err="1"/>
              <a:t>Generationswechsel</a:t>
            </a:r>
            <a:r>
              <a:rPr lang="en-IE" dirty="0"/>
              <a:t> und Innovation </a:t>
            </a:r>
            <a:r>
              <a:rPr lang="en-IE" dirty="0" err="1"/>
              <a:t>als</a:t>
            </a:r>
            <a:r>
              <a:rPr lang="en-IE" dirty="0"/>
              <a:t> </a:t>
            </a:r>
            <a:r>
              <a:rPr lang="en-IE" dirty="0" err="1"/>
              <a:t>Instrumente</a:t>
            </a:r>
            <a:r>
              <a:rPr lang="en-IE" dirty="0"/>
              <a:t> des </a:t>
            </a:r>
            <a:r>
              <a:rPr lang="en-IE" dirty="0" err="1"/>
              <a:t>Wandels</a:t>
            </a:r>
            <a:r>
              <a:rPr lang="en-IE" dirty="0"/>
              <a:t> </a:t>
            </a:r>
            <a:endParaRPr lang="en-LB"/>
          </a:p>
        </p:txBody>
      </p:sp>
      <p:sp>
        <p:nvSpPr>
          <p:cNvPr id="9" name="Text Placeholder 6">
            <a:extLst>
              <a:ext uri="{FF2B5EF4-FFF2-40B4-BE49-F238E27FC236}">
                <a16:creationId xmlns:a16="http://schemas.microsoft.com/office/drawing/2014/main" id="{79B32A51-723A-7600-613F-BADFC12A4E63}"/>
              </a:ext>
            </a:extLst>
          </p:cNvPr>
          <p:cNvSpPr txBox="1">
            <a:spLocks/>
          </p:cNvSpPr>
          <p:nvPr/>
        </p:nvSpPr>
        <p:spPr>
          <a:xfrm>
            <a:off x="2148125" y="2064315"/>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Sanja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Ivandic</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Gleichstellungsexpertin</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a:t>
            </a:r>
            <a:r>
              <a:rPr lang="en-IE" sz="9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Deutschland. </a:t>
            </a:r>
            <a:endParaRPr lang="en-LB"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DF24D42B-60F1-C1CA-5065-32C3942836AD}"/>
              </a:ext>
            </a:extLst>
          </p:cNvPr>
          <p:cNvSpPr>
            <a:spLocks noGrp="1"/>
          </p:cNvSpPr>
          <p:nvPr/>
        </p:nvSpPr>
        <p:spPr>
          <a:xfrm>
            <a:off x="3863726" y="7586046"/>
            <a:ext cx="3276600" cy="1101548"/>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"Wir sehen einen Generationsunterschied in der sozialen Einstellung. Das zeigt sich besonders bei jungen Frauen. Frauen sehen, dass sie Rechte haben, und haben auch keine Angst, diese einzufordern."</a:t>
            </a:r>
          </a:p>
        </p:txBody>
      </p:sp>
      <p:sp>
        <p:nvSpPr>
          <p:cNvPr id="13" name="Text Placeholder 6">
            <a:extLst>
              <a:ext uri="{FF2B5EF4-FFF2-40B4-BE49-F238E27FC236}">
                <a16:creationId xmlns:a16="http://schemas.microsoft.com/office/drawing/2014/main" id="{300360E4-3962-470B-B178-3519584A54FC}"/>
              </a:ext>
            </a:extLst>
          </p:cNvPr>
          <p:cNvSpPr txBox="1">
            <a:spLocks/>
          </p:cNvSpPr>
          <p:nvPr/>
        </p:nvSpPr>
        <p:spPr>
          <a:xfrm>
            <a:off x="3818428" y="9729233"/>
            <a:ext cx="3276599"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Bef>
                <a:spcPts val="195"/>
              </a:spcBef>
              <a:tabLst>
                <a:tab pos="450215" algn="l"/>
              </a:tabLst>
            </a:pP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Małgorzata</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Kopka-Piątek</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Direktorin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des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Programms</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für Europa- und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Migrationspolitik</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am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Institut</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für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öffentliche</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Angelegenheiten</a:t>
            </a:r>
            <a:r>
              <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r>
              <a:rPr lang="en-IE" sz="900" b="1" i="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Polen</a:t>
            </a:r>
            <a:endParaRPr lang="en-IE" sz="900" b="1" i="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08CCE3A2-24BE-0870-83A6-FD28C8C824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71" y="7526994"/>
            <a:ext cx="3780773" cy="3131481"/>
          </a:xfrm>
          <a:prstGeom prst="rect">
            <a:avLst/>
          </a:prstGeom>
        </p:spPr>
      </p:pic>
      <p:sp>
        <p:nvSpPr>
          <p:cNvPr id="17" name="Freeform 16">
            <a:extLst>
              <a:ext uri="{FF2B5EF4-FFF2-40B4-BE49-F238E27FC236}">
                <a16:creationId xmlns:a16="http://schemas.microsoft.com/office/drawing/2014/main" id="{A07F4F23-47FE-5DEA-33D3-D8815F211BCB}"/>
              </a:ext>
            </a:extLst>
          </p:cNvPr>
          <p:cNvSpPr/>
          <p:nvPr/>
        </p:nvSpPr>
        <p:spPr>
          <a:xfrm>
            <a:off x="-1872" y="7526993"/>
            <a:ext cx="3780773" cy="3131481"/>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3736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82" b="-320"/>
          <a:stretch/>
        </p:blipFill>
        <p:spPr>
          <a:xfrm>
            <a:off x="464104" y="472749"/>
            <a:ext cx="6496308" cy="9245409"/>
          </a:xfrm>
        </p:spPr>
      </p:pic>
      <p:sp>
        <p:nvSpPr>
          <p:cNvPr id="3" name="Freeform 2">
            <a:extLst>
              <a:ext uri="{FF2B5EF4-FFF2-40B4-BE49-F238E27FC236}">
                <a16:creationId xmlns:a16="http://schemas.microsoft.com/office/drawing/2014/main" id="{5D326608-DBAD-0CF5-6217-FAC3828D4FF2}"/>
              </a:ext>
            </a:extLst>
          </p:cNvPr>
          <p:cNvSpPr/>
          <p:nvPr/>
        </p:nvSpPr>
        <p:spPr>
          <a:xfrm>
            <a:off x="464105" y="448036"/>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58</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a:xfrm>
            <a:off x="293556" y="2344994"/>
            <a:ext cx="3418702" cy="741413"/>
          </a:xfrm>
        </p:spPr>
        <p:txBody>
          <a:bodyPr anchor="t">
            <a:normAutofit/>
          </a:bodyPr>
          <a:lstStyle/>
          <a:p>
            <a:pPr algn="l"/>
            <a:r>
              <a:rPr lang="en-GB" sz="2200" b="1">
                <a:solidFill>
                  <a:schemeClr val="bg1"/>
                </a:solidFill>
              </a:rPr>
              <a:t>3.2.5 </a:t>
            </a:r>
            <a:r>
              <a:rPr lang="en-IE" sz="2200" b="1">
                <a:solidFill>
                  <a:schemeClr val="bg1"/>
                </a:solidFill>
              </a:rPr>
              <a:t>Aktionsplan FemCon</a:t>
            </a:r>
            <a:endParaRPr lang="en-LB" sz="2200" b="1">
              <a:solidFill>
                <a:schemeClr val="bg1"/>
              </a:solidFill>
            </a:endParaRPr>
          </a:p>
          <a:p>
            <a:pPr algn="l"/>
            <a:endParaRPr lang="en-GB" sz="2200" b="1">
              <a:solidFill>
                <a:schemeClr val="bg1"/>
              </a:solidFill>
            </a:endParaRPr>
          </a:p>
        </p:txBody>
      </p:sp>
    </p:spTree>
    <p:extLst>
      <p:ext uri="{BB962C8B-B14F-4D97-AF65-F5344CB8AC3E}">
        <p14:creationId xmlns:p14="http://schemas.microsoft.com/office/powerpoint/2010/main" val="3384956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4E3F96E1-7AB3-D835-B196-06246D5BA501}"/>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320"/>
          <a:stretch/>
        </p:blipFill>
        <p:spPr>
          <a:xfrm>
            <a:off x="464104" y="472749"/>
            <a:ext cx="6496308" cy="9245409"/>
          </a:xfrm>
        </p:spPr>
      </p:pic>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59</a:t>
            </a:fld>
            <a:endParaRPr lang="en-US" dirty="0"/>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prstGeom prst="rect">
            <a:avLst/>
          </a:prstGeom>
        </p:spPr>
        <p:txBody>
          <a:bodyPr/>
          <a:lstStyle/>
          <a:p>
            <a:r>
              <a:rPr lang="en-IE" sz="1800" kern="1200" dirty="0">
                <a:solidFill>
                  <a:srgbClr val="000000"/>
                </a:solidFill>
                <a:effectLst/>
                <a:latin typeface="Calibri" panose="020F0502020204030204" pitchFamily="34" charset="0"/>
                <a:ea typeface="Calibri" panose="020F0502020204030204" pitchFamily="34" charset="0"/>
              </a:rPr>
              <a:t>"Der Platz </a:t>
            </a:r>
            <a:r>
              <a:rPr lang="en-IE" sz="1800" kern="1200" dirty="0" err="1">
                <a:solidFill>
                  <a:srgbClr val="000000"/>
                </a:solidFill>
                <a:effectLst/>
                <a:latin typeface="Calibri" panose="020F0502020204030204" pitchFamily="34" charset="0"/>
                <a:ea typeface="Calibri" panose="020F0502020204030204" pitchFamily="34" charset="0"/>
              </a:rPr>
              <a:t>einer</a:t>
            </a:r>
            <a:r>
              <a:rPr lang="en-IE" sz="1800" kern="1200" dirty="0">
                <a:solidFill>
                  <a:srgbClr val="000000"/>
                </a:solidFill>
                <a:effectLst/>
                <a:latin typeface="Calibri" panose="020F0502020204030204" pitchFamily="34" charset="0"/>
                <a:ea typeface="Calibri" panose="020F0502020204030204" pitchFamily="34" charset="0"/>
              </a:rPr>
              <a:t> Frau </a:t>
            </a:r>
            <a:r>
              <a:rPr lang="en-IE" sz="1800" kern="1200" dirty="0" err="1">
                <a:solidFill>
                  <a:srgbClr val="000000"/>
                </a:solidFill>
                <a:effectLst/>
                <a:latin typeface="Calibri" panose="020F0502020204030204" pitchFamily="34" charset="0"/>
                <a:ea typeface="Calibri" panose="020F0502020204030204" pitchFamily="34" charset="0"/>
              </a:rPr>
              <a:t>ist</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überall</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dort</a:t>
            </a:r>
            <a:r>
              <a:rPr lang="en-IE" sz="1800" kern="1200" dirty="0">
                <a:solidFill>
                  <a:srgbClr val="000000"/>
                </a:solidFill>
                <a:effectLst/>
                <a:latin typeface="Calibri" panose="020F0502020204030204" pitchFamily="34" charset="0"/>
                <a:ea typeface="Calibri" panose="020F0502020204030204" pitchFamily="34" charset="0"/>
              </a:rPr>
              <a:t>, wo </a:t>
            </a:r>
            <a:r>
              <a:rPr lang="en-IE" sz="1800" kern="1200" dirty="0" err="1">
                <a:solidFill>
                  <a:srgbClr val="000000"/>
                </a:solidFill>
                <a:effectLst/>
                <a:latin typeface="Calibri" panose="020F0502020204030204" pitchFamily="34" charset="0"/>
                <a:ea typeface="Calibri" panose="020F0502020204030204" pitchFamily="34" charset="0"/>
              </a:rPr>
              <a:t>sie</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ihn</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haben</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möchte</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auch</a:t>
            </a:r>
            <a:r>
              <a:rPr lang="en-IE" sz="1800" kern="1200" dirty="0">
                <a:solidFill>
                  <a:srgbClr val="000000"/>
                </a:solidFill>
                <a:effectLst/>
                <a:latin typeface="Calibri" panose="020F0502020204030204" pitchFamily="34" charset="0"/>
                <a:ea typeface="Calibri" panose="020F0502020204030204" pitchFamily="34" charset="0"/>
              </a:rPr>
              <a:t> in der </a:t>
            </a:r>
            <a:r>
              <a:rPr lang="en-IE" sz="1800" kern="1200" dirty="0" err="1">
                <a:solidFill>
                  <a:srgbClr val="000000"/>
                </a:solidFill>
                <a:effectLst/>
                <a:latin typeface="Calibri" panose="020F0502020204030204" pitchFamily="34" charset="0"/>
                <a:ea typeface="Calibri" panose="020F0502020204030204" pitchFamily="34" charset="0"/>
              </a:rPr>
              <a:t>Kabine</a:t>
            </a:r>
            <a:r>
              <a:rPr lang="en-IE" sz="1800" kern="1200" dirty="0">
                <a:solidFill>
                  <a:srgbClr val="000000"/>
                </a:solidFill>
                <a:effectLst/>
                <a:latin typeface="Calibri" panose="020F0502020204030204" pitchFamily="34" charset="0"/>
                <a:ea typeface="Calibri" panose="020F0502020204030204" pitchFamily="34" charset="0"/>
              </a:rPr>
              <a:t> </a:t>
            </a:r>
            <a:r>
              <a:rPr lang="en-IE" sz="1800" kern="1200" dirty="0" err="1">
                <a:solidFill>
                  <a:srgbClr val="000000"/>
                </a:solidFill>
                <a:effectLst/>
                <a:latin typeface="Calibri" panose="020F0502020204030204" pitchFamily="34" charset="0"/>
                <a:ea typeface="Calibri" panose="020F0502020204030204" pitchFamily="34" charset="0"/>
              </a:rPr>
              <a:t>eines</a:t>
            </a:r>
            <a:r>
              <a:rPr lang="en-IE" sz="1800" kern="1200" dirty="0">
                <a:solidFill>
                  <a:srgbClr val="000000"/>
                </a:solidFill>
                <a:effectLst/>
                <a:latin typeface="Calibri" panose="020F0502020204030204" pitchFamily="34" charset="0"/>
                <a:ea typeface="Calibri" panose="020F0502020204030204" pitchFamily="34" charset="0"/>
              </a:rPr>
              <a:t> 40-Tonnen-Bulldozers"</a:t>
            </a:r>
            <a:r>
              <a:rPr lang="en-US" dirty="0"/>
              <a:t>. </a:t>
            </a:r>
          </a:p>
        </p:txBody>
      </p:sp>
      <p:sp>
        <p:nvSpPr>
          <p:cNvPr id="3" name="Graphic 383">
            <a:extLst>
              <a:ext uri="{FF2B5EF4-FFF2-40B4-BE49-F238E27FC236}">
                <a16:creationId xmlns:a16="http://schemas.microsoft.com/office/drawing/2014/main" id="{83188073-ABFF-4C59-D8F6-7E9E8FC4F71B}"/>
              </a:ext>
            </a:extLst>
          </p:cNvPr>
          <p:cNvSpPr/>
          <p:nvPr/>
        </p:nvSpPr>
        <p:spPr>
          <a:xfrm>
            <a:off x="822115" y="6178398"/>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EE3EEAE-D4F3-FD91-A699-AB9C58093BC7}"/>
              </a:ext>
            </a:extLst>
          </p:cNvPr>
          <p:cNvGrpSpPr/>
          <p:nvPr/>
        </p:nvGrpSpPr>
        <p:grpSpPr>
          <a:xfrm>
            <a:off x="1429542" y="755374"/>
            <a:ext cx="1487826" cy="1083162"/>
            <a:chOff x="3400450" y="986392"/>
            <a:chExt cx="1487826" cy="1083162"/>
          </a:xfrm>
        </p:grpSpPr>
        <p:sp>
          <p:nvSpPr>
            <p:cNvPr id="5" name="Freeform 4">
              <a:extLst>
                <a:ext uri="{FF2B5EF4-FFF2-40B4-BE49-F238E27FC236}">
                  <a16:creationId xmlns:a16="http://schemas.microsoft.com/office/drawing/2014/main" id="{B4F64AE4-FB81-1653-E1A2-1DB1AE443E1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EE5E64-048B-ED56-72ED-3DF99AA1EE8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D017F5A1-FF27-DC97-4068-8FBB8F8CA362}"/>
              </a:ext>
            </a:extLst>
          </p:cNvPr>
          <p:cNvSpPr/>
          <p:nvPr/>
        </p:nvSpPr>
        <p:spPr>
          <a:xfrm>
            <a:off x="455483" y="472748"/>
            <a:ext cx="6496308" cy="9245409"/>
          </a:xfrm>
          <a:custGeom>
            <a:avLst/>
            <a:gdLst>
              <a:gd name="connsiteX0" fmla="*/ 0 w 6496308"/>
              <a:gd name="connsiteY0" fmla="*/ 0 h 9245409"/>
              <a:gd name="connsiteX1" fmla="*/ 6492981 w 6496308"/>
              <a:gd name="connsiteY1" fmla="*/ 0 h 9245409"/>
              <a:gd name="connsiteX2" fmla="*/ 6492981 w 6496308"/>
              <a:gd name="connsiteY2" fmla="*/ 3536672 h 9245409"/>
              <a:gd name="connsiteX3" fmla="*/ 6496308 w 6496308"/>
              <a:gd name="connsiteY3" fmla="*/ 3536672 h 9245409"/>
              <a:gd name="connsiteX4" fmla="*/ 6496308 w 6496308"/>
              <a:gd name="connsiteY4" fmla="*/ 8904912 h 9245409"/>
              <a:gd name="connsiteX5" fmla="*/ 6492981 w 6496308"/>
              <a:gd name="connsiteY5" fmla="*/ 8904912 h 9245409"/>
              <a:gd name="connsiteX6" fmla="*/ 6492981 w 6496308"/>
              <a:gd name="connsiteY6" fmla="*/ 9245409 h 9245409"/>
              <a:gd name="connsiteX7" fmla="*/ 0 w 6496308"/>
              <a:gd name="connsiteY7" fmla="*/ 9245409 h 9245409"/>
              <a:gd name="connsiteX8" fmla="*/ 0 w 6496308"/>
              <a:gd name="connsiteY8" fmla="*/ 4503680 h 9245409"/>
              <a:gd name="connsiteX9" fmla="*/ 3636280 w 6496308"/>
              <a:gd name="connsiteY9" fmla="*/ 4503680 h 9245409"/>
              <a:gd name="connsiteX10" fmla="*/ 3636280 w 6496308"/>
              <a:gd name="connsiteY10" fmla="*/ 806309 h 9245409"/>
              <a:gd name="connsiteX11" fmla="*/ 0 w 6496308"/>
              <a:gd name="connsiteY11" fmla="*/ 806309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6308" h="9245409">
                <a:moveTo>
                  <a:pt x="0" y="0"/>
                </a:moveTo>
                <a:lnTo>
                  <a:pt x="6492981" y="0"/>
                </a:lnTo>
                <a:lnTo>
                  <a:pt x="6492981" y="3536672"/>
                </a:lnTo>
                <a:lnTo>
                  <a:pt x="6496308" y="3536672"/>
                </a:lnTo>
                <a:lnTo>
                  <a:pt x="6496308" y="8904912"/>
                </a:lnTo>
                <a:lnTo>
                  <a:pt x="6492981" y="8904912"/>
                </a:lnTo>
                <a:lnTo>
                  <a:pt x="6492981" y="9245409"/>
                </a:lnTo>
                <a:lnTo>
                  <a:pt x="0" y="9245409"/>
                </a:lnTo>
                <a:lnTo>
                  <a:pt x="0" y="4503680"/>
                </a:lnTo>
                <a:lnTo>
                  <a:pt x="3636280" y="4503680"/>
                </a:lnTo>
                <a:lnTo>
                  <a:pt x="3636280" y="806309"/>
                </a:lnTo>
                <a:lnTo>
                  <a:pt x="0" y="806309"/>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1778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4B944-2EE8-2783-1819-98B7E9A0D439}"/>
              </a:ext>
            </a:extLst>
          </p:cNvPr>
          <p:cNvSpPr/>
          <p:nvPr/>
        </p:nvSpPr>
        <p:spPr>
          <a:xfrm flipV="1">
            <a:off x="621792" y="1187648"/>
            <a:ext cx="6937883" cy="3890789"/>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DA8E9DE-F3A5-3541-813E-A3F63CD17357}"/>
              </a:ext>
            </a:extLst>
          </p:cNvPr>
          <p:cNvSpPr>
            <a:spLocks noGrp="1"/>
          </p:cNvSpPr>
          <p:nvPr>
            <p:ph type="sldNum" sz="quarter" idx="4"/>
          </p:nvPr>
        </p:nvSpPr>
        <p:spPr/>
        <p:txBody>
          <a:bodyPr/>
          <a:lstStyle/>
          <a:p>
            <a:fld id="{CB2079F2-58AF-ED44-82D7-E04B2F6FD686}" type="slidenum">
              <a:rPr lang="en-US" smtClean="0"/>
              <a:t>6</a:t>
            </a:fld>
            <a:endParaRPr lang="en-US" dirty="0"/>
          </a:p>
        </p:txBody>
      </p:sp>
      <p:sp>
        <p:nvSpPr>
          <p:cNvPr id="7" name="Text Placeholder 6">
            <a:extLst>
              <a:ext uri="{FF2B5EF4-FFF2-40B4-BE49-F238E27FC236}">
                <a16:creationId xmlns:a16="http://schemas.microsoft.com/office/drawing/2014/main" id="{A68AC328-35F6-7949-803E-440986E1C4B4}"/>
              </a:ext>
            </a:extLst>
          </p:cNvPr>
          <p:cNvSpPr>
            <a:spLocks noGrp="1"/>
          </p:cNvSpPr>
          <p:nvPr>
            <p:ph type="body" sz="quarter" idx="32"/>
          </p:nvPr>
        </p:nvSpPr>
        <p:spPr>
          <a:xfrm>
            <a:off x="859536" y="1426464"/>
            <a:ext cx="6700139" cy="7745245"/>
          </a:xfrm>
          <a:prstGeom prst="rect">
            <a:avLst/>
          </a:prstGeom>
        </p:spPr>
        <p:txBody>
          <a:bodyPr/>
          <a:lstStyle/>
          <a:p>
            <a:r>
              <a:rPr lang="en-US" sz="1800" b="1" dirty="0">
                <a:solidFill>
                  <a:schemeClr val="bg1"/>
                </a:solidFill>
              </a:rPr>
              <a:t>Einführung und Zweck</a:t>
            </a:r>
          </a:p>
          <a:p>
            <a:endParaRPr lang="en-US" dirty="0"/>
          </a:p>
          <a:p>
            <a:r>
              <a:rPr lang="en-US" dirty="0"/>
              <a:t>Die Gleichstellung ist einer der zentralen Werte, zu deren Umsetzung sich die Europäische Union in allen ihren Politiken und Bereichen verpflichtet hat. Es sind die öffentlichen Institutionen der EU und ihre Mitgliedstaaten, die die Initiative ergreifen und den Wert der Gleichstellung in ihre verschiedenen Bereiche einbeziehen müssen.  Im Falle der Gleichstellung von Frauen und Männern ist dies besonders im Arbeitssektor notwendig, wo wir im Gegensatz zu anderen politischen und sozialen Bereichen immer noch eine sehr große Kluft feststellen. </a:t>
            </a:r>
          </a:p>
          <a:p>
            <a:r>
              <a:rPr lang="en-US" dirty="0"/>
              <a:t> </a:t>
            </a:r>
          </a:p>
          <a:p>
            <a:r>
              <a:rPr lang="en-US" dirty="0"/>
              <a:t>Vor diesem Hintergrund haben wir ein "</a:t>
            </a:r>
            <a:r>
              <a:rPr lang="en-US" dirty="0" err="1"/>
              <a:t>Inklusion</a:t>
            </a:r>
            <a:r>
              <a:rPr lang="en-US" dirty="0"/>
              <a:t> Reach &amp; Teach"-Toolkit entwickelt, das aus Videos, Texten und Grafiken besteht und es Berufsschullehrern ermöglicht, mit Frauen </a:t>
            </a:r>
            <a:r>
              <a:rPr lang="en-US" dirty="0" err="1"/>
              <a:t>im</a:t>
            </a:r>
            <a:r>
              <a:rPr lang="en-US" dirty="0"/>
              <a:t> </a:t>
            </a:r>
            <a:r>
              <a:rPr lang="en-US" dirty="0" err="1"/>
              <a:t>Bau</a:t>
            </a:r>
            <a:r>
              <a:rPr lang="en-US" dirty="0"/>
              <a:t> und Unternehmen in diesem Sektor in Kontakt zu treten, um sie zu motivieren, mehr über die Notwendigkeit von Veränderungen zu erfahren und Maßnahmen zu ergreifen.</a:t>
            </a:r>
          </a:p>
          <a:p>
            <a:r>
              <a:rPr lang="en-US" dirty="0"/>
              <a:t> </a:t>
            </a:r>
          </a:p>
          <a:p>
            <a:r>
              <a:rPr lang="en-US" sz="1800" b="1" dirty="0">
                <a:solidFill>
                  <a:schemeClr val="bg1"/>
                </a:solidFill>
              </a:rPr>
              <a:t> Für wen ist das Toolkit gedacht?</a:t>
            </a:r>
          </a:p>
          <a:p>
            <a:r>
              <a:rPr lang="en-US" dirty="0"/>
              <a:t> </a:t>
            </a:r>
          </a:p>
          <a:p>
            <a:r>
              <a:rPr lang="en-US" dirty="0"/>
              <a:t>Dieses Toolkit richtet sich an Ausbilder in der beruflichen Bildung und Unternehmen im europäischen Bausektor. Es kann auch als Leitfaden für Organisationen im Bausektor und für Akteure dienen, die auf die eine oder andere Weise mit Einstellungsprozessen im Bausektor interagieren, sowie für Personen, die daran interessiert sind, Gleichstellungsarbeit in ihren baubezogenen Organisationen aufzunehmen.</a:t>
            </a:r>
          </a:p>
          <a:p>
            <a:r>
              <a:rPr lang="en-US" dirty="0"/>
              <a:t> </a:t>
            </a:r>
          </a:p>
          <a:p>
            <a:r>
              <a:rPr lang="en-US" dirty="0"/>
              <a:t>Das Toolkit richtet sich an ein breites Publikum und ist </a:t>
            </a:r>
            <a:r>
              <a:rPr lang="en-US" dirty="0" err="1"/>
              <a:t>darauf</a:t>
            </a:r>
            <a:r>
              <a:rPr lang="en-US" dirty="0"/>
              <a:t> </a:t>
            </a:r>
            <a:r>
              <a:rPr lang="en-US" dirty="0" err="1"/>
              <a:t>fokussiert</a:t>
            </a:r>
            <a:r>
              <a:rPr lang="en-US" dirty="0"/>
              <a:t>, Berufsbildner und Bauunternehmen zu erreichen, um Gleichstellungsmaßnahmen und -strategien auf allen Arbeitsebenen zu entwickeln. Auf diese Weise soll es die derzeitige Situation inspirieren und verbessern und die Qualität der Ausbildung für Frauen im Bausektor durch attraktive Leitfäden und Werkzeuge verbessern.</a:t>
            </a:r>
          </a:p>
          <a:p>
            <a:r>
              <a:rPr lang="en-IE" sz="1800" b="1" dirty="0" err="1">
                <a:solidFill>
                  <a:schemeClr val="bg1"/>
                </a:solidFill>
              </a:rPr>
              <a:t>Im</a:t>
            </a:r>
            <a:r>
              <a:rPr lang="en-IE" sz="1800" b="1" dirty="0">
                <a:solidFill>
                  <a:schemeClr val="bg1"/>
                </a:solidFill>
              </a:rPr>
              <a:t> </a:t>
            </a:r>
            <a:r>
              <a:rPr lang="en-IE" sz="1800" b="1" dirty="0" err="1">
                <a:solidFill>
                  <a:schemeClr val="bg1"/>
                </a:solidFill>
              </a:rPr>
              <a:t>Inneren</a:t>
            </a:r>
            <a:r>
              <a:rPr lang="en-IE" sz="1800" b="1" dirty="0">
                <a:solidFill>
                  <a:schemeClr val="bg1"/>
                </a:solidFill>
              </a:rPr>
              <a:t> des Toolkits</a:t>
            </a:r>
            <a:endParaRPr lang="en-LB" sz="1800" b="1" dirty="0">
              <a:solidFill>
                <a:schemeClr val="bg1"/>
              </a:solidFill>
            </a:endParaRPr>
          </a:p>
          <a:p>
            <a:endParaRPr lang="en-GB" dirty="0">
              <a:effectLst/>
              <a:ea typeface="Calibri" panose="020F0502020204030204" pitchFamily="34" charset="0"/>
            </a:endParaRPr>
          </a:p>
          <a:p>
            <a:r>
              <a:rPr lang="en-GB" dirty="0">
                <a:effectLst/>
                <a:ea typeface="Calibri" panose="020F0502020204030204" pitchFamily="34" charset="0"/>
              </a:rPr>
              <a:t>Das Toolkit </a:t>
            </a:r>
            <a:r>
              <a:rPr lang="en-GB" dirty="0" err="1">
                <a:effectLst/>
                <a:ea typeface="Calibri" panose="020F0502020204030204" pitchFamily="34" charset="0"/>
              </a:rPr>
              <a:t>besteht</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vier</a:t>
            </a:r>
            <a:r>
              <a:rPr lang="en-GB" dirty="0">
                <a:effectLst/>
                <a:ea typeface="Calibri" panose="020F0502020204030204" pitchFamily="34" charset="0"/>
              </a:rPr>
              <a:t> </a:t>
            </a:r>
            <a:r>
              <a:rPr lang="en-GB" dirty="0" err="1">
                <a:effectLst/>
                <a:ea typeface="Calibri" panose="020F0502020204030204" pitchFamily="34" charset="0"/>
              </a:rPr>
              <a:t>Abschnitten</a:t>
            </a:r>
            <a:r>
              <a:rPr lang="en-GB" dirty="0">
                <a:effectLst/>
                <a:ea typeface="Calibri" panose="020F0502020204030204" pitchFamily="34" charset="0"/>
              </a:rPr>
              <a:t>. </a:t>
            </a:r>
            <a:r>
              <a:rPr lang="en-GB" dirty="0" err="1">
                <a:effectLst/>
                <a:ea typeface="Calibri" panose="020F0502020204030204" pitchFamily="34" charset="0"/>
              </a:rPr>
              <a:t>Abschnitt</a:t>
            </a:r>
            <a:r>
              <a:rPr lang="en-GB" dirty="0">
                <a:effectLst/>
                <a:ea typeface="Calibri" panose="020F0502020204030204" pitchFamily="34" charset="0"/>
              </a:rPr>
              <a:t> </a:t>
            </a:r>
            <a:r>
              <a:rPr lang="en-GB" dirty="0" err="1">
                <a:effectLst/>
                <a:ea typeface="Calibri" panose="020F0502020204030204" pitchFamily="34" charset="0"/>
              </a:rPr>
              <a:t>eins</a:t>
            </a:r>
            <a:r>
              <a:rPr lang="en-GB" dirty="0">
                <a:effectLst/>
                <a:ea typeface="Calibri" panose="020F0502020204030204" pitchFamily="34" charset="0"/>
              </a:rPr>
              <a:t> </a:t>
            </a:r>
            <a:r>
              <a:rPr lang="en-GB" dirty="0" err="1">
                <a:effectLst/>
                <a:ea typeface="Calibri" panose="020F0502020204030204" pitchFamily="34" charset="0"/>
              </a:rPr>
              <a:t>konzentriert</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auf die </a:t>
            </a:r>
            <a:r>
              <a:rPr lang="en-GB" dirty="0" err="1">
                <a:effectLst/>
                <a:ea typeface="Calibri" panose="020F0502020204030204" pitchFamily="34" charset="0"/>
              </a:rPr>
              <a:t>Bereitstellung</a:t>
            </a:r>
            <a:r>
              <a:rPr lang="en-GB" dirty="0">
                <a:effectLst/>
                <a:ea typeface="Calibri" panose="020F0502020204030204" pitchFamily="34" charset="0"/>
              </a:rPr>
              <a:t> von </a:t>
            </a:r>
            <a:r>
              <a:rPr lang="en-GB" dirty="0" err="1">
                <a:effectLst/>
                <a:ea typeface="Calibri" panose="020F0502020204030204" pitchFamily="34" charset="0"/>
              </a:rPr>
              <a:t>Informationen</a:t>
            </a:r>
            <a:r>
              <a:rPr lang="en-GB" dirty="0">
                <a:effectLst/>
                <a:ea typeface="Calibri" panose="020F0502020204030204" pitchFamily="34" charset="0"/>
              </a:rPr>
              <a:t> und Wissen </a:t>
            </a:r>
            <a:r>
              <a:rPr lang="en-GB" dirty="0" err="1">
                <a:effectLst/>
                <a:ea typeface="Calibri" panose="020F0502020204030204" pitchFamily="34" charset="0"/>
              </a:rPr>
              <a:t>über</a:t>
            </a:r>
            <a:r>
              <a:rPr lang="en-GB" dirty="0">
                <a:effectLst/>
                <a:ea typeface="Calibri" panose="020F0502020204030204" pitchFamily="34" charset="0"/>
              </a:rPr>
              <a:t>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auf </a:t>
            </a:r>
            <a:r>
              <a:rPr lang="en-GB" dirty="0" err="1">
                <a:effectLst/>
                <a:ea typeface="Calibri" panose="020F0502020204030204" pitchFamily="34" charset="0"/>
              </a:rPr>
              <a:t>Daten</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den </a:t>
            </a:r>
            <a:r>
              <a:rPr lang="en-GB" dirty="0" err="1">
                <a:effectLst/>
                <a:ea typeface="Calibri" panose="020F0502020204030204" pitchFamily="34" charset="0"/>
              </a:rPr>
              <a:t>Ländern</a:t>
            </a:r>
            <a:r>
              <a:rPr lang="en-GB" dirty="0">
                <a:effectLst/>
                <a:ea typeface="Calibri" panose="020F0502020204030204" pitchFamily="34" charset="0"/>
              </a:rPr>
              <a:t> der </a:t>
            </a:r>
            <a:r>
              <a:rPr lang="en-GB" dirty="0" err="1">
                <a:effectLst/>
                <a:ea typeface="Calibri" panose="020F0502020204030204" pitchFamily="34" charset="0"/>
              </a:rPr>
              <a:t>Europäischen</a:t>
            </a:r>
            <a:r>
              <a:rPr lang="en-GB" dirty="0">
                <a:effectLst/>
                <a:ea typeface="Calibri" panose="020F0502020204030204" pitchFamily="34" charset="0"/>
              </a:rPr>
              <a:t> Union und auf die </a:t>
            </a:r>
            <a:r>
              <a:rPr lang="en-GB" dirty="0" err="1">
                <a:effectLst/>
                <a:ea typeface="Calibri" panose="020F0502020204030204" pitchFamily="34" charset="0"/>
              </a:rPr>
              <a:t>Aussichten</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Abschnitt</a:t>
            </a:r>
            <a:r>
              <a:rPr lang="en-GB" dirty="0">
                <a:effectLst/>
                <a:ea typeface="Calibri" panose="020F0502020204030204" pitchFamily="34" charset="0"/>
              </a:rPr>
              <a:t> </a:t>
            </a:r>
            <a:r>
              <a:rPr lang="en-GB" dirty="0" err="1">
                <a:effectLst/>
                <a:ea typeface="Calibri" panose="020F0502020204030204" pitchFamily="34" charset="0"/>
              </a:rPr>
              <a:t>zwei</a:t>
            </a:r>
            <a:r>
              <a:rPr lang="en-GB" dirty="0">
                <a:effectLst/>
                <a:ea typeface="Calibri" panose="020F0502020204030204" pitchFamily="34" charset="0"/>
              </a:rPr>
              <a:t> </a:t>
            </a:r>
            <a:r>
              <a:rPr lang="en-GB" dirty="0" err="1">
                <a:effectLst/>
                <a:ea typeface="Calibri" panose="020F0502020204030204" pitchFamily="34" charset="0"/>
              </a:rPr>
              <a:t>befasst</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den </a:t>
            </a:r>
            <a:r>
              <a:rPr lang="en-GB" dirty="0" err="1">
                <a:effectLst/>
                <a:ea typeface="Calibri" panose="020F0502020204030204" pitchFamily="34" charset="0"/>
              </a:rPr>
              <a:t>Hindernissen</a:t>
            </a:r>
            <a:r>
              <a:rPr lang="en-GB" dirty="0">
                <a:effectLst/>
                <a:ea typeface="Calibri" panose="020F0502020204030204" pitchFamily="34" charset="0"/>
              </a:rPr>
              <a:t> und </a:t>
            </a:r>
            <a:r>
              <a:rPr lang="en-GB" dirty="0" err="1">
                <a:effectLst/>
                <a:ea typeface="Calibri" panose="020F0502020204030204" pitchFamily="34" charset="0"/>
              </a:rPr>
              <a:t>Herausforderungen</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denen</a:t>
            </a:r>
            <a:r>
              <a:rPr lang="en-GB" dirty="0">
                <a:effectLst/>
                <a:ea typeface="Calibri" panose="020F0502020204030204" pitchFamily="34" charset="0"/>
              </a:rPr>
              <a:t> Frauen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konfrontiert</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a:t>
            </a:r>
            <a:r>
              <a:rPr lang="en-GB" dirty="0" err="1">
                <a:effectLst/>
                <a:ea typeface="Calibri" panose="020F0502020204030204" pitchFamily="34" charset="0"/>
              </a:rPr>
              <a:t>wobei</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Interviews, </a:t>
            </a:r>
            <a:r>
              <a:rPr lang="en-GB" dirty="0" err="1">
                <a:effectLst/>
                <a:ea typeface="Calibri" panose="020F0502020204030204" pitchFamily="34" charset="0"/>
              </a:rPr>
              <a:t>Studien</a:t>
            </a:r>
            <a:r>
              <a:rPr lang="en-GB" dirty="0">
                <a:effectLst/>
                <a:ea typeface="Calibri" panose="020F0502020204030204" pitchFamily="34" charset="0"/>
              </a:rPr>
              <a:t> und von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gesammelt</a:t>
            </a:r>
            <a:r>
              <a:rPr lang="en-GB" dirty="0">
                <a:effectLst/>
                <a:ea typeface="Calibri" panose="020F0502020204030204" pitchFamily="34" charset="0"/>
              </a:rPr>
              <a:t> </a:t>
            </a:r>
            <a:r>
              <a:rPr lang="en-GB" dirty="0" err="1">
                <a:effectLst/>
                <a:ea typeface="Calibri" panose="020F0502020204030204" pitchFamily="34" charset="0"/>
              </a:rPr>
              <a:t>wurden</a:t>
            </a:r>
            <a:r>
              <a:rPr lang="en-GB" dirty="0">
                <a:effectLst/>
                <a:ea typeface="Calibri" panose="020F0502020204030204" pitchFamily="34" charset="0"/>
              </a:rPr>
              <a:t>.  </a:t>
            </a:r>
            <a:r>
              <a:rPr lang="en-GB" dirty="0" err="1">
                <a:effectLst/>
                <a:ea typeface="Calibri" panose="020F0502020204030204" pitchFamily="34" charset="0"/>
              </a:rPr>
              <a:t>Abschnitt</a:t>
            </a:r>
            <a:r>
              <a:rPr lang="en-GB" dirty="0">
                <a:effectLst/>
                <a:ea typeface="Calibri" panose="020F0502020204030204" pitchFamily="34" charset="0"/>
              </a:rPr>
              <a:t> </a:t>
            </a:r>
            <a:r>
              <a:rPr lang="en-GB" dirty="0" err="1">
                <a:effectLst/>
                <a:ea typeface="Calibri" panose="020F0502020204030204" pitchFamily="34" charset="0"/>
              </a:rPr>
              <a:t>drei</a:t>
            </a:r>
            <a:r>
              <a:rPr lang="en-GB" dirty="0">
                <a:effectLst/>
                <a:ea typeface="Calibri" panose="020F0502020204030204" pitchFamily="34" charset="0"/>
              </a:rPr>
              <a:t> </a:t>
            </a:r>
            <a:r>
              <a:rPr lang="en-GB" dirty="0" err="1">
                <a:effectLst/>
                <a:ea typeface="Calibri" panose="020F0502020204030204" pitchFamily="34" charset="0"/>
              </a:rPr>
              <a:t>enthält</a:t>
            </a:r>
            <a:r>
              <a:rPr lang="en-GB" dirty="0">
                <a:effectLst/>
                <a:ea typeface="Calibri" panose="020F0502020204030204" pitchFamily="34" charset="0"/>
              </a:rPr>
              <a:t> </a:t>
            </a:r>
            <a:r>
              <a:rPr lang="en-GB" dirty="0" err="1">
                <a:effectLst/>
                <a:ea typeface="Calibri" panose="020F0502020204030204" pitchFamily="34" charset="0"/>
              </a:rPr>
              <a:t>wichtige</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a:t>
            </a:r>
            <a:r>
              <a:rPr lang="en-GB" dirty="0" err="1">
                <a:effectLst/>
                <a:ea typeface="Calibri" panose="020F0502020204030204" pitchFamily="34" charset="0"/>
              </a:rPr>
              <a:t>darüber</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geschlechtsspezifischer</a:t>
            </a:r>
            <a:r>
              <a:rPr lang="en-GB" dirty="0">
                <a:effectLst/>
                <a:ea typeface="Calibri" panose="020F0502020204030204" pitchFamily="34" charset="0"/>
              </a:rPr>
              <a:t> </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erstellt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kann</a:t>
            </a:r>
            <a:r>
              <a:rPr lang="en-GB" dirty="0">
                <a:effectLst/>
                <a:ea typeface="Calibri" panose="020F0502020204030204" pitchFamily="34" charset="0"/>
              </a:rPr>
              <a:t>, </a:t>
            </a:r>
            <a:r>
              <a:rPr lang="en-GB" dirty="0" err="1">
                <a:effectLst/>
                <a:ea typeface="Calibri" panose="020F0502020204030204" pitchFamily="34" charset="0"/>
              </a:rPr>
              <a:t>damit</a:t>
            </a:r>
            <a:r>
              <a:rPr lang="en-GB" dirty="0">
                <a:effectLst/>
                <a:ea typeface="Calibri" panose="020F0502020204030204" pitchFamily="34" charset="0"/>
              </a:rPr>
              <a:t> er in </a:t>
            </a:r>
            <a:r>
              <a:rPr lang="en-GB" dirty="0" err="1">
                <a:effectLst/>
                <a:ea typeface="Calibri" panose="020F0502020204030204" pitchFamily="34" charset="0"/>
              </a:rPr>
              <a:t>jeder</a:t>
            </a:r>
            <a:r>
              <a:rPr lang="en-GB" dirty="0">
                <a:effectLst/>
                <a:ea typeface="Calibri" panose="020F0502020204030204" pitchFamily="34" charset="0"/>
              </a:rPr>
              <a:t> Organisation, </a:t>
            </a:r>
            <a:r>
              <a:rPr lang="en-GB" dirty="0" err="1">
                <a:effectLst/>
                <a:ea typeface="Calibri" panose="020F0502020204030204" pitchFamily="34" charset="0"/>
              </a:rPr>
              <a:t>jedem</a:t>
            </a:r>
            <a:r>
              <a:rPr lang="en-GB" dirty="0">
                <a:effectLst/>
                <a:ea typeface="Calibri" panose="020F0502020204030204" pitchFamily="34" charset="0"/>
              </a:rPr>
              <a:t>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jeder</a:t>
            </a:r>
            <a:r>
              <a:rPr lang="en-GB" dirty="0">
                <a:effectLst/>
                <a:ea typeface="Calibri" panose="020F0502020204030204" pitchFamily="34" charset="0"/>
              </a:rPr>
              <a:t> </a:t>
            </a:r>
            <a:r>
              <a:rPr lang="en-GB" dirty="0" err="1">
                <a:effectLst/>
                <a:ea typeface="Calibri" panose="020F0502020204030204" pitchFamily="34" charset="0"/>
              </a:rPr>
              <a:t>Ausbildungseinrichtung</a:t>
            </a:r>
            <a:r>
              <a:rPr lang="en-GB" dirty="0">
                <a:effectLst/>
                <a:ea typeface="Calibri" panose="020F0502020204030204" pitchFamily="34" charset="0"/>
              </a:rPr>
              <a:t> </a:t>
            </a:r>
            <a:r>
              <a:rPr lang="en-GB" dirty="0" err="1">
                <a:effectLst/>
                <a:ea typeface="Calibri" panose="020F0502020204030204" pitchFamily="34" charset="0"/>
              </a:rPr>
              <a:t>umgesetzt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kann</a:t>
            </a:r>
            <a:r>
              <a:rPr lang="en-GB" dirty="0">
                <a:effectLst/>
                <a:ea typeface="Calibri" panose="020F0502020204030204" pitchFamily="34" charset="0"/>
              </a:rPr>
              <a:t>, und </a:t>
            </a:r>
            <a:r>
              <a:rPr lang="en-GB" dirty="0" err="1">
                <a:effectLst/>
                <a:ea typeface="Calibri" panose="020F0502020204030204" pitchFamily="34" charset="0"/>
              </a:rPr>
              <a:t>stellt</a:t>
            </a:r>
            <a:r>
              <a:rPr lang="en-GB" dirty="0">
                <a:effectLst/>
                <a:ea typeface="Calibri" panose="020F0502020204030204" pitchFamily="34" charset="0"/>
              </a:rPr>
              <a:t> die </a:t>
            </a:r>
            <a:r>
              <a:rPr lang="en-GB" dirty="0" err="1">
                <a:effectLst/>
                <a:ea typeface="Calibri" panose="020F0502020204030204" pitchFamily="34" charset="0"/>
              </a:rPr>
              <a:t>dafür</a:t>
            </a:r>
            <a:r>
              <a:rPr lang="en-GB" dirty="0">
                <a:effectLst/>
                <a:ea typeface="Calibri" panose="020F0502020204030204" pitchFamily="34" charset="0"/>
              </a:rPr>
              <a:t> </a:t>
            </a:r>
            <a:r>
              <a:rPr lang="en-GB" dirty="0" err="1">
                <a:effectLst/>
                <a:ea typeface="Calibri" panose="020F0502020204030204" pitchFamily="34" charset="0"/>
              </a:rPr>
              <a:t>erforderlichen</a:t>
            </a:r>
            <a:r>
              <a:rPr lang="en-GB" dirty="0">
                <a:effectLst/>
                <a:ea typeface="Calibri" panose="020F0502020204030204" pitchFamily="34" charset="0"/>
              </a:rPr>
              <a:t> </a:t>
            </a:r>
            <a:r>
              <a:rPr lang="en-GB" dirty="0" err="1">
                <a:effectLst/>
                <a:ea typeface="Calibri" panose="020F0502020204030204" pitchFamily="34" charset="0"/>
              </a:rPr>
              <a:t>Instrumente</a:t>
            </a:r>
            <a:r>
              <a:rPr lang="en-GB" dirty="0">
                <a:effectLst/>
                <a:ea typeface="Calibri" panose="020F0502020204030204" pitchFamily="34" charset="0"/>
              </a:rPr>
              <a:t> und </a:t>
            </a:r>
            <a:r>
              <a:rPr lang="en-GB" dirty="0" err="1">
                <a:effectLst/>
                <a:ea typeface="Calibri" panose="020F0502020204030204" pitchFamily="34" charset="0"/>
              </a:rPr>
              <a:t>Kenntnisse</a:t>
            </a:r>
            <a:r>
              <a:rPr lang="en-GB" dirty="0">
                <a:effectLst/>
                <a:ea typeface="Calibri" panose="020F0502020204030204" pitchFamily="34" charset="0"/>
              </a:rPr>
              <a:t> </a:t>
            </a:r>
            <a:r>
              <a:rPr lang="en-GB" dirty="0" err="1">
                <a:effectLst/>
                <a:ea typeface="Calibri" panose="020F0502020204030204" pitchFamily="34" charset="0"/>
              </a:rPr>
              <a:t>bereit</a:t>
            </a:r>
            <a:r>
              <a:rPr lang="en-GB" dirty="0">
                <a:effectLst/>
                <a:ea typeface="Calibri" panose="020F0502020204030204" pitchFamily="34" charset="0"/>
              </a:rPr>
              <a:t>. </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a:p>
            <a:r>
              <a:rPr lang="en-GB" dirty="0" err="1">
                <a:effectLst/>
                <a:ea typeface="Calibri" panose="020F0502020204030204" pitchFamily="34" charset="0"/>
              </a:rPr>
              <a:t>Außerdem</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der FEMCON-</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vorgestellt</a:t>
            </a:r>
            <a:r>
              <a:rPr lang="en-GB" dirty="0">
                <a:effectLst/>
                <a:ea typeface="Calibri" panose="020F0502020204030204" pitchFamily="34" charset="0"/>
              </a:rPr>
              <a:t>, der </a:t>
            </a:r>
            <a:r>
              <a:rPr lang="en-GB" dirty="0" err="1">
                <a:effectLst/>
                <a:ea typeface="Calibri" panose="020F0502020204030204" pitchFamily="34" charset="0"/>
              </a:rPr>
              <a:t>darauf</a:t>
            </a:r>
            <a:r>
              <a:rPr lang="en-GB" dirty="0">
                <a:effectLst/>
                <a:ea typeface="Calibri" panose="020F0502020204030204" pitchFamily="34" charset="0"/>
              </a:rPr>
              <a:t> </a:t>
            </a:r>
            <a:r>
              <a:rPr lang="en-GB" dirty="0" err="1">
                <a:effectLst/>
                <a:ea typeface="Calibri" panose="020F0502020204030204" pitchFamily="34" charset="0"/>
              </a:rPr>
              <a:t>abzielt</a:t>
            </a:r>
            <a:r>
              <a:rPr lang="en-GB" dirty="0">
                <a:effectLst/>
                <a:ea typeface="Calibri" panose="020F0502020204030204" pitchFamily="34" charset="0"/>
              </a:rPr>
              <a:t>, </a:t>
            </a:r>
            <a:r>
              <a:rPr lang="en-GB" dirty="0" err="1">
                <a:effectLst/>
                <a:ea typeface="Calibri" panose="020F0502020204030204" pitchFamily="34" charset="0"/>
              </a:rPr>
              <a:t>Ausbilder</a:t>
            </a:r>
            <a:r>
              <a:rPr lang="en-GB" dirty="0">
                <a:effectLst/>
                <a:ea typeface="Calibri" panose="020F0502020204030204" pitchFamily="34" charset="0"/>
              </a:rPr>
              <a:t> und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Instrumenten</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Verbesserung</a:t>
            </a:r>
            <a:r>
              <a:rPr lang="en-GB" dirty="0">
                <a:effectLst/>
                <a:ea typeface="Calibri" panose="020F0502020204030204" pitchFamily="34" charset="0"/>
              </a:rPr>
              <a:t> der Situation von Frauen </a:t>
            </a:r>
            <a:r>
              <a:rPr lang="en-GB" dirty="0" err="1">
                <a:effectLst/>
                <a:ea typeface="Calibri" panose="020F0502020204030204" pitchFamily="34" charset="0"/>
              </a:rPr>
              <a:t>auszustatten</a:t>
            </a:r>
            <a:r>
              <a:rPr lang="en-GB" dirty="0">
                <a:effectLst/>
                <a:ea typeface="Calibri" panose="020F0502020204030204" pitchFamily="34" charset="0"/>
              </a:rPr>
              <a:t> und </a:t>
            </a:r>
            <a:r>
              <a:rPr lang="en-GB" dirty="0" err="1">
                <a:effectLst/>
                <a:ea typeface="Calibri" panose="020F0502020204030204" pitchFamily="34" charset="0"/>
              </a:rPr>
              <a:t>ihnen</a:t>
            </a:r>
            <a:r>
              <a:rPr lang="en-GB" dirty="0">
                <a:effectLst/>
                <a:ea typeface="Calibri" panose="020F0502020204030204" pitchFamily="34" charset="0"/>
              </a:rPr>
              <a:t> das </a:t>
            </a:r>
            <a:r>
              <a:rPr lang="en-GB" dirty="0" err="1">
                <a:effectLst/>
                <a:ea typeface="Calibri" panose="020F0502020204030204" pitchFamily="34" charset="0"/>
              </a:rPr>
              <a:t>nötige</a:t>
            </a:r>
            <a:r>
              <a:rPr lang="en-GB" dirty="0">
                <a:effectLst/>
                <a:ea typeface="Calibri" panose="020F0502020204030204" pitchFamily="34" charset="0"/>
              </a:rPr>
              <a:t> Wissen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vermitteln</a:t>
            </a:r>
            <a:r>
              <a:rPr lang="en-GB" dirty="0">
                <a:effectLst/>
                <a:ea typeface="Calibri" panose="020F0502020204030204" pitchFamily="34" charset="0"/>
              </a:rPr>
              <a:t>, um </a:t>
            </a:r>
            <a:r>
              <a:rPr lang="en-GB" dirty="0" err="1">
                <a:effectLst/>
                <a:ea typeface="Calibri" panose="020F0502020204030204" pitchFamily="34" charset="0"/>
              </a:rPr>
              <a:t>aus</a:t>
            </a:r>
            <a:r>
              <a:rPr lang="en-GB" dirty="0">
                <a:effectLst/>
                <a:ea typeface="Calibri" panose="020F0502020204030204" pitchFamily="34" charset="0"/>
              </a:rPr>
              <a:t> </a:t>
            </a:r>
            <a:r>
              <a:rPr lang="en-GB" dirty="0" err="1">
                <a:effectLst/>
                <a:ea typeface="Calibri" panose="020F0502020204030204" pitchFamily="34" charset="0"/>
              </a:rPr>
              <a:t>einer</a:t>
            </a:r>
            <a:r>
              <a:rPr lang="en-GB" dirty="0">
                <a:effectLst/>
                <a:ea typeface="Calibri" panose="020F0502020204030204" pitchFamily="34" charset="0"/>
              </a:rPr>
              <a:t> </a:t>
            </a:r>
            <a:r>
              <a:rPr lang="en-GB" dirty="0" err="1">
                <a:effectLst/>
                <a:ea typeface="Calibri" panose="020F0502020204030204" pitchFamily="34" charset="0"/>
              </a:rPr>
              <a:t>geschlechtsspezifischen</a:t>
            </a:r>
            <a:r>
              <a:rPr lang="en-GB" dirty="0">
                <a:effectLst/>
                <a:ea typeface="Calibri" panose="020F0502020204030204" pitchFamily="34" charset="0"/>
              </a:rPr>
              <a:t> </a:t>
            </a:r>
            <a:r>
              <a:rPr lang="en-GB" dirty="0" err="1">
                <a:effectLst/>
                <a:ea typeface="Calibri" panose="020F0502020204030204" pitchFamily="34" charset="0"/>
              </a:rPr>
              <a:t>Perspektive</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handeln</a:t>
            </a:r>
            <a:r>
              <a:rPr lang="en-GB" dirty="0">
                <a:effectLst/>
                <a:ea typeface="Calibri" panose="020F0502020204030204" pitchFamily="34" charset="0"/>
              </a:rPr>
              <a:t>. Der </a:t>
            </a:r>
            <a:r>
              <a:rPr lang="en-GB" dirty="0" err="1">
                <a:effectLst/>
                <a:ea typeface="Calibri" panose="020F0502020204030204" pitchFamily="34" charset="0"/>
              </a:rPr>
              <a:t>vierte</a:t>
            </a:r>
            <a:r>
              <a:rPr lang="en-GB" dirty="0">
                <a:effectLst/>
                <a:ea typeface="Calibri" panose="020F0502020204030204" pitchFamily="34" charset="0"/>
              </a:rPr>
              <a:t> </a:t>
            </a:r>
            <a:r>
              <a:rPr lang="en-GB" dirty="0" err="1">
                <a:effectLst/>
                <a:ea typeface="Calibri" panose="020F0502020204030204" pitchFamily="34" charset="0"/>
              </a:rPr>
              <a:t>Abschnitt</a:t>
            </a:r>
            <a:r>
              <a:rPr lang="en-GB" dirty="0">
                <a:effectLst/>
                <a:ea typeface="Calibri" panose="020F0502020204030204" pitchFamily="34" charset="0"/>
              </a:rPr>
              <a:t> </a:t>
            </a:r>
            <a:r>
              <a:rPr lang="en-GB" dirty="0" err="1">
                <a:effectLst/>
                <a:ea typeface="Calibri" panose="020F0502020204030204" pitchFamily="34" charset="0"/>
              </a:rPr>
              <a:t>schließlich</a:t>
            </a:r>
            <a:r>
              <a:rPr lang="en-GB" dirty="0">
                <a:effectLst/>
                <a:ea typeface="Calibri" panose="020F0502020204030204" pitchFamily="34" charset="0"/>
              </a:rPr>
              <a:t> </a:t>
            </a:r>
            <a:r>
              <a:rPr lang="en-GB" dirty="0" err="1">
                <a:effectLst/>
                <a:ea typeface="Calibri" panose="020F0502020204030204" pitchFamily="34" charset="0"/>
              </a:rPr>
              <a:t>bietet</a:t>
            </a:r>
            <a:r>
              <a:rPr lang="en-GB" dirty="0">
                <a:effectLst/>
                <a:ea typeface="Calibri" panose="020F0502020204030204" pitchFamily="34" charset="0"/>
              </a:rPr>
              <a:t> </a:t>
            </a:r>
            <a:r>
              <a:rPr lang="en-GB" dirty="0" err="1">
                <a:effectLst/>
                <a:ea typeface="Calibri" panose="020F0502020204030204" pitchFamily="34" charset="0"/>
              </a:rPr>
              <a:t>inspirierendes</a:t>
            </a:r>
            <a:r>
              <a:rPr lang="en-GB" dirty="0">
                <a:effectLst/>
                <a:ea typeface="Calibri" panose="020F0502020204030204" pitchFamily="34" charset="0"/>
              </a:rPr>
              <a:t> Material </a:t>
            </a:r>
            <a:r>
              <a:rPr lang="en-GB" dirty="0" err="1">
                <a:effectLst/>
                <a:ea typeface="Calibri" panose="020F0502020204030204" pitchFamily="34" charset="0"/>
              </a:rPr>
              <a:t>sowie</a:t>
            </a:r>
            <a:r>
              <a:rPr lang="en-GB" dirty="0">
                <a:effectLst/>
                <a:ea typeface="Calibri" panose="020F0502020204030204" pitchFamily="34" charset="0"/>
              </a:rPr>
              <a:t>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Leitfaden</a:t>
            </a:r>
            <a:r>
              <a:rPr lang="en-GB" dirty="0">
                <a:effectLst/>
                <a:ea typeface="Calibri" panose="020F0502020204030204" pitchFamily="34" charset="0"/>
              </a:rPr>
              <a:t> für </a:t>
            </a:r>
            <a:r>
              <a:rPr lang="en-GB" dirty="0" err="1">
                <a:effectLst/>
                <a:ea typeface="Calibri" panose="020F0502020204030204" pitchFamily="34" charset="0"/>
              </a:rPr>
              <a:t>bewährte</a:t>
            </a:r>
            <a:r>
              <a:rPr lang="en-GB" dirty="0">
                <a:effectLst/>
                <a:ea typeface="Calibri" panose="020F0502020204030204" pitchFamily="34" charset="0"/>
              </a:rPr>
              <a:t> </a:t>
            </a:r>
            <a:r>
              <a:rPr lang="en-GB" dirty="0" err="1">
                <a:effectLst/>
                <a:ea typeface="Calibri" panose="020F0502020204030204" pitchFamily="34" charset="0"/>
              </a:rPr>
              <a:t>Praktiken</a:t>
            </a:r>
            <a:r>
              <a:rPr lang="en-GB" dirty="0">
                <a:effectLst/>
                <a:ea typeface="Calibri" panose="020F0502020204030204" pitchFamily="34" charset="0"/>
              </a:rPr>
              <a:t>. Das </a:t>
            </a:r>
            <a:r>
              <a:rPr lang="en-GB" dirty="0" err="1">
                <a:effectLst/>
                <a:ea typeface="Calibri" panose="020F0502020204030204" pitchFamily="34" charset="0"/>
              </a:rPr>
              <a:t>gesamte</a:t>
            </a:r>
            <a:r>
              <a:rPr lang="en-GB" dirty="0">
                <a:effectLst/>
                <a:ea typeface="Calibri" panose="020F0502020204030204" pitchFamily="34" charset="0"/>
              </a:rPr>
              <a:t> </a:t>
            </a:r>
            <a:r>
              <a:rPr lang="en-GB" dirty="0" err="1">
                <a:effectLst/>
                <a:ea typeface="Calibri" panose="020F0502020204030204" pitchFamily="34" charset="0"/>
              </a:rPr>
              <a:t>audiovisuelle</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interaktive</a:t>
            </a:r>
            <a:r>
              <a:rPr lang="en-GB" dirty="0">
                <a:effectLst/>
                <a:ea typeface="Calibri" panose="020F0502020204030204" pitchFamily="34" charset="0"/>
              </a:rPr>
              <a:t> Material in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letzten</a:t>
            </a:r>
            <a:r>
              <a:rPr lang="en-GB" dirty="0">
                <a:effectLst/>
                <a:ea typeface="Calibri" panose="020F0502020204030204" pitchFamily="34" charset="0"/>
              </a:rPr>
              <a:t> </a:t>
            </a:r>
            <a:r>
              <a:rPr lang="en-GB" dirty="0" err="1">
                <a:effectLst/>
                <a:ea typeface="Calibri" panose="020F0502020204030204" pitchFamily="34" charset="0"/>
              </a:rPr>
              <a:t>Abschnitt</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auf der FEMCON-Website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finden</a:t>
            </a:r>
            <a:r>
              <a:rPr lang="en-GB" dirty="0">
                <a:effectLst/>
                <a:ea typeface="Calibri" panose="020F0502020204030204" pitchFamily="34" charset="0"/>
              </a:rPr>
              <a:t>, die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einfachen</a:t>
            </a:r>
            <a:r>
              <a:rPr lang="en-GB" dirty="0">
                <a:effectLst/>
                <a:ea typeface="Calibri" panose="020F0502020204030204" pitchFamily="34" charset="0"/>
              </a:rPr>
              <a:t> </a:t>
            </a:r>
            <a:r>
              <a:rPr lang="en-GB" dirty="0" err="1">
                <a:effectLst/>
                <a:ea typeface="Calibri" panose="020F0502020204030204" pitchFamily="34" charset="0"/>
              </a:rPr>
              <a:t>Zugang</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allen</a:t>
            </a:r>
            <a:r>
              <a:rPr lang="en-GB" dirty="0">
                <a:effectLst/>
                <a:ea typeface="Calibri" panose="020F0502020204030204" pitchFamily="34" charset="0"/>
              </a:rPr>
              <a:t> </a:t>
            </a:r>
            <a:r>
              <a:rPr lang="en-GB" dirty="0" err="1">
                <a:effectLst/>
                <a:ea typeface="Calibri" panose="020F0502020204030204" pitchFamily="34" charset="0"/>
              </a:rPr>
              <a:t>Materialien</a:t>
            </a:r>
            <a:r>
              <a:rPr lang="en-GB" dirty="0">
                <a:effectLst/>
                <a:ea typeface="Calibri" panose="020F0502020204030204" pitchFamily="34" charset="0"/>
              </a:rPr>
              <a:t> </a:t>
            </a:r>
            <a:r>
              <a:rPr lang="en-GB" dirty="0" err="1">
                <a:effectLst/>
                <a:ea typeface="Calibri" panose="020F0502020204030204" pitchFamily="34" charset="0"/>
              </a:rPr>
              <a:t>bietet</a:t>
            </a:r>
            <a:r>
              <a:rPr lang="en-GB" dirty="0">
                <a:effectLst/>
                <a:ea typeface="Calibri" panose="020F0502020204030204" pitchFamily="34" charset="0"/>
              </a:rPr>
              <a:t>.</a:t>
            </a:r>
            <a:endParaRPr lang="en-LB" dirty="0">
              <a:effectLst/>
              <a:ea typeface="Calibri" panose="020F0502020204030204" pitchFamily="34" charset="0"/>
            </a:endParaRPr>
          </a:p>
          <a:p>
            <a:endParaRPr lang="en-US" dirty="0"/>
          </a:p>
          <a:p>
            <a:endParaRPr lang="en-US" dirty="0"/>
          </a:p>
        </p:txBody>
      </p:sp>
      <p:sp>
        <p:nvSpPr>
          <p:cNvPr id="8" name="Text Placeholder 7">
            <a:extLst>
              <a:ext uri="{FF2B5EF4-FFF2-40B4-BE49-F238E27FC236}">
                <a16:creationId xmlns:a16="http://schemas.microsoft.com/office/drawing/2014/main" id="{73FD2B13-DDE7-E64C-8E70-5D089500AF3C}"/>
              </a:ext>
            </a:extLst>
          </p:cNvPr>
          <p:cNvSpPr>
            <a:spLocks noGrp="1"/>
          </p:cNvSpPr>
          <p:nvPr>
            <p:ph type="body" sz="quarter" idx="42"/>
          </p:nvPr>
        </p:nvSpPr>
        <p:spPr>
          <a:prstGeom prst="rect">
            <a:avLst/>
          </a:prstGeom>
        </p:spPr>
        <p:txBody>
          <a:bodyPr/>
          <a:lstStyle/>
          <a:p>
            <a:r>
              <a:rPr lang="en-US" dirty="0"/>
              <a:t>Inklusion Reach &amp; Teach Toolkit</a:t>
            </a:r>
          </a:p>
          <a:p>
            <a:endParaRPr lang="en-US" dirty="0"/>
          </a:p>
        </p:txBody>
      </p:sp>
      <p:pic>
        <p:nvPicPr>
          <p:cNvPr id="12" name="Picture 11">
            <a:extLst>
              <a:ext uri="{FF2B5EF4-FFF2-40B4-BE49-F238E27FC236}">
                <a16:creationId xmlns:a16="http://schemas.microsoft.com/office/drawing/2014/main" id="{4BBF1D84-2A40-33C3-9479-8F35BE68C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7521" y="6862123"/>
            <a:ext cx="3382154" cy="2642042"/>
          </a:xfrm>
          <a:prstGeom prst="rect">
            <a:avLst/>
          </a:prstGeom>
        </p:spPr>
      </p:pic>
      <p:pic>
        <p:nvPicPr>
          <p:cNvPr id="13" name="Immagine 3">
            <a:extLst>
              <a:ext uri="{FF2B5EF4-FFF2-40B4-BE49-F238E27FC236}">
                <a16:creationId xmlns:a16="http://schemas.microsoft.com/office/drawing/2014/main" id="{6B6F25C3-BF3A-45C7-6D6D-211E220803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41"/>
          <a:stretch/>
        </p:blipFill>
        <p:spPr>
          <a:xfrm>
            <a:off x="4882093" y="7247562"/>
            <a:ext cx="2682933" cy="1833407"/>
          </a:xfrm>
          <a:prstGeom prst="rect">
            <a:avLst/>
          </a:prstGeom>
        </p:spPr>
      </p:pic>
      <p:grpSp>
        <p:nvGrpSpPr>
          <p:cNvPr id="14" name="Group 13">
            <a:extLst>
              <a:ext uri="{FF2B5EF4-FFF2-40B4-BE49-F238E27FC236}">
                <a16:creationId xmlns:a16="http://schemas.microsoft.com/office/drawing/2014/main" id="{025FD448-EF7A-5453-126C-5A2391D2D8EF}"/>
              </a:ext>
            </a:extLst>
          </p:cNvPr>
          <p:cNvGrpSpPr/>
          <p:nvPr/>
        </p:nvGrpSpPr>
        <p:grpSpPr>
          <a:xfrm>
            <a:off x="4067358" y="7479450"/>
            <a:ext cx="1081130" cy="832733"/>
            <a:chOff x="3861813" y="3269513"/>
            <a:chExt cx="1081130" cy="832733"/>
          </a:xfrm>
        </p:grpSpPr>
        <p:sp>
          <p:nvSpPr>
            <p:cNvPr id="15" name="Freeform 14">
              <a:extLst>
                <a:ext uri="{FF2B5EF4-FFF2-40B4-BE49-F238E27FC236}">
                  <a16:creationId xmlns:a16="http://schemas.microsoft.com/office/drawing/2014/main" id="{3C76A34A-8D73-67C4-0284-E5EA36E7455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2F771E33-4349-D5D8-381B-2E166455CAC0}"/>
                </a:ext>
              </a:extLst>
            </p:cNvPr>
            <p:cNvSpPr/>
            <p:nvPr/>
          </p:nvSpPr>
          <p:spPr>
            <a:xfrm rot="585404">
              <a:off x="3861813" y="3453333"/>
              <a:ext cx="1081130" cy="428066"/>
            </a:xfrm>
            <a:prstGeom prst="rect">
              <a:avLst/>
            </a:prstGeom>
          </p:spPr>
          <p:txBody>
            <a:bodyPr wrap="none">
              <a:spAutoFit/>
            </a:bodyPr>
            <a:lstStyle/>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rPr>
                <a:t>KLICK ZUM</a:t>
              </a:r>
            </a:p>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ANSCHAUEN</a:t>
              </a:r>
              <a:endParaRPr lang="en-IE" sz="13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49504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2CBBE6C-6B0F-693C-301B-073D93D0E802}"/>
              </a:ext>
            </a:extLst>
          </p:cNvPr>
          <p:cNvSpPr>
            <a:spLocks noGrp="1"/>
          </p:cNvSpPr>
          <p:nvPr>
            <p:ph type="body" sz="quarter" idx="13"/>
          </p:nvPr>
        </p:nvSpPr>
        <p:spPr/>
        <p:txBody>
          <a:bodyPr/>
          <a:lstStyle/>
          <a:p>
            <a:r>
              <a:rPr lang="en-US" dirty="0"/>
              <a:t>04</a:t>
            </a: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p:txBody>
          <a:bodyPr/>
          <a:lstStyle/>
          <a:p>
            <a:pPr>
              <a:spcBef>
                <a:spcPts val="1200"/>
              </a:spcBef>
            </a:pPr>
            <a:r>
              <a:rPr lang="hr-BA" dirty="0"/>
              <a:t>Inspiration für den positiven Wandel i</a:t>
            </a:r>
            <a:r>
              <a:rPr lang="en-US" dirty="0"/>
              <a:t>n der</a:t>
            </a:r>
            <a:r>
              <a:rPr lang="hr-BA" dirty="0"/>
              <a:t> Bau</a:t>
            </a:r>
            <a:r>
              <a:rPr lang="en-US" dirty="0" err="1"/>
              <a:t>industrie</a:t>
            </a:r>
            <a:endParaRPr lang="hr-BA" dirty="0"/>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60</a:t>
            </a:fld>
            <a:endParaRPr lang="en-US" dirty="0"/>
          </a:p>
        </p:txBody>
      </p:sp>
    </p:spTree>
    <p:extLst>
      <p:ext uri="{BB962C8B-B14F-4D97-AF65-F5344CB8AC3E}">
        <p14:creationId xmlns:p14="http://schemas.microsoft.com/office/powerpoint/2010/main" val="2517969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a:xfrm>
            <a:off x="261258" y="437639"/>
            <a:ext cx="6969973" cy="2314214"/>
          </a:xfrm>
        </p:spPr>
        <p:txBody>
          <a:bodyPr>
            <a:noAutofit/>
          </a:bodyPr>
          <a:lstStyle/>
          <a:p>
            <a:r>
              <a:rPr lang="en-GB" dirty="0">
                <a:effectLst/>
                <a:ea typeface="Calibri" panose="020F0502020204030204" pitchFamily="34" charset="0"/>
              </a:rPr>
              <a:t>Der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traditionell</a:t>
            </a:r>
            <a:r>
              <a:rPr lang="en-GB" dirty="0">
                <a:effectLst/>
                <a:ea typeface="Calibri" panose="020F0502020204030204" pitchFamily="34" charset="0"/>
              </a:rPr>
              <a:t> </a:t>
            </a:r>
            <a:r>
              <a:rPr lang="en-GB" dirty="0" err="1">
                <a:effectLst/>
                <a:ea typeface="Calibri" panose="020F0502020204030204" pitchFamily="34" charset="0"/>
              </a:rPr>
              <a:t>männlich</a:t>
            </a:r>
            <a:r>
              <a:rPr lang="en-GB" dirty="0">
                <a:effectLst/>
                <a:ea typeface="Calibri" panose="020F0502020204030204" pitchFamily="34" charset="0"/>
              </a:rPr>
              <a:t> </a:t>
            </a:r>
            <a:r>
              <a:rPr lang="en-GB" dirty="0" err="1">
                <a:effectLst/>
                <a:ea typeface="Calibri" panose="020F0502020204030204" pitchFamily="34" charset="0"/>
              </a:rPr>
              <a:t>geprägt</a:t>
            </a:r>
            <a:r>
              <a:rPr lang="en-GB" dirty="0">
                <a:effectLst/>
                <a:ea typeface="Calibri" panose="020F0502020204030204" pitchFamily="34" charset="0"/>
              </a:rPr>
              <a:t>, was </a:t>
            </a:r>
            <a:r>
              <a:rPr lang="en-GB" dirty="0" err="1">
                <a:effectLst/>
                <a:ea typeface="Calibri" panose="020F0502020204030204" pitchFamily="34" charset="0"/>
              </a:rPr>
              <a:t>größtenteils</a:t>
            </a:r>
            <a:r>
              <a:rPr lang="en-GB" dirty="0">
                <a:effectLst/>
                <a:ea typeface="Calibri" panose="020F0502020204030204" pitchFamily="34" charset="0"/>
              </a:rPr>
              <a:t> </a:t>
            </a:r>
            <a:r>
              <a:rPr lang="en-GB" dirty="0" err="1">
                <a:effectLst/>
                <a:ea typeface="Calibri" panose="020F0502020204030204" pitchFamily="34" charset="0"/>
              </a:rPr>
              <a:t>darauf</a:t>
            </a:r>
            <a:r>
              <a:rPr lang="en-GB" dirty="0">
                <a:effectLst/>
                <a:ea typeface="Calibri" panose="020F0502020204030204" pitchFamily="34" charset="0"/>
              </a:rPr>
              <a:t> </a:t>
            </a:r>
            <a:r>
              <a:rPr lang="en-GB" dirty="0" err="1">
                <a:effectLst/>
                <a:ea typeface="Calibri" panose="020F0502020204030204" pitchFamily="34" charset="0"/>
              </a:rPr>
              <a:t>zurückzuführen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die </a:t>
            </a:r>
            <a:r>
              <a:rPr lang="en-GB" dirty="0" err="1">
                <a:effectLst/>
                <a:ea typeface="Calibri" panose="020F0502020204030204" pitchFamily="34" charset="0"/>
              </a:rPr>
              <a:t>Arbeitsplätze</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roher</a:t>
            </a:r>
            <a:r>
              <a:rPr lang="en-GB" dirty="0">
                <a:effectLst/>
                <a:ea typeface="Calibri" panose="020F0502020204030204" pitchFamily="34" charset="0"/>
              </a:rPr>
              <a:t> Kraft </a:t>
            </a:r>
            <a:r>
              <a:rPr lang="en-GB" dirty="0" err="1">
                <a:effectLst/>
                <a:ea typeface="Calibri" panose="020F0502020204030204" pitchFamily="34" charset="0"/>
              </a:rPr>
              <a:t>verbunden</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Die </a:t>
            </a:r>
            <a:r>
              <a:rPr lang="en-GB" dirty="0" err="1">
                <a:effectLst/>
                <a:ea typeface="Calibri" panose="020F0502020204030204" pitchFamily="34" charset="0"/>
              </a:rPr>
              <a:t>Entwicklung</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hat </a:t>
            </a:r>
            <a:r>
              <a:rPr lang="en-GB" dirty="0" err="1">
                <a:effectLst/>
                <a:ea typeface="Calibri" panose="020F0502020204030204" pitchFamily="34" charset="0"/>
              </a:rPr>
              <a:t>jedoch</a:t>
            </a:r>
            <a:r>
              <a:rPr lang="en-GB" dirty="0">
                <a:effectLst/>
                <a:ea typeface="Calibri" panose="020F0502020204030204" pitchFamily="34" charset="0"/>
              </a:rPr>
              <a:t> </a:t>
            </a:r>
            <a:r>
              <a:rPr lang="en-GB" dirty="0" err="1">
                <a:effectLst/>
                <a:ea typeface="Calibri" panose="020F0502020204030204" pitchFamily="34" charset="0"/>
              </a:rPr>
              <a:t>dazu</a:t>
            </a:r>
            <a:r>
              <a:rPr lang="en-GB" dirty="0">
                <a:effectLst/>
                <a:ea typeface="Calibri" panose="020F0502020204030204" pitchFamily="34" charset="0"/>
              </a:rPr>
              <a:t> </a:t>
            </a:r>
            <a:r>
              <a:rPr lang="en-GB" dirty="0" err="1">
                <a:effectLst/>
                <a:ea typeface="Calibri" panose="020F0502020204030204" pitchFamily="34" charset="0"/>
              </a:rPr>
              <a:t>geführt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viele</a:t>
            </a:r>
            <a:r>
              <a:rPr lang="en-GB" dirty="0">
                <a:effectLst/>
                <a:ea typeface="Calibri" panose="020F0502020204030204" pitchFamily="34" charset="0"/>
              </a:rPr>
              <a:t> </a:t>
            </a:r>
            <a:r>
              <a:rPr lang="en-GB" dirty="0" err="1">
                <a:effectLst/>
                <a:ea typeface="Calibri" panose="020F0502020204030204" pitchFamily="34" charset="0"/>
              </a:rPr>
              <a:t>Aufgaben</a:t>
            </a:r>
            <a:r>
              <a:rPr lang="en-GB" dirty="0">
                <a:effectLst/>
                <a:ea typeface="Calibri" panose="020F0502020204030204" pitchFamily="34" charset="0"/>
              </a:rPr>
              <a:t> </a:t>
            </a:r>
            <a:r>
              <a:rPr lang="en-GB" dirty="0" err="1">
                <a:effectLst/>
                <a:ea typeface="Calibri" panose="020F0502020204030204" pitchFamily="34" charset="0"/>
              </a:rPr>
              <a:t>mechanisiert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konnten</a:t>
            </a:r>
            <a:r>
              <a:rPr lang="en-GB" dirty="0">
                <a:effectLst/>
                <a:ea typeface="Calibri" panose="020F0502020204030204" pitchFamily="34" charset="0"/>
              </a:rPr>
              <a:t>, so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a:t>
            </a:r>
            <a:r>
              <a:rPr lang="en-GB" dirty="0" err="1">
                <a:effectLst/>
                <a:ea typeface="Calibri" panose="020F0502020204030204" pitchFamily="34" charset="0"/>
              </a:rPr>
              <a:t>Männer</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Frauen </a:t>
            </a:r>
            <a:r>
              <a:rPr lang="en-GB" dirty="0" err="1">
                <a:effectLst/>
                <a:ea typeface="Calibri" panose="020F0502020204030204" pitchFamily="34" charset="0"/>
              </a:rPr>
              <a:t>Zugang</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denselben</a:t>
            </a:r>
            <a:r>
              <a:rPr lang="en-GB" dirty="0">
                <a:effectLst/>
                <a:ea typeface="Calibri" panose="020F0502020204030204" pitchFamily="34" charset="0"/>
              </a:rPr>
              <a:t> </a:t>
            </a:r>
            <a:r>
              <a:rPr lang="en-GB" dirty="0" err="1">
                <a:effectLst/>
                <a:ea typeface="Calibri" panose="020F0502020204030204" pitchFamily="34" charset="0"/>
              </a:rPr>
              <a:t>Aufgaben</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und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ausführen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a:t>
            </a:r>
          </a:p>
          <a:p>
            <a:r>
              <a:rPr lang="en-GB" dirty="0" err="1">
                <a:effectLst/>
                <a:ea typeface="Calibri" panose="020F0502020204030204" pitchFamily="34" charset="0"/>
              </a:rPr>
              <a:t>Dennoch</a:t>
            </a:r>
            <a:r>
              <a:rPr lang="en-GB" dirty="0">
                <a:effectLst/>
                <a:ea typeface="Calibri" panose="020F0502020204030204" pitchFamily="34" charset="0"/>
              </a:rPr>
              <a:t> </a:t>
            </a:r>
            <a:r>
              <a:rPr lang="en-GB" dirty="0" err="1">
                <a:effectLst/>
                <a:ea typeface="Calibri" panose="020F0502020204030204" pitchFamily="34" charset="0"/>
              </a:rPr>
              <a:t>gibt</a:t>
            </a:r>
            <a:r>
              <a:rPr lang="en-GB" dirty="0">
                <a:effectLst/>
                <a:ea typeface="Calibri" panose="020F0502020204030204" pitchFamily="34" charset="0"/>
              </a:rPr>
              <a:t> es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immer</a:t>
            </a:r>
            <a:r>
              <a:rPr lang="en-GB" dirty="0">
                <a:effectLst/>
                <a:ea typeface="Calibri" panose="020F0502020204030204" pitchFamily="34" charset="0"/>
              </a:rPr>
              <a:t> </a:t>
            </a:r>
            <a:r>
              <a:rPr lang="en-GB" dirty="0" err="1">
                <a:effectLst/>
                <a:ea typeface="Calibri" panose="020F0502020204030204" pitchFamily="34" charset="0"/>
              </a:rPr>
              <a:t>noch</a:t>
            </a:r>
            <a:r>
              <a:rPr lang="en-GB" dirty="0">
                <a:effectLst/>
                <a:ea typeface="Calibri" panose="020F0502020204030204" pitchFamily="34" charset="0"/>
              </a:rPr>
              <a:t> </a:t>
            </a:r>
            <a:r>
              <a:rPr lang="en-GB" dirty="0" err="1">
                <a:effectLst/>
                <a:ea typeface="Calibri" panose="020F0502020204030204" pitchFamily="34" charset="0"/>
              </a:rPr>
              <a:t>Schwierigkeiten</a:t>
            </a:r>
            <a:r>
              <a:rPr lang="en-GB" dirty="0">
                <a:effectLst/>
                <a:ea typeface="Calibri" panose="020F0502020204030204" pitchFamily="34" charset="0"/>
              </a:rPr>
              <a:t> für Frauen, </a:t>
            </a:r>
            <a:r>
              <a:rPr lang="en-GB" dirty="0" err="1">
                <a:effectLst/>
                <a:ea typeface="Calibri" panose="020F0502020204030204" pitchFamily="34" charset="0"/>
              </a:rPr>
              <a:t>sowohl</a:t>
            </a:r>
            <a:r>
              <a:rPr lang="en-GB" dirty="0">
                <a:effectLst/>
                <a:ea typeface="Calibri" panose="020F0502020204030204" pitchFamily="34" charset="0"/>
              </a:rPr>
              <a:t> </a:t>
            </a:r>
            <a:r>
              <a:rPr lang="en-GB" dirty="0" err="1">
                <a:effectLst/>
                <a:ea typeface="Calibri" panose="020F0502020204030204" pitchFamily="34" charset="0"/>
              </a:rPr>
              <a:t>beim</a:t>
            </a:r>
            <a:r>
              <a:rPr lang="en-GB" dirty="0">
                <a:effectLst/>
                <a:ea typeface="Calibri" panose="020F0502020204030204" pitchFamily="34" charset="0"/>
              </a:rPr>
              <a:t> </a:t>
            </a:r>
            <a:r>
              <a:rPr lang="en-GB" dirty="0" err="1">
                <a:effectLst/>
                <a:ea typeface="Calibri" panose="020F0502020204030204" pitchFamily="34" charset="0"/>
              </a:rPr>
              <a:t>Zugang</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der </a:t>
            </a:r>
            <a:r>
              <a:rPr lang="en-GB" dirty="0" err="1">
                <a:effectLst/>
                <a:ea typeface="Calibri" panose="020F0502020204030204" pitchFamily="34" charset="0"/>
              </a:rPr>
              <a:t>Aufrechterhaltung</a:t>
            </a:r>
            <a:r>
              <a:rPr lang="en-GB" dirty="0">
                <a:effectLst/>
                <a:ea typeface="Calibri" panose="020F0502020204030204" pitchFamily="34" charset="0"/>
              </a:rPr>
              <a:t> und </a:t>
            </a:r>
            <a:r>
              <a:rPr lang="en-GB" dirty="0" err="1">
                <a:effectLst/>
                <a:ea typeface="Calibri" panose="020F0502020204030204" pitchFamily="34" charset="0"/>
              </a:rPr>
              <a:t>Weiterentwicklung</a:t>
            </a:r>
            <a:r>
              <a:rPr lang="en-GB" dirty="0">
                <a:effectLst/>
                <a:ea typeface="Calibri" panose="020F0502020204030204" pitchFamily="34" charset="0"/>
              </a:rPr>
              <a:t> </a:t>
            </a:r>
            <a:r>
              <a:rPr lang="en-GB" dirty="0" err="1">
                <a:effectLst/>
                <a:ea typeface="Calibri" panose="020F0502020204030204" pitchFamily="34" charset="0"/>
              </a:rPr>
              <a:t>ihrer</a:t>
            </a:r>
            <a:r>
              <a:rPr lang="en-GB" dirty="0">
                <a:effectLst/>
                <a:ea typeface="Calibri" panose="020F0502020204030204" pitchFamily="34" charset="0"/>
              </a:rPr>
              <a:t> </a:t>
            </a:r>
            <a:r>
              <a:rPr lang="en-GB" dirty="0" err="1">
                <a:effectLst/>
                <a:ea typeface="Calibri" panose="020F0502020204030204" pitchFamily="34" charset="0"/>
              </a:rPr>
              <a:t>beruflichen</a:t>
            </a:r>
            <a:r>
              <a:rPr lang="en-GB" dirty="0">
                <a:effectLst/>
                <a:ea typeface="Calibri" panose="020F0502020204030204" pitchFamily="34" charset="0"/>
              </a:rPr>
              <a:t> </a:t>
            </a:r>
            <a:r>
              <a:rPr lang="en-GB" dirty="0" err="1">
                <a:effectLst/>
                <a:ea typeface="Calibri" panose="020F0502020204030204" pitchFamily="34" charset="0"/>
              </a:rPr>
              <a:t>Laufbahn</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Einige</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a:t>
            </a:r>
            <a:r>
              <a:rPr lang="en-GB" dirty="0" err="1">
                <a:effectLst/>
                <a:ea typeface="Calibri" panose="020F0502020204030204" pitchFamily="34" charset="0"/>
              </a:rPr>
              <a:t>Hindernisse</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a:t>
            </a:r>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61</a:t>
            </a:fld>
            <a:endParaRPr lang="en-US" dirty="0"/>
          </a:p>
        </p:txBody>
      </p:sp>
      <p:sp>
        <p:nvSpPr>
          <p:cNvPr id="8" name="Text Placeholder 9">
            <a:extLst>
              <a:ext uri="{FF2B5EF4-FFF2-40B4-BE49-F238E27FC236}">
                <a16:creationId xmlns:a16="http://schemas.microsoft.com/office/drawing/2014/main" id="{18811442-5F35-0677-D2BC-1FDDC86BD83A}"/>
              </a:ext>
            </a:extLst>
          </p:cNvPr>
          <p:cNvSpPr txBox="1">
            <a:spLocks/>
          </p:cNvSpPr>
          <p:nvPr/>
        </p:nvSpPr>
        <p:spPr>
          <a:xfrm>
            <a:off x="294851" y="3734516"/>
            <a:ext cx="6969972" cy="146503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err="1">
                <a:effectLst/>
                <a:ea typeface="Calibri" panose="020F0502020204030204" pitchFamily="34" charset="0"/>
              </a:rPr>
              <a:t>Ziel</a:t>
            </a:r>
            <a:r>
              <a:rPr lang="en-GB" dirty="0">
                <a:effectLst/>
                <a:ea typeface="Calibri" panose="020F0502020204030204" pitchFamily="34" charset="0"/>
              </a:rPr>
              <a:t> der </a:t>
            </a:r>
            <a:r>
              <a:rPr lang="en-GB" dirty="0" err="1">
                <a:effectLst/>
                <a:ea typeface="Calibri" panose="020F0502020204030204" pitchFamily="34" charset="0"/>
              </a:rPr>
              <a:t>Einbeziehung</a:t>
            </a:r>
            <a:r>
              <a:rPr lang="en-GB" dirty="0">
                <a:effectLst/>
                <a:ea typeface="Calibri" panose="020F0502020204030204" pitchFamily="34" charset="0"/>
              </a:rPr>
              <a:t> </a:t>
            </a:r>
            <a:r>
              <a:rPr lang="en-GB" dirty="0" err="1">
                <a:effectLst/>
                <a:ea typeface="Calibri" panose="020F0502020204030204" pitchFamily="34" charset="0"/>
              </a:rPr>
              <a:t>bewährter</a:t>
            </a:r>
            <a:r>
              <a:rPr lang="en-GB" dirty="0">
                <a:effectLst/>
                <a:ea typeface="Calibri" panose="020F0502020204030204" pitchFamily="34" charset="0"/>
              </a:rPr>
              <a:t> </a:t>
            </a:r>
            <a:r>
              <a:rPr lang="en-GB" dirty="0" err="1">
                <a:effectLst/>
                <a:ea typeface="Calibri" panose="020F0502020204030204" pitchFamily="34" charset="0"/>
              </a:rPr>
              <a:t>Verfahren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es, </a:t>
            </a:r>
            <a:r>
              <a:rPr lang="en-GB" dirty="0" err="1">
                <a:effectLst/>
                <a:ea typeface="Calibri" panose="020F0502020204030204" pitchFamily="34" charset="0"/>
              </a:rPr>
              <a:t>Organisationen</a:t>
            </a:r>
            <a:r>
              <a:rPr lang="en-GB" dirty="0">
                <a:effectLst/>
                <a:ea typeface="Calibri" panose="020F0502020204030204" pitchFamily="34" charset="0"/>
              </a:rPr>
              <a:t> und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Anregungen</a:t>
            </a:r>
            <a:r>
              <a:rPr lang="en-GB" dirty="0">
                <a:effectLst/>
                <a:ea typeface="Calibri" panose="020F0502020204030204" pitchFamily="34" charset="0"/>
              </a:rPr>
              <a:t> für die </a:t>
            </a:r>
            <a:r>
              <a:rPr lang="en-GB" dirty="0" err="1">
                <a:effectLst/>
                <a:ea typeface="Calibri" panose="020F0502020204030204" pitchFamily="34" charset="0"/>
              </a:rPr>
              <a:t>Durchführung</a:t>
            </a:r>
            <a:r>
              <a:rPr lang="en-GB" dirty="0">
                <a:effectLst/>
                <a:ea typeface="Calibri" panose="020F0502020204030204" pitchFamily="34" charset="0"/>
              </a:rPr>
              <a:t> von </a:t>
            </a:r>
            <a:r>
              <a:rPr lang="en-GB" dirty="0" err="1">
                <a:effectLst/>
                <a:ea typeface="Calibri" panose="020F0502020204030204" pitchFamily="34" charset="0"/>
              </a:rPr>
              <a:t>Aktionen</a:t>
            </a:r>
            <a:r>
              <a:rPr lang="en-GB" dirty="0">
                <a:effectLst/>
                <a:ea typeface="Calibri" panose="020F0502020204030204" pitchFamily="34" charset="0"/>
              </a:rPr>
              <a:t> und </a:t>
            </a:r>
            <a:r>
              <a:rPr lang="en-GB" dirty="0" err="1">
                <a:effectLst/>
                <a:ea typeface="Calibri" panose="020F0502020204030204" pitchFamily="34" charset="0"/>
              </a:rPr>
              <a:t>Maßnahmen</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Förderung</a:t>
            </a:r>
            <a:r>
              <a:rPr lang="en-GB" dirty="0">
                <a:effectLst/>
                <a:ea typeface="Calibri" panose="020F0502020204030204" pitchFamily="34" charset="0"/>
              </a:rPr>
              <a:t> der </a:t>
            </a:r>
            <a:r>
              <a:rPr lang="en-GB" dirty="0" err="1">
                <a:effectLst/>
                <a:ea typeface="Calibri" panose="020F0502020204030204" pitchFamily="34" charset="0"/>
              </a:rPr>
              <a:t>Gleichstellung</a:t>
            </a:r>
            <a:r>
              <a:rPr lang="en-GB" dirty="0">
                <a:effectLst/>
                <a:ea typeface="Calibri" panose="020F0502020204030204" pitchFamily="34" charset="0"/>
              </a:rPr>
              <a:t> und der </a:t>
            </a:r>
            <a:r>
              <a:rPr lang="en-GB" dirty="0" err="1">
                <a:effectLst/>
                <a:ea typeface="Calibri" panose="020F0502020204030204" pitchFamily="34" charset="0"/>
              </a:rPr>
              <a:t>Gleichstellungspolitik</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geben</a:t>
            </a:r>
            <a:r>
              <a:rPr lang="en-GB" dirty="0">
                <a:effectLst/>
                <a:ea typeface="Calibri" panose="020F0502020204030204" pitchFamily="34" charset="0"/>
              </a:rPr>
              <a:t>.</a:t>
            </a:r>
            <a:endParaRPr lang="en-LB">
              <a:effectLst/>
              <a:ea typeface="Calibri" panose="020F0502020204030204" pitchFamily="34" charset="0"/>
            </a:endParaRPr>
          </a:p>
          <a:p>
            <a:r>
              <a:rPr lang="en-GB" dirty="0">
                <a:effectLst/>
                <a:ea typeface="Calibri" panose="020F0502020204030204" pitchFamily="34" charset="0"/>
              </a:rPr>
              <a:t> </a:t>
            </a:r>
            <a:endParaRPr lang="en-LB">
              <a:effectLst/>
              <a:ea typeface="Calibri" panose="020F0502020204030204" pitchFamily="34" charset="0"/>
            </a:endParaRPr>
          </a:p>
          <a:p>
            <a:r>
              <a:rPr lang="en-GB" dirty="0">
                <a:effectLst/>
                <a:ea typeface="Calibri" panose="020F0502020204030204" pitchFamily="34" charset="0"/>
              </a:rPr>
              <a:t>Das FEMCON-</a:t>
            </a:r>
            <a:r>
              <a:rPr lang="en-GB" dirty="0" err="1">
                <a:effectLst/>
                <a:ea typeface="Calibri" panose="020F0502020204030204" pitchFamily="34" charset="0"/>
              </a:rPr>
              <a:t>Programm</a:t>
            </a:r>
            <a:r>
              <a:rPr lang="en-GB" dirty="0">
                <a:effectLst/>
                <a:ea typeface="Calibri" panose="020F0502020204030204" pitchFamily="34" charset="0"/>
              </a:rPr>
              <a:t> für </a:t>
            </a:r>
            <a:r>
              <a:rPr lang="en-GB" dirty="0" err="1">
                <a:effectLst/>
                <a:ea typeface="Calibri" panose="020F0502020204030204" pitchFamily="34" charset="0"/>
              </a:rPr>
              <a:t>bewährte</a:t>
            </a:r>
            <a:r>
              <a:rPr lang="en-GB" dirty="0">
                <a:effectLst/>
                <a:ea typeface="Calibri" panose="020F0502020204030204" pitchFamily="34" charset="0"/>
              </a:rPr>
              <a:t> </a:t>
            </a:r>
            <a:r>
              <a:rPr lang="en-GB" dirty="0" err="1">
                <a:effectLst/>
                <a:ea typeface="Calibri" panose="020F0502020204030204" pitchFamily="34" charset="0"/>
              </a:rPr>
              <a:t>Praktiken</a:t>
            </a:r>
            <a:r>
              <a:rPr lang="en-GB" dirty="0">
                <a:effectLst/>
                <a:ea typeface="Calibri" panose="020F0502020204030204" pitchFamily="34" charset="0"/>
              </a:rPr>
              <a:t> </a:t>
            </a:r>
            <a:r>
              <a:rPr lang="en-GB" dirty="0" err="1">
                <a:effectLst/>
                <a:ea typeface="Calibri" panose="020F0502020204030204" pitchFamily="34" charset="0"/>
              </a:rPr>
              <a:t>entspricht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Bedürfnis</a:t>
            </a:r>
            <a:r>
              <a:rPr lang="en-GB" dirty="0">
                <a:effectLst/>
                <a:ea typeface="Calibri" panose="020F0502020204030204" pitchFamily="34" charset="0"/>
              </a:rPr>
              <a:t> von </a:t>
            </a:r>
            <a:r>
              <a:rPr lang="en-GB" dirty="0" err="1">
                <a:effectLst/>
                <a:ea typeface="Calibri" panose="020F0502020204030204" pitchFamily="34" charset="0"/>
              </a:rPr>
              <a:t>Organisationen</a:t>
            </a:r>
            <a:r>
              <a:rPr lang="en-GB" dirty="0">
                <a:effectLst/>
                <a:ea typeface="Calibri" panose="020F0502020204030204" pitchFamily="34" charset="0"/>
              </a:rPr>
              <a:t>, </a:t>
            </a:r>
            <a:r>
              <a:rPr lang="en-GB" dirty="0" err="1">
                <a:effectLst/>
                <a:ea typeface="Calibri" panose="020F0502020204030204" pitchFamily="34" charset="0"/>
              </a:rPr>
              <a:t>Berufsbildungseinrichtungen</a:t>
            </a:r>
            <a:r>
              <a:rPr lang="en-GB" dirty="0">
                <a:effectLst/>
                <a:ea typeface="Calibri" panose="020F0502020204030204" pitchFamily="34" charset="0"/>
              </a:rPr>
              <a:t>, </a:t>
            </a:r>
            <a:r>
              <a:rPr lang="en-GB" dirty="0" err="1">
                <a:effectLst/>
                <a:ea typeface="Calibri" panose="020F0502020204030204" pitchFamily="34" charset="0"/>
              </a:rPr>
              <a:t>Institutionen</a:t>
            </a:r>
            <a:r>
              <a:rPr lang="en-GB" dirty="0">
                <a:effectLst/>
                <a:ea typeface="Calibri" panose="020F0502020204030204" pitchFamily="34" charset="0"/>
              </a:rPr>
              <a:t> </a:t>
            </a:r>
            <a:r>
              <a:rPr lang="en-GB" dirty="0" err="1">
                <a:effectLst/>
                <a:ea typeface="Calibri" panose="020F0502020204030204" pitchFamily="34" charset="0"/>
              </a:rPr>
              <a:t>usw</a:t>
            </a:r>
            <a:r>
              <a:rPr lang="en-GB" dirty="0">
                <a:effectLst/>
                <a:ea typeface="Calibri" panose="020F0502020204030204" pitchFamily="34" charset="0"/>
              </a:rPr>
              <a:t>., </a:t>
            </a:r>
            <a:r>
              <a:rPr lang="en-GB" dirty="0" err="1">
                <a:effectLst/>
                <a:ea typeface="Calibri" panose="020F0502020204030204" pitchFamily="34" charset="0"/>
              </a:rPr>
              <a:t>praktische</a:t>
            </a:r>
            <a:r>
              <a:rPr lang="en-GB" dirty="0">
                <a:effectLst/>
                <a:ea typeface="Calibri" panose="020F0502020204030204" pitchFamily="34" charset="0"/>
              </a:rPr>
              <a:t> und </a:t>
            </a:r>
            <a:r>
              <a:rPr lang="en-GB" dirty="0" err="1">
                <a:effectLst/>
                <a:ea typeface="Calibri" panose="020F0502020204030204" pitchFamily="34" charset="0"/>
              </a:rPr>
              <a:t>zugängliche</a:t>
            </a:r>
            <a:r>
              <a:rPr lang="en-GB" dirty="0">
                <a:effectLst/>
                <a:ea typeface="Calibri" panose="020F0502020204030204" pitchFamily="34" charset="0"/>
              </a:rPr>
              <a:t> </a:t>
            </a:r>
            <a:r>
              <a:rPr lang="en-GB" dirty="0" err="1">
                <a:effectLst/>
                <a:ea typeface="Calibri" panose="020F0502020204030204" pitchFamily="34" charset="0"/>
              </a:rPr>
              <a:t>Informationen</a:t>
            </a:r>
            <a:r>
              <a:rPr lang="en-GB" dirty="0">
                <a:effectLst/>
                <a:ea typeface="Calibri" panose="020F0502020204030204" pitchFamily="34" charset="0"/>
              </a:rPr>
              <a:t> für die </a:t>
            </a:r>
            <a:r>
              <a:rPr lang="en-GB" dirty="0" err="1">
                <a:effectLst/>
                <a:ea typeface="Calibri" panose="020F0502020204030204" pitchFamily="34" charset="0"/>
              </a:rPr>
              <a:t>Umsetzung</a:t>
            </a:r>
            <a:r>
              <a:rPr lang="en-GB" dirty="0">
                <a:effectLst/>
                <a:ea typeface="Calibri" panose="020F0502020204030204" pitchFamily="34" charset="0"/>
              </a:rPr>
              <a:t> von Gender-</a:t>
            </a:r>
            <a:r>
              <a:rPr lang="en-GB" dirty="0" err="1">
                <a:effectLst/>
                <a:ea typeface="Calibri" panose="020F0502020204030204" pitchFamily="34" charset="0"/>
              </a:rPr>
              <a:t>Strategien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erhalten</a:t>
            </a:r>
            <a:r>
              <a:rPr lang="en-GB" dirty="0">
                <a:effectLst/>
                <a:ea typeface="Calibri" panose="020F0502020204030204" pitchFamily="34" charset="0"/>
              </a:rPr>
              <a:t>. Auf </a:t>
            </a:r>
            <a:r>
              <a:rPr lang="en-GB" dirty="0" err="1">
                <a:effectLst/>
                <a:ea typeface="Calibri" panose="020F0502020204030204" pitchFamily="34" charset="0"/>
              </a:rPr>
              <a:t>diese</a:t>
            </a:r>
            <a:r>
              <a:rPr lang="en-GB" dirty="0">
                <a:effectLst/>
                <a:ea typeface="Calibri" panose="020F0502020204030204" pitchFamily="34" charset="0"/>
              </a:rPr>
              <a:t> Weise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Interviews, </a:t>
            </a:r>
            <a:r>
              <a:rPr lang="en-GB" dirty="0" err="1">
                <a:effectLst/>
                <a:ea typeface="Calibri" panose="020F0502020204030204" pitchFamily="34" charset="0"/>
              </a:rPr>
              <a:t>Erfahrungen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inspirierende</a:t>
            </a:r>
            <a:r>
              <a:rPr lang="en-GB" dirty="0">
                <a:effectLst/>
                <a:ea typeface="Calibri" panose="020F0502020204030204" pitchFamily="34" charset="0"/>
              </a:rPr>
              <a:t> </a:t>
            </a:r>
            <a:r>
              <a:rPr lang="en-GB" dirty="0" err="1">
                <a:effectLst/>
                <a:ea typeface="Calibri" panose="020F0502020204030204" pitchFamily="34" charset="0"/>
              </a:rPr>
              <a:t>Projektinitiativen</a:t>
            </a:r>
            <a:r>
              <a:rPr lang="en-GB" dirty="0">
                <a:effectLst/>
                <a:ea typeface="Calibri" panose="020F0502020204030204" pitchFamily="34" charset="0"/>
              </a:rPr>
              <a:t> </a:t>
            </a:r>
            <a:r>
              <a:rPr lang="en-GB" dirty="0" err="1">
                <a:effectLst/>
                <a:ea typeface="Calibri" panose="020F0502020204030204" pitchFamily="34" charset="0"/>
              </a:rPr>
              <a:t>aufgenommen</a:t>
            </a:r>
            <a:r>
              <a:rPr lang="en-GB" dirty="0">
                <a:effectLst/>
                <a:ea typeface="Calibri" panose="020F0502020204030204" pitchFamily="34" charset="0"/>
              </a:rPr>
              <a:t>, um </a:t>
            </a:r>
            <a:r>
              <a:rPr lang="en-GB" dirty="0" err="1">
                <a:effectLst/>
                <a:ea typeface="Calibri" panose="020F0502020204030204" pitchFamily="34" charset="0"/>
              </a:rPr>
              <a:t>Ausbildern</a:t>
            </a:r>
            <a:r>
              <a:rPr lang="en-GB" dirty="0">
                <a:effectLst/>
                <a:ea typeface="Calibri" panose="020F0502020204030204" pitchFamily="34" charset="0"/>
              </a:rPr>
              <a:t> und </a:t>
            </a:r>
            <a:r>
              <a:rPr lang="en-GB" dirty="0" err="1">
                <a:effectLst/>
                <a:ea typeface="Calibri" panose="020F0502020204030204" pitchFamily="34" charset="0"/>
              </a:rPr>
              <a:t>Managern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Werkzeuge</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Verfügung</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stellen</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Ziel</a:t>
            </a:r>
            <a:r>
              <a:rPr lang="en-GB" dirty="0">
                <a:effectLst/>
                <a:ea typeface="Calibri" panose="020F0502020204030204" pitchFamily="34" charset="0"/>
              </a:rPr>
              <a:t>, die </a:t>
            </a:r>
            <a:r>
              <a:rPr lang="en-GB" dirty="0" err="1">
                <a:effectLst/>
                <a:ea typeface="Calibri" panose="020F0502020204030204" pitchFamily="34" charset="0"/>
              </a:rPr>
              <a:t>Präsenz</a:t>
            </a:r>
            <a:r>
              <a:rPr lang="en-GB" dirty="0">
                <a:effectLst/>
                <a:ea typeface="Calibri" panose="020F0502020204030204" pitchFamily="34" charset="0"/>
              </a:rPr>
              <a:t> von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verbessern</a:t>
            </a:r>
            <a:r>
              <a:rPr lang="en-GB" dirty="0">
                <a:effectLst/>
                <a:ea typeface="Calibri" panose="020F0502020204030204" pitchFamily="34" charset="0"/>
              </a:rPr>
              <a:t>, </a:t>
            </a:r>
            <a:r>
              <a:rPr lang="en-GB" dirty="0" err="1">
                <a:effectLst/>
                <a:ea typeface="Calibri" panose="020F0502020204030204" pitchFamily="34" charset="0"/>
              </a:rPr>
              <a:t>sichtbar</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machen</a:t>
            </a:r>
            <a:r>
              <a:rPr lang="en-GB" dirty="0">
                <a:effectLst/>
                <a:ea typeface="Calibri" panose="020F0502020204030204" pitchFamily="34" charset="0"/>
              </a:rPr>
              <a:t> und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erhöhen</a:t>
            </a:r>
            <a:r>
              <a:rPr lang="en-GB" dirty="0">
                <a:effectLst/>
                <a:ea typeface="Calibri" panose="020F0502020204030204" pitchFamily="34" charset="0"/>
              </a:rPr>
              <a:t>.</a:t>
            </a:r>
          </a:p>
          <a:p>
            <a:endParaRPr lang="en-LB">
              <a:effectLst/>
              <a:ea typeface="Calibri" panose="020F0502020204030204" pitchFamily="34" charset="0"/>
            </a:endParaRPr>
          </a:p>
          <a:p>
            <a:endParaRPr lang="en-US" dirty="0">
              <a:ea typeface="Calibri" panose="020F0502020204030204" pitchFamily="34" charset="0"/>
            </a:endParaRPr>
          </a:p>
          <a:p>
            <a:endParaRPr lang="en-LB">
              <a:ea typeface="Calibri" panose="020F0502020204030204" pitchFamily="34" charset="0"/>
            </a:endParaRPr>
          </a:p>
          <a:p>
            <a:pPr>
              <a:tabLst>
                <a:tab pos="450215" algn="l"/>
              </a:tabLst>
            </a:pPr>
            <a:endParaRPr lang="en-LB">
              <a:ea typeface="Calibri" panose="020F0502020204030204" pitchFamily="34" charset="0"/>
            </a:endParaRPr>
          </a:p>
        </p:txBody>
      </p:sp>
      <p:sp>
        <p:nvSpPr>
          <p:cNvPr id="9" name="Text Placeholder 7">
            <a:extLst>
              <a:ext uri="{FF2B5EF4-FFF2-40B4-BE49-F238E27FC236}">
                <a16:creationId xmlns:a16="http://schemas.microsoft.com/office/drawing/2014/main" id="{46FEC504-2EE1-53C6-EBF7-16B48DAAE4C3}"/>
              </a:ext>
            </a:extLst>
          </p:cNvPr>
          <p:cNvSpPr>
            <a:spLocks noGrp="1"/>
          </p:cNvSpPr>
          <p:nvPr/>
        </p:nvSpPr>
        <p:spPr>
          <a:xfrm>
            <a:off x="662095" y="3283609"/>
            <a:ext cx="3267316"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dirty="0"/>
              <a:t>4.1 </a:t>
            </a:r>
            <a:r>
              <a:rPr lang="en-IE" dirty="0" err="1"/>
              <a:t>Bewährte</a:t>
            </a:r>
            <a:r>
              <a:rPr lang="en-IE" dirty="0"/>
              <a:t> </a:t>
            </a:r>
            <a:r>
              <a:rPr lang="en-IE" dirty="0" err="1"/>
              <a:t>Praktiken</a:t>
            </a:r>
            <a:endParaRPr lang="en-LB"/>
          </a:p>
          <a:p>
            <a:pPr>
              <a:spcBef>
                <a:spcPts val="200"/>
              </a:spcBef>
            </a:pPr>
            <a:endParaRPr lang="en-LB"/>
          </a:p>
        </p:txBody>
      </p:sp>
      <p:sp>
        <p:nvSpPr>
          <p:cNvPr id="12" name="Text Placeholder 9">
            <a:extLst>
              <a:ext uri="{FF2B5EF4-FFF2-40B4-BE49-F238E27FC236}">
                <a16:creationId xmlns:a16="http://schemas.microsoft.com/office/drawing/2014/main" id="{C86D57AA-D83D-5352-AB0D-1C58B22415EA}"/>
              </a:ext>
            </a:extLst>
          </p:cNvPr>
          <p:cNvSpPr txBox="1">
            <a:spLocks/>
          </p:cNvSpPr>
          <p:nvPr/>
        </p:nvSpPr>
        <p:spPr>
          <a:xfrm>
            <a:off x="567791" y="8236207"/>
            <a:ext cx="6526988" cy="231421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ffectLst/>
                <a:ea typeface="Calibri" panose="020F0502020204030204" pitchFamily="34" charset="0"/>
              </a:rPr>
              <a:t>Eine der </a:t>
            </a:r>
            <a:r>
              <a:rPr lang="en-GB" dirty="0" err="1">
                <a:effectLst/>
                <a:ea typeface="Calibri" panose="020F0502020204030204" pitchFamily="34" charset="0"/>
              </a:rPr>
              <a:t>Maßnahmen</a:t>
            </a:r>
            <a:r>
              <a:rPr lang="en-GB" dirty="0">
                <a:effectLst/>
                <a:ea typeface="Calibri" panose="020F0502020204030204" pitchFamily="34" charset="0"/>
              </a:rPr>
              <a:t>, die von den </a:t>
            </a:r>
            <a:r>
              <a:rPr lang="en-GB" dirty="0" err="1">
                <a:effectLst/>
                <a:ea typeface="Calibri" panose="020F0502020204030204" pitchFamily="34" charset="0"/>
              </a:rPr>
              <a:t>Leitern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Managern</a:t>
            </a:r>
            <a:r>
              <a:rPr lang="en-GB" dirty="0">
                <a:effectLst/>
                <a:ea typeface="Calibri" panose="020F0502020204030204" pitchFamily="34" charset="0"/>
              </a:rPr>
              <a:t> der </a:t>
            </a:r>
            <a:r>
              <a:rPr lang="en-GB" dirty="0" err="1">
                <a:effectLst/>
                <a:ea typeface="Calibri" panose="020F0502020204030204" pitchFamily="34" charset="0"/>
              </a:rPr>
              <a:t>Unternehmen</a:t>
            </a:r>
            <a:r>
              <a:rPr lang="en-GB" dirty="0">
                <a:effectLst/>
                <a:ea typeface="Calibri" panose="020F0502020204030204" pitchFamily="34" charset="0"/>
              </a:rPr>
              <a:t> und </a:t>
            </a:r>
            <a:r>
              <a:rPr lang="en-GB" dirty="0" err="1">
                <a:effectLst/>
                <a:ea typeface="Calibri" panose="020F0502020204030204" pitchFamily="34" charset="0"/>
              </a:rPr>
              <a:t>Organisationen</a:t>
            </a:r>
            <a:r>
              <a:rPr lang="en-GB" dirty="0">
                <a:effectLst/>
                <a:ea typeface="Calibri" panose="020F0502020204030204" pitchFamily="34" charset="0"/>
              </a:rPr>
              <a:t> </a:t>
            </a:r>
            <a:r>
              <a:rPr lang="en-GB" dirty="0" err="1">
                <a:effectLst/>
                <a:ea typeface="Calibri" panose="020F0502020204030204" pitchFamily="34" charset="0"/>
              </a:rPr>
              <a:t>ergriffen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Verpflichtung</a:t>
            </a:r>
            <a:r>
              <a:rPr lang="en-GB" dirty="0">
                <a:effectLst/>
                <a:ea typeface="Calibri" panose="020F0502020204030204" pitchFamily="34" charset="0"/>
              </a:rPr>
              <a:t> </a:t>
            </a:r>
            <a:r>
              <a:rPr lang="en-GB" dirty="0" err="1">
                <a:effectLst/>
                <a:ea typeface="Calibri" panose="020F0502020204030204" pitchFamily="34" charset="0"/>
              </a:rPr>
              <a:t>zum</a:t>
            </a:r>
            <a:r>
              <a:rPr lang="en-GB" dirty="0">
                <a:effectLst/>
                <a:ea typeface="Calibri" panose="020F0502020204030204" pitchFamily="34" charset="0"/>
              </a:rPr>
              <a:t> </a:t>
            </a:r>
            <a:r>
              <a:rPr lang="en-GB" dirty="0" err="1">
                <a:effectLst/>
                <a:ea typeface="Calibri" panose="020F0502020204030204" pitchFamily="34" charset="0"/>
              </a:rPr>
              <a:t>Handeln</a:t>
            </a:r>
            <a:r>
              <a:rPr lang="en-GB" dirty="0">
                <a:effectLst/>
                <a:ea typeface="Calibri" panose="020F0502020204030204" pitchFamily="34" charset="0"/>
              </a:rPr>
              <a:t>. Zu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Zweck</a:t>
            </a:r>
            <a:r>
              <a:rPr lang="en-GB" dirty="0">
                <a:effectLst/>
                <a:ea typeface="Calibri" panose="020F0502020204030204" pitchFamily="34" charset="0"/>
              </a:rPr>
              <a:t> muss die Agenda der </a:t>
            </a:r>
            <a:r>
              <a:rPr lang="en-GB" dirty="0" err="1">
                <a:effectLst/>
                <a:ea typeface="Calibri" panose="020F0502020204030204" pitchFamily="34" charset="0"/>
              </a:rPr>
              <a:t>Handlungen</a:t>
            </a:r>
            <a:r>
              <a:rPr lang="en-GB" dirty="0">
                <a:effectLst/>
                <a:ea typeface="Calibri" panose="020F0502020204030204" pitchFamily="34" charset="0"/>
              </a:rPr>
              <a:t> und </a:t>
            </a:r>
            <a:r>
              <a:rPr lang="en-GB" dirty="0" err="1">
                <a:effectLst/>
                <a:ea typeface="Calibri" panose="020F0502020204030204" pitchFamily="34" charset="0"/>
              </a:rPr>
              <a:t>Maßnahmen</a:t>
            </a:r>
            <a:r>
              <a:rPr lang="en-GB" dirty="0">
                <a:effectLst/>
                <a:ea typeface="Calibri" panose="020F0502020204030204" pitchFamily="34" charset="0"/>
              </a:rPr>
              <a:t> von der </a:t>
            </a:r>
            <a:r>
              <a:rPr lang="en-GB" dirty="0" err="1">
                <a:effectLst/>
                <a:ea typeface="Calibri" panose="020F0502020204030204" pitchFamily="34" charset="0"/>
              </a:rPr>
              <a:t>Spitze</a:t>
            </a:r>
            <a:r>
              <a:rPr lang="en-GB" dirty="0">
                <a:effectLst/>
                <a:ea typeface="Calibri" panose="020F0502020204030204" pitchFamily="34" charset="0"/>
              </a:rPr>
              <a:t> </a:t>
            </a:r>
            <a:r>
              <a:rPr lang="en-GB" dirty="0" err="1">
                <a:effectLst/>
                <a:ea typeface="Calibri" panose="020F0502020204030204" pitchFamily="34" charset="0"/>
              </a:rPr>
              <a:t>unterzeichnet</a:t>
            </a:r>
            <a:r>
              <a:rPr lang="en-GB" dirty="0">
                <a:effectLst/>
                <a:ea typeface="Calibri" panose="020F0502020204030204" pitchFamily="34" charset="0"/>
              </a:rPr>
              <a:t> und </a:t>
            </a:r>
            <a:r>
              <a:rPr lang="en-GB" dirty="0" err="1">
                <a:effectLst/>
                <a:ea typeface="Calibri" panose="020F0502020204030204" pitchFamily="34" charset="0"/>
              </a:rPr>
              <a:t>umgesetzt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um </a:t>
            </a:r>
            <a:r>
              <a:rPr lang="en-GB" dirty="0" err="1">
                <a:effectLst/>
                <a:ea typeface="Calibri" panose="020F0502020204030204" pitchFamily="34" charset="0"/>
              </a:rPr>
              <a:t>sicherzustellen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Förderung</a:t>
            </a:r>
            <a:r>
              <a:rPr lang="en-GB" dirty="0">
                <a:effectLst/>
                <a:ea typeface="Calibri" panose="020F0502020204030204" pitchFamily="34" charset="0"/>
              </a:rPr>
              <a:t> und </a:t>
            </a:r>
            <a:r>
              <a:rPr lang="en-GB" dirty="0" err="1">
                <a:effectLst/>
                <a:ea typeface="Calibri" panose="020F0502020204030204" pitchFamily="34" charset="0"/>
              </a:rPr>
              <a:t>Vertretung</a:t>
            </a:r>
            <a:r>
              <a:rPr lang="en-GB" dirty="0">
                <a:effectLst/>
                <a:ea typeface="Calibri" panose="020F0502020204030204" pitchFamily="34" charset="0"/>
              </a:rPr>
              <a:t> von Frauen </a:t>
            </a:r>
            <a:r>
              <a:rPr lang="en-GB" dirty="0" err="1">
                <a:effectLst/>
                <a:ea typeface="Calibri" panose="020F0502020204030204" pitchFamily="34" charset="0"/>
              </a:rPr>
              <a:t>innerhalb</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a:t>
            </a:r>
            <a:r>
              <a:rPr lang="en-GB" dirty="0" err="1">
                <a:effectLst/>
                <a:ea typeface="Calibri" panose="020F0502020204030204" pitchFamily="34" charset="0"/>
              </a:rPr>
              <a:t>beitragen</a:t>
            </a:r>
            <a:r>
              <a:rPr lang="en-GB" dirty="0">
                <a:effectLst/>
                <a:ea typeface="Calibri" panose="020F0502020204030204" pitchFamily="34" charset="0"/>
              </a:rPr>
              <a:t>.</a:t>
            </a:r>
          </a:p>
        </p:txBody>
      </p:sp>
      <p:sp>
        <p:nvSpPr>
          <p:cNvPr id="13" name="Text Placeholder 7">
            <a:extLst>
              <a:ext uri="{FF2B5EF4-FFF2-40B4-BE49-F238E27FC236}">
                <a16:creationId xmlns:a16="http://schemas.microsoft.com/office/drawing/2014/main" id="{979F6A32-4CEF-F413-2B28-A16C3C0FDA06}"/>
              </a:ext>
            </a:extLst>
          </p:cNvPr>
          <p:cNvSpPr>
            <a:spLocks noGrp="1"/>
          </p:cNvSpPr>
          <p:nvPr/>
        </p:nvSpPr>
        <p:spPr>
          <a:xfrm>
            <a:off x="811667" y="7264084"/>
            <a:ext cx="2968172" cy="4403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EF8D5B"/>
                </a:solidFill>
                <a:latin typeface="Calibri" panose="020F0502020204030204" pitchFamily="34" charset="0"/>
                <a:ea typeface="+mn-ea"/>
                <a:cs typeface="Poppins SemiBold" pitchFamily="2" charset="77"/>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IE"/>
              <a:t>4.1.1 Engagement und Maßnahmen </a:t>
            </a:r>
            <a:endParaRPr lang="en-LB"/>
          </a:p>
          <a:p>
            <a:pPr>
              <a:spcBef>
                <a:spcPts val="200"/>
              </a:spcBef>
            </a:pPr>
            <a:endParaRPr lang="en-LB"/>
          </a:p>
        </p:txBody>
      </p:sp>
      <p:grpSp>
        <p:nvGrpSpPr>
          <p:cNvPr id="14" name="Group 13">
            <a:extLst>
              <a:ext uri="{FF2B5EF4-FFF2-40B4-BE49-F238E27FC236}">
                <a16:creationId xmlns:a16="http://schemas.microsoft.com/office/drawing/2014/main" id="{E516CCCF-B420-5CD4-E004-7B32E372AC05}"/>
              </a:ext>
            </a:extLst>
          </p:cNvPr>
          <p:cNvGrpSpPr/>
          <p:nvPr/>
        </p:nvGrpSpPr>
        <p:grpSpPr>
          <a:xfrm>
            <a:off x="4771418" y="6132273"/>
            <a:ext cx="1487826" cy="1083162"/>
            <a:chOff x="3400450" y="986392"/>
            <a:chExt cx="1487826" cy="1083162"/>
          </a:xfrm>
        </p:grpSpPr>
        <p:sp>
          <p:nvSpPr>
            <p:cNvPr id="15" name="Freeform 14">
              <a:extLst>
                <a:ext uri="{FF2B5EF4-FFF2-40B4-BE49-F238E27FC236}">
                  <a16:creationId xmlns:a16="http://schemas.microsoft.com/office/drawing/2014/main" id="{F245D410-A11F-54B9-9886-E80025E021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6" name="Freeform 15">
              <a:extLst>
                <a:ext uri="{FF2B5EF4-FFF2-40B4-BE49-F238E27FC236}">
                  <a16:creationId xmlns:a16="http://schemas.microsoft.com/office/drawing/2014/main" id="{E7CA04AF-73F5-1A9F-02C6-0E2D4B3730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7" name="Text Placeholder 4">
            <a:extLst>
              <a:ext uri="{FF2B5EF4-FFF2-40B4-BE49-F238E27FC236}">
                <a16:creationId xmlns:a16="http://schemas.microsoft.com/office/drawing/2014/main" id="{8940E051-BCA8-D3B4-786D-F3B39882406E}"/>
              </a:ext>
            </a:extLst>
          </p:cNvPr>
          <p:cNvSpPr>
            <a:spLocks noGrp="1"/>
          </p:cNvSpPr>
          <p:nvPr/>
        </p:nvSpPr>
        <p:spPr>
          <a:xfrm>
            <a:off x="3799431" y="8165582"/>
            <a:ext cx="3431800" cy="997498"/>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IE" dirty="0" err="1"/>
              <a:t>Vielfalt</a:t>
            </a:r>
            <a:r>
              <a:rPr lang="en-IE" dirty="0"/>
              <a:t> der Teams. </a:t>
            </a:r>
            <a:r>
              <a:rPr lang="en-IE" dirty="0" err="1"/>
              <a:t>Mechanismen</a:t>
            </a:r>
            <a:r>
              <a:rPr lang="en-IE" dirty="0"/>
              <a:t> von </a:t>
            </a:r>
            <a:r>
              <a:rPr lang="en-IE" dirty="0" err="1"/>
              <a:t>Unternehmen</a:t>
            </a:r>
            <a:r>
              <a:rPr lang="en-IE" dirty="0"/>
              <a:t>, die </a:t>
            </a:r>
            <a:r>
              <a:rPr lang="en-IE" dirty="0" err="1"/>
              <a:t>die</a:t>
            </a:r>
            <a:r>
              <a:rPr lang="en-IE" dirty="0"/>
              <a:t> </a:t>
            </a:r>
            <a:r>
              <a:rPr lang="en-IE" dirty="0" err="1"/>
              <a:t>Vereinbarkeit</a:t>
            </a:r>
            <a:r>
              <a:rPr lang="en-IE" dirty="0"/>
              <a:t> von Rollen </a:t>
            </a:r>
            <a:r>
              <a:rPr lang="en-IE" dirty="0" err="1"/>
              <a:t>erleichtern</a:t>
            </a:r>
            <a:r>
              <a:rPr lang="en-IE" dirty="0"/>
              <a:t>. Die </a:t>
            </a:r>
            <a:r>
              <a:rPr lang="en-IE" dirty="0" err="1"/>
              <a:t>Bedeutung</a:t>
            </a:r>
            <a:r>
              <a:rPr lang="en-IE" dirty="0"/>
              <a:t> der </a:t>
            </a:r>
            <a:r>
              <a:rPr lang="en-IE" dirty="0" err="1"/>
              <a:t>Förderung</a:t>
            </a:r>
            <a:r>
              <a:rPr lang="en-IE" dirty="0"/>
              <a:t> von </a:t>
            </a:r>
            <a:r>
              <a:rPr lang="en-IE" dirty="0" err="1"/>
              <a:t>Erfolgsbeispielen</a:t>
            </a:r>
            <a:r>
              <a:rPr lang="en-IE" dirty="0"/>
              <a:t> von Frauen und die </a:t>
            </a:r>
            <a:r>
              <a:rPr lang="en-IE" dirty="0" err="1"/>
              <a:t>Tatsache</a:t>
            </a:r>
            <a:r>
              <a:rPr lang="en-IE" dirty="0"/>
              <a:t>, </a:t>
            </a:r>
            <a:r>
              <a:rPr lang="en-IE" dirty="0" err="1"/>
              <a:t>dass</a:t>
            </a:r>
            <a:r>
              <a:rPr lang="en-IE" dirty="0"/>
              <a:t> </a:t>
            </a:r>
            <a:r>
              <a:rPr lang="en-IE" dirty="0" err="1"/>
              <a:t>Bauberufe</a:t>
            </a:r>
            <a:r>
              <a:rPr lang="en-IE" dirty="0"/>
              <a:t> </a:t>
            </a:r>
            <a:r>
              <a:rPr lang="en-IE" dirty="0" err="1"/>
              <a:t>nicht</a:t>
            </a:r>
            <a:r>
              <a:rPr lang="en-IE" dirty="0"/>
              <a:t> </a:t>
            </a:r>
            <a:r>
              <a:rPr lang="en-IE" dirty="0" err="1"/>
              <a:t>nur</a:t>
            </a:r>
            <a:r>
              <a:rPr lang="en-IE" dirty="0"/>
              <a:t> für </a:t>
            </a:r>
            <a:r>
              <a:rPr lang="en-IE" dirty="0" err="1"/>
              <a:t>junge</a:t>
            </a:r>
            <a:r>
              <a:rPr lang="en-IE" dirty="0"/>
              <a:t> </a:t>
            </a:r>
            <a:r>
              <a:rPr lang="en-IE" dirty="0" err="1"/>
              <a:t>Absolventinnen</a:t>
            </a:r>
            <a:r>
              <a:rPr lang="en-IE" dirty="0"/>
              <a:t> </a:t>
            </a:r>
            <a:r>
              <a:rPr lang="en-IE" dirty="0" err="1"/>
              <a:t>geeignet</a:t>
            </a:r>
            <a:r>
              <a:rPr lang="en-IE" dirty="0"/>
              <a:t> </a:t>
            </a:r>
            <a:r>
              <a:rPr lang="en-IE" dirty="0" err="1"/>
              <a:t>sind</a:t>
            </a:r>
            <a:r>
              <a:rPr lang="en-IE" dirty="0"/>
              <a:t>.</a:t>
            </a:r>
            <a:r>
              <a:rPr lang="en-US" dirty="0"/>
              <a:t>"</a:t>
            </a:r>
          </a:p>
        </p:txBody>
      </p:sp>
      <p:sp>
        <p:nvSpPr>
          <p:cNvPr id="18" name="Text Placeholder 6">
            <a:extLst>
              <a:ext uri="{FF2B5EF4-FFF2-40B4-BE49-F238E27FC236}">
                <a16:creationId xmlns:a16="http://schemas.microsoft.com/office/drawing/2014/main" id="{E6FC2C30-6E9D-94D9-0391-4C44D9651E8F}"/>
              </a:ext>
            </a:extLst>
          </p:cNvPr>
          <p:cNvSpPr txBox="1">
            <a:spLocks/>
          </p:cNvSpPr>
          <p:nvPr/>
        </p:nvSpPr>
        <p:spPr>
          <a:xfrm>
            <a:off x="3844403" y="7310779"/>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IE" sz="900">
                <a:effectLst/>
                <a:latin typeface="Calibri" panose="020F0502020204030204" pitchFamily="34" charset="0"/>
                <a:ea typeface="Calibri" panose="020F0502020204030204" pitchFamily="34" charset="0"/>
                <a:cs typeface="Times New Roman" panose="02020603050405020304" pitchFamily="18" charset="0"/>
              </a:rPr>
              <a:t>Wie </a:t>
            </a:r>
            <a:r>
              <a:rPr lang="en-IE" sz="900" b="1" i="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Małgorzata Kopka-Piątek, Direktorin des Programms für Europa- und Migrationspolitik am Institut für Öffentliche Angelegenheiten in Polen, erklärt</a:t>
            </a:r>
            <a:r>
              <a:rPr lang="en-IE" sz="900">
                <a:effectLst/>
                <a:latin typeface="Calibri" panose="020F0502020204030204" pitchFamily="34" charset="0"/>
                <a:ea typeface="Calibri" panose="020F0502020204030204" pitchFamily="34" charset="0"/>
                <a:cs typeface="Times New Roman" panose="02020603050405020304" pitchFamily="18" charset="0"/>
              </a:rPr>
              <a:t>, sollten diese Maßnahmen weiterentwickelt werden: </a:t>
            </a:r>
          </a:p>
        </p:txBody>
      </p:sp>
      <p:sp>
        <p:nvSpPr>
          <p:cNvPr id="20" name="Text Placeholder 9">
            <a:extLst>
              <a:ext uri="{FF2B5EF4-FFF2-40B4-BE49-F238E27FC236}">
                <a16:creationId xmlns:a16="http://schemas.microsoft.com/office/drawing/2014/main" id="{4C3631BC-3019-C7FD-7B4C-45C18866CEF2}"/>
              </a:ext>
            </a:extLst>
          </p:cNvPr>
          <p:cNvSpPr txBox="1">
            <a:spLocks/>
          </p:cNvSpPr>
          <p:nvPr/>
        </p:nvSpPr>
        <p:spPr>
          <a:xfrm>
            <a:off x="535937" y="5395040"/>
            <a:ext cx="6526988" cy="146503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1" dirty="0">
                <a:solidFill>
                  <a:srgbClr val="7CD0E4"/>
                </a:solidFill>
                <a:effectLst/>
                <a:ea typeface="Calibri" panose="020F0502020204030204" pitchFamily="34" charset="0"/>
              </a:rPr>
              <a:t>TIPPS - Wie </a:t>
            </a:r>
            <a:r>
              <a:rPr lang="en-US" sz="1800" b="1" dirty="0" err="1">
                <a:solidFill>
                  <a:srgbClr val="7CD0E4"/>
                </a:solidFill>
                <a:effectLst/>
                <a:ea typeface="Calibri" panose="020F0502020204030204" pitchFamily="34" charset="0"/>
              </a:rPr>
              <a:t>kann</a:t>
            </a:r>
            <a:r>
              <a:rPr lang="en-US" sz="1800" b="1" dirty="0">
                <a:solidFill>
                  <a:srgbClr val="7CD0E4"/>
                </a:solidFill>
                <a:effectLst/>
                <a:ea typeface="Calibri" panose="020F0502020204030204" pitchFamily="34" charset="0"/>
              </a:rPr>
              <a:t> ich es </a:t>
            </a:r>
            <a:r>
              <a:rPr lang="en-US" sz="1800" b="1" dirty="0" err="1">
                <a:solidFill>
                  <a:srgbClr val="7CD0E4"/>
                </a:solidFill>
                <a:effectLst/>
                <a:ea typeface="Calibri" panose="020F0502020204030204" pitchFamily="34" charset="0"/>
              </a:rPr>
              <a:t>besser</a:t>
            </a:r>
            <a:r>
              <a:rPr lang="en-US" sz="1800" b="1" dirty="0">
                <a:solidFill>
                  <a:srgbClr val="7CD0E4"/>
                </a:solidFill>
                <a:effectLst/>
                <a:ea typeface="Calibri" panose="020F0502020204030204" pitchFamily="34" charset="0"/>
              </a:rPr>
              <a:t> </a:t>
            </a:r>
            <a:r>
              <a:rPr lang="en-US" sz="1800" b="1" dirty="0" err="1">
                <a:solidFill>
                  <a:srgbClr val="7CD0E4"/>
                </a:solidFill>
                <a:effectLst/>
                <a:ea typeface="Calibri" panose="020F0502020204030204" pitchFamily="34" charset="0"/>
              </a:rPr>
              <a:t>machen</a:t>
            </a:r>
            <a:r>
              <a:rPr lang="en-US" sz="1800" b="1" dirty="0">
                <a:solidFill>
                  <a:srgbClr val="7CD0E4"/>
                </a:solidFill>
                <a:effectLst/>
                <a:ea typeface="Calibri" panose="020F0502020204030204" pitchFamily="34" charset="0"/>
              </a:rPr>
              <a:t>?</a:t>
            </a:r>
          </a:p>
          <a:p>
            <a:r>
              <a:rPr lang="en-US" dirty="0">
                <a:effectLst/>
                <a:ea typeface="Calibri" panose="020F0502020204030204" pitchFamily="34" charset="0"/>
              </a:rPr>
              <a:t> </a:t>
            </a:r>
          </a:p>
          <a:p>
            <a:r>
              <a:rPr lang="en-US" dirty="0">
                <a:effectLst/>
                <a:ea typeface="Calibri" panose="020F0502020204030204" pitchFamily="34" charset="0"/>
              </a:rPr>
              <a:t>Der </a:t>
            </a:r>
            <a:r>
              <a:rPr lang="en-US" dirty="0" err="1">
                <a:effectLst/>
                <a:ea typeface="Calibri" panose="020F0502020204030204" pitchFamily="34" charset="0"/>
              </a:rPr>
              <a:t>beste</a:t>
            </a:r>
            <a:r>
              <a:rPr lang="en-US" dirty="0">
                <a:effectLst/>
                <a:ea typeface="Calibri" panose="020F0502020204030204" pitchFamily="34" charset="0"/>
              </a:rPr>
              <a:t> </a:t>
            </a:r>
            <a:r>
              <a:rPr lang="en-US" dirty="0" err="1">
                <a:effectLst/>
                <a:ea typeface="Calibri" panose="020F0502020204030204" pitchFamily="34" charset="0"/>
              </a:rPr>
              <a:t>Weg</a:t>
            </a:r>
            <a:r>
              <a:rPr lang="en-US" dirty="0">
                <a:effectLst/>
                <a:ea typeface="Calibri" panose="020F0502020204030204" pitchFamily="34" charset="0"/>
              </a:rPr>
              <a:t> </a:t>
            </a:r>
            <a:r>
              <a:rPr lang="en-US" dirty="0" err="1">
                <a:effectLst/>
                <a:ea typeface="Calibri" panose="020F0502020204030204" pitchFamily="34" charset="0"/>
              </a:rPr>
              <a:t>zur</a:t>
            </a:r>
            <a:r>
              <a:rPr lang="en-US" dirty="0">
                <a:effectLst/>
                <a:ea typeface="Calibri" panose="020F0502020204030204" pitchFamily="34" charset="0"/>
              </a:rPr>
              <a:t> </a:t>
            </a:r>
            <a:r>
              <a:rPr lang="en-US" dirty="0" err="1">
                <a:effectLst/>
                <a:ea typeface="Calibri" panose="020F0502020204030204" pitchFamily="34" charset="0"/>
              </a:rPr>
              <a:t>Verbesserung</a:t>
            </a:r>
            <a:r>
              <a:rPr lang="en-US" dirty="0">
                <a:effectLst/>
                <a:ea typeface="Calibri" panose="020F0502020204030204" pitchFamily="34" charset="0"/>
              </a:rPr>
              <a:t> </a:t>
            </a:r>
            <a:r>
              <a:rPr lang="en-US" dirty="0" err="1">
                <a:effectLst/>
                <a:ea typeface="Calibri" panose="020F0502020204030204" pitchFamily="34" charset="0"/>
              </a:rPr>
              <a:t>ist</a:t>
            </a:r>
            <a:r>
              <a:rPr lang="en-US" dirty="0">
                <a:effectLst/>
                <a:ea typeface="Calibri" panose="020F0502020204030204" pitchFamily="34" charset="0"/>
              </a:rPr>
              <a:t>, </a:t>
            </a:r>
            <a:r>
              <a:rPr lang="en-US" dirty="0" err="1">
                <a:effectLst/>
                <a:ea typeface="Calibri" panose="020F0502020204030204" pitchFamily="34" charset="0"/>
              </a:rPr>
              <a:t>sich</a:t>
            </a:r>
            <a:r>
              <a:rPr lang="en-US" dirty="0">
                <a:effectLst/>
                <a:ea typeface="Calibri" panose="020F0502020204030204" pitchFamily="34" charset="0"/>
              </a:rPr>
              <a:t> </a:t>
            </a:r>
            <a:r>
              <a:rPr lang="en-US" dirty="0" err="1">
                <a:effectLst/>
                <a:ea typeface="Calibri" panose="020F0502020204030204" pitchFamily="34" charset="0"/>
              </a:rPr>
              <a:t>zunächst</a:t>
            </a:r>
            <a:r>
              <a:rPr lang="en-US" dirty="0">
                <a:effectLst/>
                <a:ea typeface="Calibri" panose="020F0502020204030204" pitchFamily="34" charset="0"/>
              </a:rPr>
              <a:t> der Situation der Frauen in </a:t>
            </a:r>
            <a:r>
              <a:rPr lang="en-US" dirty="0" err="1">
                <a:effectLst/>
                <a:ea typeface="Calibri" panose="020F0502020204030204" pitchFamily="34" charset="0"/>
              </a:rPr>
              <a:t>unserer</a:t>
            </a:r>
            <a:r>
              <a:rPr lang="en-US" dirty="0">
                <a:effectLst/>
                <a:ea typeface="Calibri" panose="020F0502020204030204" pitchFamily="34" charset="0"/>
              </a:rPr>
              <a:t> </a:t>
            </a:r>
            <a:r>
              <a:rPr lang="en-US" dirty="0" err="1">
                <a:effectLst/>
                <a:ea typeface="Calibri" panose="020F0502020204030204" pitchFamily="34" charset="0"/>
              </a:rPr>
              <a:t>Organisation</a:t>
            </a:r>
            <a:r>
              <a:rPr lang="en-US" dirty="0">
                <a:effectLst/>
                <a:ea typeface="Calibri" panose="020F0502020204030204" pitchFamily="34" charset="0"/>
              </a:rPr>
              <a:t> </a:t>
            </a:r>
            <a:r>
              <a:rPr lang="en-US" dirty="0" err="1">
                <a:effectLst/>
                <a:ea typeface="Calibri" panose="020F0502020204030204" pitchFamily="34" charset="0"/>
              </a:rPr>
              <a:t>oder</a:t>
            </a:r>
            <a:r>
              <a:rPr lang="en-US" dirty="0">
                <a:effectLst/>
                <a:ea typeface="Calibri" panose="020F0502020204030204" pitchFamily="34" charset="0"/>
              </a:rPr>
              <a:t> </a:t>
            </a:r>
            <a:r>
              <a:rPr lang="en-US" dirty="0" err="1">
                <a:effectLst/>
                <a:ea typeface="Calibri" panose="020F0502020204030204" pitchFamily="34" charset="0"/>
              </a:rPr>
              <a:t>unserem</a:t>
            </a:r>
            <a:r>
              <a:rPr lang="en-US" dirty="0">
                <a:effectLst/>
                <a:ea typeface="Calibri" panose="020F0502020204030204" pitchFamily="34" charset="0"/>
              </a:rPr>
              <a:t> </a:t>
            </a:r>
            <a:r>
              <a:rPr lang="en-US" dirty="0" err="1">
                <a:effectLst/>
                <a:ea typeface="Calibri" panose="020F0502020204030204" pitchFamily="34" charset="0"/>
              </a:rPr>
              <a:t>Unternehmen</a:t>
            </a:r>
            <a:r>
              <a:rPr lang="en-US" dirty="0">
                <a:effectLst/>
                <a:ea typeface="Calibri" panose="020F0502020204030204" pitchFamily="34" charset="0"/>
              </a:rPr>
              <a:t> </a:t>
            </a:r>
            <a:r>
              <a:rPr lang="en-US" dirty="0" err="1">
                <a:effectLst/>
                <a:ea typeface="Calibri" panose="020F0502020204030204" pitchFamily="34" charset="0"/>
              </a:rPr>
              <a:t>bewusst</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werden</a:t>
            </a:r>
            <a:r>
              <a:rPr lang="en-US" dirty="0">
                <a:effectLst/>
                <a:ea typeface="Calibri" panose="020F0502020204030204" pitchFamily="34" charset="0"/>
              </a:rPr>
              <a:t>. Auf </a:t>
            </a:r>
            <a:r>
              <a:rPr lang="en-US" dirty="0" err="1">
                <a:effectLst/>
                <a:ea typeface="Calibri" panose="020F0502020204030204" pitchFamily="34" charset="0"/>
              </a:rPr>
              <a:t>diese</a:t>
            </a:r>
            <a:r>
              <a:rPr lang="en-US" dirty="0">
                <a:effectLst/>
                <a:ea typeface="Calibri" panose="020F0502020204030204" pitchFamily="34" charset="0"/>
              </a:rPr>
              <a:t> Weise </a:t>
            </a:r>
            <a:r>
              <a:rPr lang="en-US" dirty="0" err="1">
                <a:effectLst/>
                <a:ea typeface="Calibri" panose="020F0502020204030204" pitchFamily="34" charset="0"/>
              </a:rPr>
              <a:t>können</a:t>
            </a:r>
            <a:r>
              <a:rPr lang="en-US" dirty="0">
                <a:effectLst/>
                <a:ea typeface="Calibri" panose="020F0502020204030204" pitchFamily="34" charset="0"/>
              </a:rPr>
              <a:t> </a:t>
            </a:r>
            <a:r>
              <a:rPr lang="en-US" dirty="0" err="1">
                <a:effectLst/>
                <a:ea typeface="Calibri" panose="020F0502020204030204" pitchFamily="34" charset="0"/>
              </a:rPr>
              <a:t>wir</a:t>
            </a:r>
            <a:r>
              <a:rPr lang="en-US" dirty="0">
                <a:effectLst/>
                <a:ea typeface="Calibri" panose="020F0502020204030204" pitchFamily="34" charset="0"/>
              </a:rPr>
              <a:t> </a:t>
            </a:r>
            <a:r>
              <a:rPr lang="en-US" dirty="0" err="1">
                <a:effectLst/>
                <a:ea typeface="Calibri" panose="020F0502020204030204" pitchFamily="34" charset="0"/>
              </a:rPr>
              <a:t>beschließen</a:t>
            </a:r>
            <a:r>
              <a:rPr lang="en-US" dirty="0">
                <a:effectLst/>
                <a:ea typeface="Calibri" panose="020F0502020204030204" pitchFamily="34" charset="0"/>
              </a:rPr>
              <a:t>, </a:t>
            </a:r>
            <a:r>
              <a:rPr lang="en-US" dirty="0" err="1">
                <a:effectLst/>
                <a:ea typeface="Calibri" panose="020F0502020204030204" pitchFamily="34" charset="0"/>
              </a:rPr>
              <a:t>uns</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verpflichten</a:t>
            </a:r>
            <a:r>
              <a:rPr lang="en-US" dirty="0">
                <a:effectLst/>
                <a:ea typeface="Calibri" panose="020F0502020204030204" pitchFamily="34" charset="0"/>
              </a:rPr>
              <a:t>, </a:t>
            </a:r>
            <a:r>
              <a:rPr lang="en-US" dirty="0" err="1">
                <a:effectLst/>
                <a:ea typeface="Calibri" panose="020F0502020204030204" pitchFamily="34" charset="0"/>
              </a:rPr>
              <a:t>Maßnahmen</a:t>
            </a:r>
            <a:r>
              <a:rPr lang="en-US" dirty="0">
                <a:effectLst/>
                <a:ea typeface="Calibri" panose="020F0502020204030204" pitchFamily="34" charset="0"/>
              </a:rPr>
              <a:t> </a:t>
            </a:r>
            <a:r>
              <a:rPr lang="en-US" dirty="0" err="1">
                <a:effectLst/>
                <a:ea typeface="Calibri" panose="020F0502020204030204" pitchFamily="34" charset="0"/>
              </a:rPr>
              <a:t>zu</a:t>
            </a:r>
            <a:r>
              <a:rPr lang="en-US" dirty="0">
                <a:effectLst/>
                <a:ea typeface="Calibri" panose="020F0502020204030204" pitchFamily="34" charset="0"/>
              </a:rPr>
              <a:t> </a:t>
            </a:r>
            <a:r>
              <a:rPr lang="en-US" dirty="0" err="1">
                <a:effectLst/>
                <a:ea typeface="Calibri" panose="020F0502020204030204" pitchFamily="34" charset="0"/>
              </a:rPr>
              <a:t>ergreifen</a:t>
            </a:r>
            <a:r>
              <a:rPr lang="en-US" dirty="0">
                <a:effectLst/>
                <a:ea typeface="Calibri" panose="020F0502020204030204" pitchFamily="34" charset="0"/>
              </a:rPr>
              <a:t>, die </a:t>
            </a:r>
            <a:r>
              <a:rPr lang="en-US" dirty="0" err="1">
                <a:effectLst/>
                <a:ea typeface="Calibri" panose="020F0502020204030204" pitchFamily="34" charset="0"/>
              </a:rPr>
              <a:t>einen</a:t>
            </a:r>
            <a:r>
              <a:rPr lang="en-US" dirty="0">
                <a:effectLst/>
                <a:ea typeface="Calibri" panose="020F0502020204030204" pitchFamily="34" charset="0"/>
              </a:rPr>
              <a:t> </a:t>
            </a:r>
            <a:r>
              <a:rPr lang="en-US" dirty="0" err="1">
                <a:effectLst/>
                <a:ea typeface="Calibri" panose="020F0502020204030204" pitchFamily="34" charset="0"/>
              </a:rPr>
              <a:t>echten</a:t>
            </a:r>
            <a:r>
              <a:rPr lang="en-US" dirty="0">
                <a:effectLst/>
                <a:ea typeface="Calibri" panose="020F0502020204030204" pitchFamily="34" charset="0"/>
              </a:rPr>
              <a:t> </a:t>
            </a:r>
            <a:r>
              <a:rPr lang="en-US" dirty="0" err="1">
                <a:effectLst/>
                <a:ea typeface="Calibri" panose="020F0502020204030204" pitchFamily="34" charset="0"/>
              </a:rPr>
              <a:t>Wandel</a:t>
            </a:r>
            <a:r>
              <a:rPr lang="en-US" dirty="0">
                <a:effectLst/>
                <a:ea typeface="Calibri" panose="020F0502020204030204" pitchFamily="34" charset="0"/>
              </a:rPr>
              <a:t> </a:t>
            </a:r>
            <a:r>
              <a:rPr lang="en-US" dirty="0" err="1">
                <a:effectLst/>
                <a:ea typeface="Calibri" panose="020F0502020204030204" pitchFamily="34" charset="0"/>
              </a:rPr>
              <a:t>bewirken</a:t>
            </a:r>
            <a:r>
              <a:rPr lang="en-US" dirty="0">
                <a:effectLst/>
                <a:ea typeface="Calibri" panose="020F0502020204030204" pitchFamily="34" charset="0"/>
              </a:rPr>
              <a:t>.</a:t>
            </a:r>
          </a:p>
          <a:p>
            <a:endParaRPr lang="en-LB" dirty="0">
              <a:effectLst/>
              <a:ea typeface="Calibri" panose="020F0502020204030204" pitchFamily="34" charset="0"/>
            </a:endParaRPr>
          </a:p>
          <a:p>
            <a:endParaRPr lang="en-US" dirty="0">
              <a:ea typeface="Calibri" panose="020F0502020204030204" pitchFamily="34" charset="0"/>
            </a:endParaRPr>
          </a:p>
          <a:p>
            <a:endParaRPr lang="en-LB" dirty="0">
              <a:ea typeface="Calibri" panose="020F0502020204030204" pitchFamily="34" charset="0"/>
            </a:endParaRPr>
          </a:p>
          <a:p>
            <a:pPr>
              <a:tabLst>
                <a:tab pos="450215" algn="l"/>
              </a:tabLst>
            </a:pPr>
            <a:endParaRPr lang="en-LB" dirty="0">
              <a:ea typeface="Calibri" panose="020F0502020204030204" pitchFamily="34" charset="0"/>
            </a:endParaRPr>
          </a:p>
        </p:txBody>
      </p:sp>
    </p:spTree>
    <p:extLst>
      <p:ext uri="{BB962C8B-B14F-4D97-AF65-F5344CB8AC3E}">
        <p14:creationId xmlns:p14="http://schemas.microsoft.com/office/powerpoint/2010/main" val="1528223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8008CC-B4E2-63E9-CFF2-903F78494A27}"/>
              </a:ext>
            </a:extLst>
          </p:cNvPr>
          <p:cNvSpPr/>
          <p:nvPr/>
        </p:nvSpPr>
        <p:spPr>
          <a:xfrm flipV="1">
            <a:off x="0" y="557213"/>
            <a:ext cx="4127500" cy="47879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6941870-9919-8548-B578-417E163AF396}"/>
              </a:ext>
            </a:extLst>
          </p:cNvPr>
          <p:cNvSpPr>
            <a:spLocks noGrp="1"/>
          </p:cNvSpPr>
          <p:nvPr>
            <p:ph type="sldNum" sz="quarter" idx="4"/>
          </p:nvPr>
        </p:nvSpPr>
        <p:spPr/>
        <p:txBody>
          <a:bodyPr/>
          <a:lstStyle/>
          <a:p>
            <a:fld id="{CB2079F2-58AF-ED44-82D7-E04B2F6FD686}" type="slidenum">
              <a:rPr lang="en-US" smtClean="0"/>
              <a:t>62</a:t>
            </a:fld>
            <a:endParaRPr lang="en-US" dirty="0"/>
          </a:p>
        </p:txBody>
      </p:sp>
      <p:sp>
        <p:nvSpPr>
          <p:cNvPr id="7" name="Text Placeholder 6">
            <a:extLst>
              <a:ext uri="{FF2B5EF4-FFF2-40B4-BE49-F238E27FC236}">
                <a16:creationId xmlns:a16="http://schemas.microsoft.com/office/drawing/2014/main" id="{DDE147BA-4589-2F41-99A6-473686F433F7}"/>
              </a:ext>
            </a:extLst>
          </p:cNvPr>
          <p:cNvSpPr>
            <a:spLocks noGrp="1"/>
          </p:cNvSpPr>
          <p:nvPr>
            <p:ph type="body" sz="quarter" idx="32"/>
          </p:nvPr>
        </p:nvSpPr>
        <p:spPr>
          <a:xfrm>
            <a:off x="584200" y="2083666"/>
            <a:ext cx="3195638" cy="1812483"/>
          </a:xfrm>
          <a:prstGeom prst="rect">
            <a:avLst/>
          </a:prstGeom>
        </p:spPr>
        <p:txBody>
          <a:bodyPr/>
          <a:lstStyle/>
          <a:p>
            <a:r>
              <a:rPr lang="en-GB" dirty="0">
                <a:effectLst/>
                <a:ea typeface="Calibri" panose="020F0502020204030204" pitchFamily="34" charset="0"/>
              </a:rPr>
              <a:t>Die </a:t>
            </a:r>
            <a:r>
              <a:rPr lang="en-GB" dirty="0" err="1">
                <a:effectLst/>
                <a:ea typeface="Calibri" panose="020F0502020204030204" pitchFamily="34" charset="0"/>
              </a:rPr>
              <a:t>Kommunikation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uns</a:t>
            </a:r>
            <a:r>
              <a:rPr lang="en-GB" dirty="0">
                <a:effectLst/>
                <a:ea typeface="Calibri" panose="020F0502020204030204" pitchFamily="34" charset="0"/>
              </a:rPr>
              <a:t> </a:t>
            </a:r>
            <a:r>
              <a:rPr lang="en-GB" dirty="0" err="1">
                <a:effectLst/>
                <a:ea typeface="Calibri" panose="020F0502020204030204" pitchFamily="34" charset="0"/>
              </a:rPr>
              <a:t>viele</a:t>
            </a:r>
            <a:r>
              <a:rPr lang="en-GB" dirty="0">
                <a:effectLst/>
                <a:ea typeface="Calibri" panose="020F0502020204030204" pitchFamily="34" charset="0"/>
              </a:rPr>
              <a:t> </a:t>
            </a:r>
            <a:r>
              <a:rPr lang="en-GB" dirty="0" err="1">
                <a:effectLst/>
                <a:ea typeface="Calibri" panose="020F0502020204030204" pitchFamily="34" charset="0"/>
              </a:rPr>
              <a:t>ExpertInnen</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a:t>
            </a:r>
            <a:r>
              <a:rPr lang="en-GB" dirty="0" err="1">
                <a:effectLst/>
                <a:ea typeface="Calibri" panose="020F0502020204030204" pitchFamily="34" charset="0"/>
              </a:rPr>
              <a:t>gesagt</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für die </a:t>
            </a:r>
            <a:r>
              <a:rPr lang="en-GB" dirty="0" err="1">
                <a:effectLst/>
                <a:ea typeface="Calibri" panose="020F0502020204030204" pitchFamily="34" charset="0"/>
              </a:rPr>
              <a:t>Förderung</a:t>
            </a:r>
            <a:r>
              <a:rPr lang="en-GB" dirty="0">
                <a:effectLst/>
                <a:ea typeface="Calibri" panose="020F0502020204030204" pitchFamily="34" charset="0"/>
              </a:rPr>
              <a:t> von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wesentlich</a:t>
            </a:r>
            <a:r>
              <a:rPr lang="en-GB" dirty="0">
                <a:effectLst/>
                <a:ea typeface="Calibri" panose="020F0502020204030204" pitchFamily="34" charset="0"/>
              </a:rPr>
              <a:t>. </a:t>
            </a:r>
            <a:r>
              <a:rPr lang="en-GB" dirty="0" err="1">
                <a:effectLst/>
                <a:ea typeface="Calibri" panose="020F0502020204030204" pitchFamily="34" charset="0"/>
              </a:rPr>
              <a:t>Einerseits</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Kommunikationskampagnen</a:t>
            </a:r>
            <a:r>
              <a:rPr lang="en-GB" dirty="0">
                <a:effectLst/>
                <a:ea typeface="Calibri" panose="020F0502020204030204" pitchFamily="34" charset="0"/>
              </a:rPr>
              <a:t>, um die Frauen, die </a:t>
            </a:r>
            <a:r>
              <a:rPr lang="en-GB" dirty="0" err="1">
                <a:effectLst/>
                <a:ea typeface="Calibri" panose="020F0502020204030204" pitchFamily="34" charset="0"/>
              </a:rPr>
              <a:t>bereits</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sichtbar</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machen</a:t>
            </a:r>
            <a:r>
              <a:rPr lang="en-GB" dirty="0">
                <a:effectLst/>
                <a:ea typeface="Calibri" panose="020F0502020204030204" pitchFamily="34" charset="0"/>
              </a:rPr>
              <a:t>, </a:t>
            </a:r>
            <a:r>
              <a:rPr lang="en-GB" dirty="0" err="1">
                <a:effectLst/>
                <a:ea typeface="Calibri" panose="020F0502020204030204" pitchFamily="34" charset="0"/>
              </a:rPr>
              <a:t>sowie</a:t>
            </a:r>
            <a:r>
              <a:rPr lang="en-GB" dirty="0">
                <a:effectLst/>
                <a:ea typeface="Calibri" panose="020F0502020204030204" pitchFamily="34" charset="0"/>
              </a:rPr>
              <a:t> </a:t>
            </a:r>
            <a:r>
              <a:rPr lang="en-GB" dirty="0" err="1">
                <a:effectLst/>
                <a:ea typeface="Calibri" panose="020F0502020204030204" pitchFamily="34" charset="0"/>
              </a:rPr>
              <a:t>Innovationen</a:t>
            </a:r>
            <a:r>
              <a:rPr lang="en-GB" dirty="0">
                <a:effectLst/>
                <a:ea typeface="Calibri" panose="020F0502020204030204" pitchFamily="34" charset="0"/>
              </a:rPr>
              <a:t> und </a:t>
            </a:r>
            <a:r>
              <a:rPr lang="en-GB" dirty="0" err="1">
                <a:effectLst/>
                <a:ea typeface="Calibri" panose="020F0502020204030204" pitchFamily="34" charset="0"/>
              </a:rPr>
              <a:t>aktuelle</a:t>
            </a:r>
            <a:r>
              <a:rPr lang="en-GB" dirty="0">
                <a:effectLst/>
                <a:ea typeface="Calibri" panose="020F0502020204030204" pitchFamily="34" charset="0"/>
              </a:rPr>
              <a:t> </a:t>
            </a:r>
            <a:r>
              <a:rPr lang="en-GB" dirty="0" err="1">
                <a:effectLst/>
                <a:ea typeface="Calibri" panose="020F0502020204030204" pitchFamily="34" charset="0"/>
              </a:rPr>
              <a:t>Themen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um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zeigen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es </a:t>
            </a:r>
            <a:r>
              <a:rPr lang="en-GB" dirty="0" err="1">
                <a:effectLst/>
                <a:ea typeface="Calibri" panose="020F0502020204030204" pitchFamily="34" charset="0"/>
              </a:rPr>
              <a:t>sich</a:t>
            </a:r>
            <a:r>
              <a:rPr lang="en-GB" dirty="0">
                <a:effectLst/>
                <a:ea typeface="Calibri" panose="020F0502020204030204" pitchFamily="34" charset="0"/>
              </a:rPr>
              <a:t> um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aktuellen</a:t>
            </a:r>
            <a:r>
              <a:rPr lang="en-GB" dirty="0">
                <a:effectLst/>
                <a:ea typeface="Calibri" panose="020F0502020204030204" pitchFamily="34" charset="0"/>
              </a:rPr>
              <a:t> Sektor </a:t>
            </a:r>
            <a:r>
              <a:rPr lang="en-GB" dirty="0" err="1">
                <a:effectLst/>
                <a:ea typeface="Calibri" panose="020F0502020204030204" pitchFamily="34" charset="0"/>
              </a:rPr>
              <a:t>handelt</a:t>
            </a:r>
            <a:r>
              <a:rPr lang="en-GB" dirty="0">
                <a:effectLst/>
                <a:ea typeface="Calibri" panose="020F0502020204030204" pitchFamily="34" charset="0"/>
              </a:rPr>
              <a:t>, der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Prozess</a:t>
            </a:r>
            <a:r>
              <a:rPr lang="en-GB" dirty="0">
                <a:effectLst/>
                <a:ea typeface="Calibri" panose="020F0502020204030204" pitchFamily="34" charset="0"/>
              </a:rPr>
              <a:t> der </a:t>
            </a:r>
            <a:r>
              <a:rPr lang="en-GB" dirty="0" err="1">
                <a:effectLst/>
                <a:ea typeface="Calibri" panose="020F0502020204030204" pitchFamily="34" charset="0"/>
              </a:rPr>
              <a:t>Industrialisierung</a:t>
            </a:r>
            <a:r>
              <a:rPr lang="en-GB" dirty="0">
                <a:effectLst/>
                <a:ea typeface="Calibri" panose="020F0502020204030204" pitchFamily="34" charset="0"/>
              </a:rPr>
              <a:t> </a:t>
            </a:r>
            <a:r>
              <a:rPr lang="en-GB" dirty="0" err="1">
                <a:effectLst/>
                <a:ea typeface="Calibri" panose="020F0502020204030204" pitchFamily="34" charset="0"/>
              </a:rPr>
              <a:t>befindet</a:t>
            </a:r>
            <a:r>
              <a:rPr lang="en-GB" dirty="0">
                <a:effectLst/>
                <a:ea typeface="Calibri" panose="020F0502020204030204" pitchFamily="34" charset="0"/>
              </a:rPr>
              <a:t>, </a:t>
            </a:r>
            <a:r>
              <a:rPr lang="en-GB" dirty="0" err="1">
                <a:effectLst/>
                <a:ea typeface="Calibri" panose="020F0502020204030204" pitchFamily="34" charset="0"/>
              </a:rPr>
              <a:t>durchgeführt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a:t>
            </a:r>
            <a:endParaRPr lang="en-LB" dirty="0">
              <a:effectLst/>
              <a:ea typeface="Calibri" panose="020F0502020204030204" pitchFamily="34" charset="0"/>
            </a:endParaRPr>
          </a:p>
        </p:txBody>
      </p:sp>
      <p:pic>
        <p:nvPicPr>
          <p:cNvPr id="9" name="Picture Placeholder 8">
            <a:extLst>
              <a:ext uri="{FF2B5EF4-FFF2-40B4-BE49-F238E27FC236}">
                <a16:creationId xmlns:a16="http://schemas.microsoft.com/office/drawing/2014/main" id="{F35FAB61-1383-E948-AC6B-A88FAE5F299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114800" y="557214"/>
            <a:ext cx="3444875" cy="9158286"/>
          </a:xfrm>
        </p:spPr>
      </p:pic>
      <p:sp>
        <p:nvSpPr>
          <p:cNvPr id="15" name="Rectangle 14">
            <a:extLst>
              <a:ext uri="{FF2B5EF4-FFF2-40B4-BE49-F238E27FC236}">
                <a16:creationId xmlns:a16="http://schemas.microsoft.com/office/drawing/2014/main" id="{DC3A6C3D-E4E6-F521-B46B-408C87C92654}"/>
              </a:ext>
            </a:extLst>
          </p:cNvPr>
          <p:cNvSpPr/>
          <p:nvPr/>
        </p:nvSpPr>
        <p:spPr>
          <a:xfrm>
            <a:off x="0" y="4110490"/>
            <a:ext cx="4114800" cy="5837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9925E8A-A20B-C8F1-B453-4625084F4715}"/>
              </a:ext>
            </a:extLst>
          </p:cNvPr>
          <p:cNvGrpSpPr/>
          <p:nvPr/>
        </p:nvGrpSpPr>
        <p:grpSpPr>
          <a:xfrm>
            <a:off x="1392622" y="3730789"/>
            <a:ext cx="1487826" cy="1083162"/>
            <a:chOff x="3400450" y="986392"/>
            <a:chExt cx="1487826" cy="1083162"/>
          </a:xfrm>
        </p:grpSpPr>
        <p:sp>
          <p:nvSpPr>
            <p:cNvPr id="17" name="Freeform 16">
              <a:extLst>
                <a:ext uri="{FF2B5EF4-FFF2-40B4-BE49-F238E27FC236}">
                  <a16:creationId xmlns:a16="http://schemas.microsoft.com/office/drawing/2014/main" id="{F2E69D21-D66C-6D06-A972-DD15E62DA1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8" name="Freeform 17">
              <a:extLst>
                <a:ext uri="{FF2B5EF4-FFF2-40B4-BE49-F238E27FC236}">
                  <a16:creationId xmlns:a16="http://schemas.microsoft.com/office/drawing/2014/main" id="{AEEC899D-4DA1-0271-598C-5BDAFA1F416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4" name="Text Placeholder 6">
            <a:extLst>
              <a:ext uri="{FF2B5EF4-FFF2-40B4-BE49-F238E27FC236}">
                <a16:creationId xmlns:a16="http://schemas.microsoft.com/office/drawing/2014/main" id="{2FF1A1EF-139D-A2D4-2B8E-F00500A50A8F}"/>
              </a:ext>
            </a:extLst>
          </p:cNvPr>
          <p:cNvSpPr txBox="1">
            <a:spLocks/>
          </p:cNvSpPr>
          <p:nvPr/>
        </p:nvSpPr>
        <p:spPr>
          <a:xfrm>
            <a:off x="293556" y="985873"/>
            <a:ext cx="3418702" cy="726439"/>
          </a:xfrm>
          <a:prstGeom prst="rect">
            <a:avLst/>
          </a:prstGeom>
        </p:spPr>
        <p:txBody>
          <a:bodyPr>
            <a:normAutofit fontScale="92500" lnSpcReduction="10000"/>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spcBef>
                <a:spcPts val="200"/>
              </a:spcBef>
              <a:buNone/>
            </a:pPr>
            <a:r>
              <a:rPr lang="en-IE" sz="2400" b="1" dirty="0">
                <a:solidFill>
                  <a:schemeClr val="bg1"/>
                </a:solidFill>
                <a:latin typeface="Calibri" panose="020F0502020204030204" pitchFamily="34" charset="0"/>
                <a:cs typeface="Poppins SemiBold" pitchFamily="2" charset="77"/>
              </a:rPr>
              <a:t>4.1.2 </a:t>
            </a:r>
            <a:r>
              <a:rPr lang="en-IE" sz="2400" b="1" dirty="0" err="1">
                <a:solidFill>
                  <a:schemeClr val="bg1"/>
                </a:solidFill>
                <a:latin typeface="Calibri" panose="020F0502020204030204" pitchFamily="34" charset="0"/>
                <a:cs typeface="Poppins SemiBold" pitchFamily="2" charset="77"/>
              </a:rPr>
              <a:t>Transparenz</a:t>
            </a:r>
            <a:r>
              <a:rPr lang="en-IE" sz="2400" b="1" dirty="0">
                <a:solidFill>
                  <a:schemeClr val="bg1"/>
                </a:solidFill>
                <a:latin typeface="Calibri" panose="020F0502020204030204" pitchFamily="34" charset="0"/>
                <a:cs typeface="Poppins SemiBold" pitchFamily="2" charset="77"/>
              </a:rPr>
              <a:t> und </a:t>
            </a:r>
            <a:r>
              <a:rPr lang="en-IE" sz="2400" b="1" dirty="0" err="1">
                <a:solidFill>
                  <a:schemeClr val="bg1"/>
                </a:solidFill>
                <a:latin typeface="Calibri" panose="020F0502020204030204" pitchFamily="34" charset="0"/>
                <a:cs typeface="Poppins SemiBold" pitchFamily="2" charset="77"/>
              </a:rPr>
              <a:t>Kommunikationsarbeit</a:t>
            </a:r>
            <a:endParaRPr lang="en-IE" sz="2400" b="1" dirty="0">
              <a:solidFill>
                <a:schemeClr val="bg1"/>
              </a:solidFill>
              <a:latin typeface="Calibri" panose="020F0502020204030204" pitchFamily="34" charset="0"/>
              <a:cs typeface="Poppins SemiBold" pitchFamily="2" charset="77"/>
            </a:endParaRPr>
          </a:p>
          <a:p>
            <a:pPr marL="0" indent="0">
              <a:spcBef>
                <a:spcPts val="200"/>
              </a:spcBef>
              <a:buNone/>
            </a:pPr>
            <a:endParaRPr lang="en-LB" sz="2800" b="1" dirty="0">
              <a:solidFill>
                <a:schemeClr val="bg1"/>
              </a:solidFill>
              <a:latin typeface="Calibri" panose="020F0502020204030204" pitchFamily="34" charset="0"/>
              <a:cs typeface="Poppins SemiBold" pitchFamily="2" charset="77"/>
            </a:endParaRPr>
          </a:p>
          <a:p>
            <a:pPr marL="0" indent="0">
              <a:buNone/>
            </a:pPr>
            <a:endParaRPr lang="en-GB" sz="2200" b="1" dirty="0">
              <a:solidFill>
                <a:schemeClr val="bg1"/>
              </a:solidFill>
            </a:endParaRPr>
          </a:p>
        </p:txBody>
      </p:sp>
      <p:sp>
        <p:nvSpPr>
          <p:cNvPr id="5" name="Text Placeholder 6">
            <a:extLst>
              <a:ext uri="{FF2B5EF4-FFF2-40B4-BE49-F238E27FC236}">
                <a16:creationId xmlns:a16="http://schemas.microsoft.com/office/drawing/2014/main" id="{2EC7F02A-C435-3728-CDA4-C5F70AF3E34A}"/>
              </a:ext>
            </a:extLst>
          </p:cNvPr>
          <p:cNvSpPr txBox="1">
            <a:spLocks/>
          </p:cNvSpPr>
          <p:nvPr/>
        </p:nvSpPr>
        <p:spPr>
          <a:xfrm>
            <a:off x="584200" y="5114611"/>
            <a:ext cx="3195637"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GB" sz="900" b="1" i="1">
                <a:solidFill>
                  <a:srgbClr val="EF8D5B"/>
                </a:solidFill>
                <a:cs typeface="Times New Roman" panose="02020603050405020304" pitchFamily="18" charset="0"/>
              </a:rPr>
              <a:t>Sarah Jane Pisciotti, Direktorin für Innovation und Design bei John Sisk &amp; Son</a:t>
            </a:r>
            <a:r>
              <a:rPr lang="en-GB" sz="900">
                <a:cs typeface="Times New Roman" panose="02020603050405020304" pitchFamily="18" charset="0"/>
              </a:rPr>
              <a:t>, weist darauf hin, </a:t>
            </a:r>
            <a:endParaRPr lang="en-IE" sz="900">
              <a:cs typeface="Times New Roman" panose="02020603050405020304" pitchFamily="18" charset="0"/>
            </a:endParaRPr>
          </a:p>
        </p:txBody>
      </p:sp>
      <p:sp>
        <p:nvSpPr>
          <p:cNvPr id="8" name="Text Placeholder 4">
            <a:extLst>
              <a:ext uri="{FF2B5EF4-FFF2-40B4-BE49-F238E27FC236}">
                <a16:creationId xmlns:a16="http://schemas.microsoft.com/office/drawing/2014/main" id="{432AD0B5-03C6-8DB7-4036-A6F8ED8A5B67}"/>
              </a:ext>
            </a:extLst>
          </p:cNvPr>
          <p:cNvSpPr>
            <a:spLocks noGrp="1"/>
          </p:cNvSpPr>
          <p:nvPr/>
        </p:nvSpPr>
        <p:spPr>
          <a:xfrm>
            <a:off x="493233" y="5729686"/>
            <a:ext cx="3286605" cy="1485812"/>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 </a:t>
            </a:r>
            <a:r>
              <a:rPr lang="en-IE" dirty="0" err="1"/>
              <a:t>kann</a:t>
            </a:r>
            <a:r>
              <a:rPr lang="en-IE" dirty="0"/>
              <a:t> für Frauen </a:t>
            </a:r>
            <a:r>
              <a:rPr lang="en-IE" dirty="0" err="1"/>
              <a:t>schwierig</a:t>
            </a:r>
            <a:r>
              <a:rPr lang="en-IE" dirty="0"/>
              <a:t> sein, </a:t>
            </a:r>
            <a:r>
              <a:rPr lang="en-IE" dirty="0" err="1"/>
              <a:t>sich</a:t>
            </a:r>
            <a:r>
              <a:rPr lang="en-IE" dirty="0"/>
              <a:t> für den </a:t>
            </a:r>
            <a:r>
              <a:rPr lang="en-IE" dirty="0" err="1"/>
              <a:t>Bau</a:t>
            </a:r>
            <a:r>
              <a:rPr lang="en-IE" dirty="0"/>
              <a:t> </a:t>
            </a:r>
            <a:r>
              <a:rPr lang="en-IE" dirty="0" err="1"/>
              <a:t>zu</a:t>
            </a:r>
            <a:r>
              <a:rPr lang="en-IE" dirty="0"/>
              <a:t> </a:t>
            </a:r>
            <a:r>
              <a:rPr lang="en-IE" dirty="0" err="1"/>
              <a:t>entscheiden</a:t>
            </a:r>
            <a:r>
              <a:rPr lang="en-IE" dirty="0"/>
              <a:t>, </a:t>
            </a:r>
            <a:r>
              <a:rPr lang="en-IE" dirty="0" err="1"/>
              <a:t>wenn</a:t>
            </a:r>
            <a:r>
              <a:rPr lang="en-IE" dirty="0"/>
              <a:t> </a:t>
            </a:r>
            <a:r>
              <a:rPr lang="en-IE" dirty="0" err="1"/>
              <a:t>sie</a:t>
            </a:r>
            <a:r>
              <a:rPr lang="en-IE" dirty="0"/>
              <a:t> </a:t>
            </a:r>
            <a:r>
              <a:rPr lang="en-IE" dirty="0" err="1"/>
              <a:t>keine</a:t>
            </a:r>
            <a:r>
              <a:rPr lang="en-IE" dirty="0"/>
              <a:t> positive </a:t>
            </a:r>
            <a:r>
              <a:rPr lang="en-IE" dirty="0" err="1"/>
              <a:t>Darstellung</a:t>
            </a:r>
            <a:r>
              <a:rPr lang="en-IE" dirty="0"/>
              <a:t> </a:t>
            </a:r>
            <a:r>
              <a:rPr lang="en-IE" dirty="0" err="1"/>
              <a:t>sowohl</a:t>
            </a:r>
            <a:r>
              <a:rPr lang="en-IE" dirty="0"/>
              <a:t> in den </a:t>
            </a:r>
            <a:r>
              <a:rPr lang="en-IE" dirty="0" err="1"/>
              <a:t>Unternehmen</a:t>
            </a:r>
            <a:r>
              <a:rPr lang="en-IE" dirty="0"/>
              <a:t> </a:t>
            </a:r>
            <a:r>
              <a:rPr lang="en-IE" dirty="0" err="1"/>
              <a:t>als</a:t>
            </a:r>
            <a:r>
              <a:rPr lang="en-IE" dirty="0"/>
              <a:t> </a:t>
            </a:r>
            <a:r>
              <a:rPr lang="en-IE" dirty="0" err="1"/>
              <a:t>auch</a:t>
            </a:r>
            <a:r>
              <a:rPr lang="en-IE" dirty="0"/>
              <a:t> in den </a:t>
            </a:r>
            <a:r>
              <a:rPr lang="en-IE" dirty="0" err="1"/>
              <a:t>Medien</a:t>
            </a:r>
            <a:r>
              <a:rPr lang="en-IE" dirty="0"/>
              <a:t> </a:t>
            </a:r>
            <a:r>
              <a:rPr lang="en-IE" dirty="0" err="1"/>
              <a:t>sehen</a:t>
            </a:r>
            <a:r>
              <a:rPr lang="en-IE" dirty="0"/>
              <a:t>. </a:t>
            </a:r>
            <a:r>
              <a:rPr lang="en-IE" dirty="0" err="1"/>
              <a:t>Damit</a:t>
            </a:r>
            <a:r>
              <a:rPr lang="en-IE" dirty="0"/>
              <a:t> dies </a:t>
            </a:r>
            <a:r>
              <a:rPr lang="en-IE" dirty="0" err="1"/>
              <a:t>Wirklichkeit</a:t>
            </a:r>
            <a:r>
              <a:rPr lang="en-IE" dirty="0"/>
              <a:t> </a:t>
            </a:r>
            <a:r>
              <a:rPr lang="en-IE" dirty="0" err="1"/>
              <a:t>wird</a:t>
            </a:r>
            <a:r>
              <a:rPr lang="en-IE" dirty="0"/>
              <a:t>, </a:t>
            </a:r>
            <a:r>
              <a:rPr lang="en-IE" dirty="0" err="1"/>
              <a:t>bedarf</a:t>
            </a:r>
            <a:r>
              <a:rPr lang="en-IE" dirty="0"/>
              <a:t> es der </a:t>
            </a:r>
            <a:r>
              <a:rPr lang="en-IE" dirty="0" err="1"/>
              <a:t>Zusammenarbeit</a:t>
            </a:r>
            <a:r>
              <a:rPr lang="en-IE" dirty="0"/>
              <a:t> </a:t>
            </a:r>
            <a:r>
              <a:rPr lang="en-IE" dirty="0" err="1"/>
              <a:t>innerhalb</a:t>
            </a:r>
            <a:r>
              <a:rPr lang="en-IE" dirty="0"/>
              <a:t> der </a:t>
            </a:r>
            <a:r>
              <a:rPr lang="en-IE" dirty="0" err="1"/>
              <a:t>Industrie</a:t>
            </a:r>
            <a:r>
              <a:rPr lang="en-IE" dirty="0"/>
              <a:t>, der </a:t>
            </a:r>
            <a:r>
              <a:rPr lang="en-IE" dirty="0" err="1"/>
              <a:t>Unterstützung</a:t>
            </a:r>
            <a:r>
              <a:rPr lang="en-IE" dirty="0"/>
              <a:t> </a:t>
            </a:r>
            <a:r>
              <a:rPr lang="en-IE" dirty="0" err="1"/>
              <a:t>durch</a:t>
            </a:r>
            <a:r>
              <a:rPr lang="en-IE" dirty="0"/>
              <a:t> die </a:t>
            </a:r>
            <a:r>
              <a:rPr lang="en-IE" dirty="0" err="1"/>
              <a:t>Regierung</a:t>
            </a:r>
            <a:r>
              <a:rPr lang="en-IE" dirty="0"/>
              <a:t> und des Interesses der </a:t>
            </a:r>
            <a:r>
              <a:rPr lang="en-IE" dirty="0" err="1"/>
              <a:t>Medien</a:t>
            </a:r>
            <a:r>
              <a:rPr lang="en-IE" dirty="0"/>
              <a:t> an </a:t>
            </a:r>
            <a:r>
              <a:rPr lang="en-IE" dirty="0" err="1"/>
              <a:t>Geschichten</a:t>
            </a:r>
            <a:r>
              <a:rPr lang="en-IE" dirty="0"/>
              <a:t> </a:t>
            </a:r>
            <a:r>
              <a:rPr lang="en-IE" dirty="0" err="1"/>
              <a:t>aus</a:t>
            </a:r>
            <a:r>
              <a:rPr lang="en-IE" dirty="0"/>
              <a:t> </a:t>
            </a:r>
            <a:r>
              <a:rPr lang="en-IE" dirty="0" err="1"/>
              <a:t>dem</a:t>
            </a:r>
            <a:r>
              <a:rPr lang="en-IE" dirty="0"/>
              <a:t> </a:t>
            </a:r>
            <a:r>
              <a:rPr lang="en-IE" dirty="0" err="1"/>
              <a:t>wirklichen</a:t>
            </a:r>
            <a:r>
              <a:rPr lang="en-IE" dirty="0"/>
              <a:t> Leben, um die </a:t>
            </a:r>
            <a:r>
              <a:rPr lang="en-IE" dirty="0" err="1"/>
              <a:t>Bedingungen</a:t>
            </a:r>
            <a:r>
              <a:rPr lang="en-IE" dirty="0"/>
              <a:t> </a:t>
            </a:r>
            <a:r>
              <a:rPr lang="en-IE" dirty="0" err="1"/>
              <a:t>zu</a:t>
            </a:r>
            <a:r>
              <a:rPr lang="en-IE" dirty="0"/>
              <a:t> </a:t>
            </a:r>
            <a:r>
              <a:rPr lang="en-IE" dirty="0" err="1"/>
              <a:t>schaffen</a:t>
            </a:r>
            <a:r>
              <a:rPr lang="en-IE" dirty="0"/>
              <a:t>, die </a:t>
            </a:r>
            <a:r>
              <a:rPr lang="en-IE" dirty="0" err="1"/>
              <a:t>qualifizierte</a:t>
            </a:r>
            <a:r>
              <a:rPr lang="en-IE" dirty="0"/>
              <a:t> </a:t>
            </a:r>
            <a:r>
              <a:rPr lang="en-IE" dirty="0" err="1"/>
              <a:t>Arbeitskräfte</a:t>
            </a:r>
            <a:r>
              <a:rPr lang="en-IE" dirty="0"/>
              <a:t> </a:t>
            </a:r>
            <a:r>
              <a:rPr lang="en-IE" dirty="0" err="1"/>
              <a:t>anziehen</a:t>
            </a:r>
            <a:r>
              <a:rPr lang="en-IE" dirty="0"/>
              <a:t>, die für </a:t>
            </a:r>
            <a:r>
              <a:rPr lang="en-IE" dirty="0" err="1"/>
              <a:t>unsere</a:t>
            </a:r>
            <a:r>
              <a:rPr lang="en-IE" dirty="0"/>
              <a:t> </a:t>
            </a:r>
            <a:r>
              <a:rPr lang="en-IE" dirty="0" err="1"/>
              <a:t>zukünftigen</a:t>
            </a:r>
            <a:r>
              <a:rPr lang="en-IE" dirty="0"/>
              <a:t> </a:t>
            </a:r>
            <a:r>
              <a:rPr lang="en-IE" dirty="0" err="1"/>
              <a:t>Bedürfnisse</a:t>
            </a:r>
            <a:r>
              <a:rPr lang="en-IE" dirty="0"/>
              <a:t> </a:t>
            </a:r>
            <a:r>
              <a:rPr lang="en-IE" dirty="0" err="1"/>
              <a:t>geeignet</a:t>
            </a:r>
            <a:r>
              <a:rPr lang="en-IE" dirty="0"/>
              <a:t> </a:t>
            </a:r>
            <a:r>
              <a:rPr lang="en-IE" dirty="0" err="1"/>
              <a:t>sind</a:t>
            </a:r>
            <a:r>
              <a:rPr lang="en-IE" dirty="0"/>
              <a:t>".</a:t>
            </a:r>
            <a:endParaRPr lang="en-US" dirty="0"/>
          </a:p>
        </p:txBody>
      </p:sp>
      <p:sp>
        <p:nvSpPr>
          <p:cNvPr id="11" name="Freeform 10">
            <a:extLst>
              <a:ext uri="{FF2B5EF4-FFF2-40B4-BE49-F238E27FC236}">
                <a16:creationId xmlns:a16="http://schemas.microsoft.com/office/drawing/2014/main" id="{22287429-01AA-2ECA-ADFD-D1AC5268A456}"/>
              </a:ext>
            </a:extLst>
          </p:cNvPr>
          <p:cNvSpPr/>
          <p:nvPr/>
        </p:nvSpPr>
        <p:spPr>
          <a:xfrm>
            <a:off x="4127500" y="535468"/>
            <a:ext cx="3432175" cy="9158285"/>
          </a:xfrm>
          <a:custGeom>
            <a:avLst/>
            <a:gdLst>
              <a:gd name="connsiteX0" fmla="*/ 0 w 3432175"/>
              <a:gd name="connsiteY0" fmla="*/ 0 h 7937501"/>
              <a:gd name="connsiteX1" fmla="*/ 3430418 w 3432175"/>
              <a:gd name="connsiteY1" fmla="*/ 0 h 7937501"/>
              <a:gd name="connsiteX2" fmla="*/ 3430418 w 3432175"/>
              <a:gd name="connsiteY2" fmla="*/ 3036354 h 7937501"/>
              <a:gd name="connsiteX3" fmla="*/ 3432175 w 3432175"/>
              <a:gd name="connsiteY3" fmla="*/ 3036354 h 7937501"/>
              <a:gd name="connsiteX4" fmla="*/ 3432175 w 3432175"/>
              <a:gd name="connsiteY4" fmla="*/ 7645173 h 7937501"/>
              <a:gd name="connsiteX5" fmla="*/ 3430418 w 3432175"/>
              <a:gd name="connsiteY5" fmla="*/ 7645173 h 7937501"/>
              <a:gd name="connsiteX6" fmla="*/ 3430418 w 3432175"/>
              <a:gd name="connsiteY6" fmla="*/ 7937501 h 7937501"/>
              <a:gd name="connsiteX7" fmla="*/ 0 w 3432175"/>
              <a:gd name="connsiteY7" fmla="*/ 7937501 h 79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175" h="7937501">
                <a:moveTo>
                  <a:pt x="0" y="0"/>
                </a:moveTo>
                <a:lnTo>
                  <a:pt x="3430418" y="0"/>
                </a:lnTo>
                <a:lnTo>
                  <a:pt x="3430418" y="3036354"/>
                </a:lnTo>
                <a:lnTo>
                  <a:pt x="3432175" y="3036354"/>
                </a:lnTo>
                <a:lnTo>
                  <a:pt x="3432175" y="7645173"/>
                </a:lnTo>
                <a:lnTo>
                  <a:pt x="3430418" y="7645173"/>
                </a:lnTo>
                <a:lnTo>
                  <a:pt x="3430418" y="7937501"/>
                </a:lnTo>
                <a:lnTo>
                  <a:pt x="0" y="7937501"/>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6">
            <a:extLst>
              <a:ext uri="{FF2B5EF4-FFF2-40B4-BE49-F238E27FC236}">
                <a16:creationId xmlns:a16="http://schemas.microsoft.com/office/drawing/2014/main" id="{B6084FCD-FEDA-B36C-9345-1B858B0A39E7}"/>
              </a:ext>
            </a:extLst>
          </p:cNvPr>
          <p:cNvSpPr txBox="1">
            <a:spLocks/>
          </p:cNvSpPr>
          <p:nvPr/>
        </p:nvSpPr>
        <p:spPr>
          <a:xfrm>
            <a:off x="3998912" y="9802816"/>
            <a:ext cx="3195638" cy="94712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effectLst/>
                <a:ea typeface="Calibri" panose="020F0502020204030204" pitchFamily="34" charset="0"/>
              </a:rPr>
              <a:t>Auf der </a:t>
            </a:r>
            <a:r>
              <a:rPr lang="en-GB" dirty="0" err="1">
                <a:effectLst/>
                <a:ea typeface="Calibri" panose="020F0502020204030204" pitchFamily="34" charset="0"/>
              </a:rPr>
              <a:t>anderen</a:t>
            </a:r>
            <a:r>
              <a:rPr lang="en-GB" dirty="0">
                <a:effectLst/>
                <a:ea typeface="Calibri" panose="020F0502020204030204" pitchFamily="34" charset="0"/>
              </a:rPr>
              <a:t> </a:t>
            </a:r>
            <a:r>
              <a:rPr lang="en-GB" dirty="0" err="1">
                <a:effectLst/>
                <a:ea typeface="Calibri" panose="020F0502020204030204" pitchFamily="34" charset="0"/>
              </a:rPr>
              <a:t>Seite</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Transparenz</a:t>
            </a:r>
            <a:r>
              <a:rPr lang="en-GB" dirty="0">
                <a:effectLst/>
                <a:ea typeface="Calibri" panose="020F0502020204030204" pitchFamily="34" charset="0"/>
              </a:rPr>
              <a:t> für das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die Organisation </a:t>
            </a:r>
            <a:r>
              <a:rPr lang="en-GB" dirty="0" err="1">
                <a:effectLst/>
                <a:ea typeface="Calibri" panose="020F0502020204030204" pitchFamily="34" charset="0"/>
              </a:rPr>
              <a:t>wesentlich</a:t>
            </a:r>
            <a:r>
              <a:rPr lang="en-GB" dirty="0">
                <a:effectLst/>
                <a:ea typeface="Calibri" panose="020F0502020204030204" pitchFamily="34" charset="0"/>
              </a:rPr>
              <a:t>, um </a:t>
            </a:r>
            <a:r>
              <a:rPr lang="en-GB" dirty="0" err="1">
                <a:effectLst/>
                <a:ea typeface="Calibri" panose="020F0502020204030204" pitchFamily="34" charset="0"/>
              </a:rPr>
              <a:t>voranzukommen</a:t>
            </a:r>
            <a:r>
              <a:rPr lang="en-GB" dirty="0">
                <a:effectLst/>
                <a:ea typeface="Calibri" panose="020F0502020204030204" pitchFamily="34" charset="0"/>
              </a:rPr>
              <a:t>. </a:t>
            </a:r>
            <a:r>
              <a:rPr lang="en-GB" dirty="0" err="1">
                <a:effectLst/>
                <a:ea typeface="Calibri" panose="020F0502020204030204" pitchFamily="34" charset="0"/>
              </a:rPr>
              <a:t>Durch</a:t>
            </a:r>
            <a:r>
              <a:rPr lang="en-GB" dirty="0">
                <a:effectLst/>
                <a:ea typeface="Calibri" panose="020F0502020204030204" pitchFamily="34" charset="0"/>
              </a:rPr>
              <a:t> </a:t>
            </a:r>
            <a:r>
              <a:rPr lang="en-GB" dirty="0" err="1">
                <a:effectLst/>
                <a:ea typeface="Calibri" panose="020F0502020204030204" pitchFamily="34" charset="0"/>
              </a:rPr>
              <a:t>Transparenz</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die </a:t>
            </a:r>
            <a:r>
              <a:rPr lang="en-GB" dirty="0" err="1">
                <a:effectLst/>
                <a:ea typeface="Calibri" panose="020F0502020204030204" pitchFamily="34" charset="0"/>
              </a:rPr>
              <a:t>Wirkung</a:t>
            </a:r>
            <a:r>
              <a:rPr lang="en-GB" dirty="0">
                <a:effectLst/>
                <a:ea typeface="Calibri" panose="020F0502020204030204" pitchFamily="34" charset="0"/>
              </a:rPr>
              <a:t> der </a:t>
            </a:r>
            <a:r>
              <a:rPr lang="en-GB" dirty="0" err="1">
                <a:effectLst/>
                <a:ea typeface="Calibri" panose="020F0502020204030204" pitchFamily="34" charset="0"/>
              </a:rPr>
              <a:t>Ziele</a:t>
            </a:r>
            <a:r>
              <a:rPr lang="en-GB" dirty="0">
                <a:effectLst/>
                <a:ea typeface="Calibri" panose="020F0502020204030204" pitchFamily="34" charset="0"/>
              </a:rPr>
              <a:t> </a:t>
            </a:r>
            <a:r>
              <a:rPr lang="en-GB" dirty="0" err="1">
                <a:effectLst/>
                <a:ea typeface="Calibri" panose="020F0502020204030204" pitchFamily="34" charset="0"/>
              </a:rPr>
              <a:t>erreicht</a:t>
            </a:r>
            <a:r>
              <a:rPr lang="en-GB" dirty="0">
                <a:effectLst/>
                <a:ea typeface="Calibri" panose="020F0502020204030204" pitchFamily="34" charset="0"/>
              </a:rPr>
              <a:t>.</a:t>
            </a:r>
            <a:endParaRPr lang="en-LB" dirty="0">
              <a:effectLst/>
              <a:ea typeface="Calibri" panose="020F0502020204030204" pitchFamily="34" charset="0"/>
            </a:endParaRPr>
          </a:p>
          <a:p>
            <a:r>
              <a:rPr lang="en-GB" dirty="0">
                <a:effectLst/>
                <a:ea typeface="Calibri" panose="020F0502020204030204" pitchFamily="34" charset="0"/>
              </a:rPr>
              <a:t> </a:t>
            </a:r>
            <a:endParaRPr lang="en-LB" dirty="0">
              <a:effectLst/>
              <a:ea typeface="Calibri" panose="020F0502020204030204" pitchFamily="34" charset="0"/>
            </a:endParaRPr>
          </a:p>
        </p:txBody>
      </p:sp>
    </p:spTree>
    <p:extLst>
      <p:ext uri="{BB962C8B-B14F-4D97-AF65-F5344CB8AC3E}">
        <p14:creationId xmlns:p14="http://schemas.microsoft.com/office/powerpoint/2010/main" val="1847103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77BA16-3150-76B6-4EC7-627403E34800}"/>
              </a:ext>
            </a:extLst>
          </p:cNvPr>
          <p:cNvSpPr/>
          <p:nvPr/>
        </p:nvSpPr>
        <p:spPr>
          <a:xfrm flipV="1">
            <a:off x="555001" y="6458431"/>
            <a:ext cx="6379199"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Text Placeholder 7">
            <a:extLst>
              <a:ext uri="{FF2B5EF4-FFF2-40B4-BE49-F238E27FC236}">
                <a16:creationId xmlns:a16="http://schemas.microsoft.com/office/drawing/2014/main" id="{1CB93B43-FE4E-7A48-9B95-F14A5136BC41}"/>
              </a:ext>
            </a:extLst>
          </p:cNvPr>
          <p:cNvSpPr>
            <a:spLocks noGrp="1"/>
          </p:cNvSpPr>
          <p:nvPr>
            <p:ph type="body" sz="quarter" idx="52"/>
          </p:nvPr>
        </p:nvSpPr>
        <p:spPr>
          <a:xfrm>
            <a:off x="745501" y="751294"/>
            <a:ext cx="2696198" cy="831322"/>
          </a:xfrm>
          <a:prstGeom prst="rect">
            <a:avLst/>
          </a:prstGeom>
        </p:spPr>
        <p:txBody>
          <a:bodyPr/>
          <a:lstStyle/>
          <a:p>
            <a:pPr>
              <a:spcBef>
                <a:spcPts val="200"/>
              </a:spcBef>
            </a:pPr>
            <a:r>
              <a:rPr lang="en-IE"/>
              <a:t>4.1.3 Förderung der Arbeit von Frauen und Verringerung der geschlechtsspezifischen Unterschiede </a:t>
            </a:r>
          </a:p>
          <a:p>
            <a:pPr>
              <a:spcBef>
                <a:spcPts val="200"/>
              </a:spcBef>
            </a:pPr>
            <a:endParaRPr lang="en-LB"/>
          </a:p>
        </p:txBody>
      </p:sp>
      <p:sp>
        <p:nvSpPr>
          <p:cNvPr id="10" name="Text Placeholder 9">
            <a:extLst>
              <a:ext uri="{FF2B5EF4-FFF2-40B4-BE49-F238E27FC236}">
                <a16:creationId xmlns:a16="http://schemas.microsoft.com/office/drawing/2014/main" id="{B895D8EA-E7ED-AD43-9CA9-107E696E32CD}"/>
              </a:ext>
            </a:extLst>
          </p:cNvPr>
          <p:cNvSpPr>
            <a:spLocks noGrp="1"/>
          </p:cNvSpPr>
          <p:nvPr>
            <p:ph type="body" sz="quarter" idx="53"/>
          </p:nvPr>
        </p:nvSpPr>
        <p:spPr>
          <a:xfrm>
            <a:off x="3799430" y="765102"/>
            <a:ext cx="3303720" cy="1933701"/>
          </a:xfrm>
          <a:prstGeom prst="rect">
            <a:avLst/>
          </a:prstGeom>
        </p:spPr>
        <p:txBody>
          <a:bodyPr/>
          <a:lstStyle/>
          <a:p>
            <a:pPr algn="just">
              <a:spcBef>
                <a:spcPts val="195"/>
              </a:spcBef>
              <a:tabLst>
                <a:tab pos="450215" algn="l"/>
              </a:tabLst>
            </a:pPr>
            <a:r>
              <a:rPr lang="en-IE" sz="1100" dirty="0">
                <a:cs typeface="Calibri" panose="020F0502020204030204" pitchFamily="34" charset="0"/>
              </a:rPr>
              <a:t>Es </a:t>
            </a:r>
            <a:r>
              <a:rPr lang="en-IE" sz="1100" dirty="0" err="1">
                <a:cs typeface="Calibri" panose="020F0502020204030204" pitchFamily="34" charset="0"/>
              </a:rPr>
              <a:t>müssen</a:t>
            </a:r>
            <a:r>
              <a:rPr lang="en-IE" sz="1100" dirty="0">
                <a:cs typeface="Calibri" panose="020F0502020204030204" pitchFamily="34" charset="0"/>
              </a:rPr>
              <a:t> </a:t>
            </a:r>
            <a:r>
              <a:rPr lang="en-IE" sz="1100" dirty="0" err="1">
                <a:cs typeface="Calibri" panose="020F0502020204030204" pitchFamily="34" charset="0"/>
              </a:rPr>
              <a:t>Maßnahmen</a:t>
            </a:r>
            <a:r>
              <a:rPr lang="en-IE" sz="1100" dirty="0">
                <a:cs typeface="Calibri" panose="020F0502020204030204" pitchFamily="34" charset="0"/>
              </a:rPr>
              <a:t> </a:t>
            </a:r>
            <a:r>
              <a:rPr lang="en-IE" sz="1100" dirty="0" err="1">
                <a:cs typeface="Calibri" panose="020F0502020204030204" pitchFamily="34" charset="0"/>
              </a:rPr>
              <a:t>zur</a:t>
            </a:r>
            <a:r>
              <a:rPr lang="en-IE" sz="1100" dirty="0">
                <a:cs typeface="Calibri" panose="020F0502020204030204" pitchFamily="34" charset="0"/>
              </a:rPr>
              <a:t> </a:t>
            </a:r>
            <a:r>
              <a:rPr lang="en-IE" sz="1100" dirty="0" err="1">
                <a:cs typeface="Calibri" panose="020F0502020204030204" pitchFamily="34" charset="0"/>
              </a:rPr>
              <a:t>Förderung</a:t>
            </a:r>
            <a:r>
              <a:rPr lang="en-IE" sz="1100" dirty="0">
                <a:cs typeface="Calibri" panose="020F0502020204030204" pitchFamily="34" charset="0"/>
              </a:rPr>
              <a:t> der </a:t>
            </a:r>
            <a:r>
              <a:rPr lang="en-IE" sz="1100" dirty="0" err="1">
                <a:cs typeface="Calibri" panose="020F0502020204030204" pitchFamily="34" charset="0"/>
              </a:rPr>
              <a:t>Gleichstellung</a:t>
            </a:r>
            <a:r>
              <a:rPr lang="en-IE" sz="1100" dirty="0">
                <a:cs typeface="Calibri" panose="020F0502020204030204" pitchFamily="34" charset="0"/>
              </a:rPr>
              <a:t> </a:t>
            </a:r>
            <a:r>
              <a:rPr lang="en-IE" sz="1100" dirty="0" err="1">
                <a:cs typeface="Calibri" panose="020F0502020204030204" pitchFamily="34" charset="0"/>
              </a:rPr>
              <a:t>innerhalb</a:t>
            </a:r>
            <a:r>
              <a:rPr lang="en-IE" sz="1100" dirty="0">
                <a:cs typeface="Calibri" panose="020F0502020204030204" pitchFamily="34" charset="0"/>
              </a:rPr>
              <a:t> des </a:t>
            </a:r>
            <a:r>
              <a:rPr lang="en-IE" sz="1100" dirty="0" err="1">
                <a:cs typeface="Calibri" panose="020F0502020204030204" pitchFamily="34" charset="0"/>
              </a:rPr>
              <a:t>Sektors</a:t>
            </a:r>
            <a:r>
              <a:rPr lang="en-IE" sz="1100" dirty="0">
                <a:cs typeface="Calibri" panose="020F0502020204030204" pitchFamily="34" charset="0"/>
              </a:rPr>
              <a:t> </a:t>
            </a:r>
            <a:r>
              <a:rPr lang="en-IE" sz="1100" dirty="0" err="1">
                <a:cs typeface="Calibri" panose="020F0502020204030204" pitchFamily="34" charset="0"/>
              </a:rPr>
              <a:t>ergriffen</a:t>
            </a:r>
            <a:r>
              <a:rPr lang="en-IE" sz="1100" dirty="0">
                <a:cs typeface="Calibri" panose="020F0502020204030204" pitchFamily="34" charset="0"/>
              </a:rPr>
              <a:t> </a:t>
            </a:r>
            <a:r>
              <a:rPr lang="en-IE" sz="1100" dirty="0" err="1">
                <a:cs typeface="Calibri" panose="020F0502020204030204" pitchFamily="34" charset="0"/>
              </a:rPr>
              <a:t>werden</a:t>
            </a:r>
            <a:r>
              <a:rPr lang="en-IE" sz="1100" dirty="0">
                <a:cs typeface="Calibri" panose="020F0502020204030204" pitchFamily="34" charset="0"/>
              </a:rPr>
              <a:t>, und </a:t>
            </a:r>
            <a:r>
              <a:rPr lang="en-IE" sz="1100" dirty="0" err="1">
                <a:cs typeface="Calibri" panose="020F0502020204030204" pitchFamily="34" charset="0"/>
              </a:rPr>
              <a:t>diese</a:t>
            </a:r>
            <a:r>
              <a:rPr lang="en-IE" sz="1100" dirty="0">
                <a:cs typeface="Calibri" panose="020F0502020204030204" pitchFamily="34" charset="0"/>
              </a:rPr>
              <a:t> </a:t>
            </a:r>
            <a:r>
              <a:rPr lang="en-IE" sz="1100" dirty="0" err="1">
                <a:cs typeface="Calibri" panose="020F0502020204030204" pitchFamily="34" charset="0"/>
              </a:rPr>
              <a:t>Maßnahmen</a:t>
            </a:r>
            <a:r>
              <a:rPr lang="en-IE" sz="1100" dirty="0">
                <a:cs typeface="Calibri" panose="020F0502020204030204" pitchFamily="34" charset="0"/>
              </a:rPr>
              <a:t> </a:t>
            </a:r>
            <a:r>
              <a:rPr lang="en-IE" sz="1100" dirty="0" err="1">
                <a:cs typeface="Calibri" panose="020F0502020204030204" pitchFamily="34" charset="0"/>
              </a:rPr>
              <a:t>müssen</a:t>
            </a:r>
            <a:r>
              <a:rPr lang="en-IE" sz="1100" dirty="0">
                <a:cs typeface="Calibri" panose="020F0502020204030204" pitchFamily="34" charset="0"/>
              </a:rPr>
              <a:t> </a:t>
            </a:r>
            <a:r>
              <a:rPr lang="en-IE" sz="1100" dirty="0" err="1">
                <a:cs typeface="Calibri" panose="020F0502020204030204" pitchFamily="34" charset="0"/>
              </a:rPr>
              <a:t>bei</a:t>
            </a:r>
            <a:r>
              <a:rPr lang="en-IE" sz="1100" dirty="0">
                <a:cs typeface="Calibri" panose="020F0502020204030204" pitchFamily="34" charset="0"/>
              </a:rPr>
              <a:t> den </a:t>
            </a:r>
            <a:r>
              <a:rPr lang="en-IE" sz="1100" dirty="0" err="1">
                <a:cs typeface="Calibri" panose="020F0502020204030204" pitchFamily="34" charset="0"/>
              </a:rPr>
              <a:t>Auswahlverfahren</a:t>
            </a:r>
            <a:r>
              <a:rPr lang="en-IE" sz="1100" dirty="0">
                <a:cs typeface="Calibri" panose="020F0502020204030204" pitchFamily="34" charset="0"/>
              </a:rPr>
              <a:t> </a:t>
            </a:r>
            <a:r>
              <a:rPr lang="en-IE" sz="1100" dirty="0" err="1">
                <a:cs typeface="Calibri" panose="020F0502020204030204" pitchFamily="34" charset="0"/>
              </a:rPr>
              <a:t>ansetzen</a:t>
            </a:r>
            <a:r>
              <a:rPr lang="en-IE" sz="1100" dirty="0">
                <a:cs typeface="Calibri" panose="020F0502020204030204" pitchFamily="34" charset="0"/>
              </a:rPr>
              <a:t>, wo </a:t>
            </a:r>
            <a:r>
              <a:rPr lang="en-IE" sz="1100" dirty="0" err="1">
                <a:cs typeface="Calibri" panose="020F0502020204030204" pitchFamily="34" charset="0"/>
              </a:rPr>
              <a:t>ein</a:t>
            </a:r>
            <a:r>
              <a:rPr lang="en-IE" sz="1100" dirty="0">
                <a:cs typeface="Calibri" panose="020F0502020204030204" pitchFamily="34" charset="0"/>
              </a:rPr>
              <a:t> </a:t>
            </a:r>
            <a:r>
              <a:rPr lang="en-IE" sz="1100" dirty="0" err="1">
                <a:cs typeface="Calibri" panose="020F0502020204030204" pitchFamily="34" charset="0"/>
              </a:rPr>
              <a:t>gleichberechtigtes</a:t>
            </a:r>
            <a:r>
              <a:rPr lang="en-IE" sz="1100" dirty="0">
                <a:cs typeface="Calibri" panose="020F0502020204030204" pitchFamily="34" charset="0"/>
              </a:rPr>
              <a:t> </a:t>
            </a:r>
            <a:r>
              <a:rPr lang="en-IE" sz="1100" dirty="0" err="1">
                <a:cs typeface="Calibri" panose="020F0502020204030204" pitchFamily="34" charset="0"/>
              </a:rPr>
              <a:t>Auswahlverfahren</a:t>
            </a:r>
            <a:r>
              <a:rPr lang="en-IE" sz="1100" dirty="0">
                <a:cs typeface="Calibri" panose="020F0502020204030204" pitchFamily="34" charset="0"/>
              </a:rPr>
              <a:t> </a:t>
            </a:r>
            <a:r>
              <a:rPr lang="en-IE" sz="1100" dirty="0" err="1">
                <a:cs typeface="Calibri" panose="020F0502020204030204" pitchFamily="34" charset="0"/>
              </a:rPr>
              <a:t>stattfinden</a:t>
            </a:r>
            <a:r>
              <a:rPr lang="en-IE" sz="1100" dirty="0">
                <a:cs typeface="Calibri" panose="020F0502020204030204" pitchFamily="34" charset="0"/>
              </a:rPr>
              <a:t> muss, das den </a:t>
            </a:r>
            <a:r>
              <a:rPr lang="en-IE" sz="1100" dirty="0" err="1">
                <a:cs typeface="Calibri" panose="020F0502020204030204" pitchFamily="34" charset="0"/>
              </a:rPr>
              <a:t>Zugang</a:t>
            </a:r>
            <a:r>
              <a:rPr lang="en-IE" sz="1100" dirty="0">
                <a:cs typeface="Calibri" panose="020F0502020204030204" pitchFamily="34" charset="0"/>
              </a:rPr>
              <a:t> </a:t>
            </a:r>
            <a:r>
              <a:rPr lang="en-IE" sz="1100" dirty="0" err="1">
                <a:cs typeface="Calibri" panose="020F0502020204030204" pitchFamily="34" charset="0"/>
              </a:rPr>
              <a:t>zu</a:t>
            </a:r>
            <a:r>
              <a:rPr lang="en-IE" sz="1100" dirty="0">
                <a:cs typeface="Calibri" panose="020F0502020204030204" pitchFamily="34" charset="0"/>
              </a:rPr>
              <a:t> </a:t>
            </a:r>
            <a:r>
              <a:rPr lang="en-IE" sz="1100" dirty="0" err="1">
                <a:cs typeface="Calibri" panose="020F0502020204030204" pitchFamily="34" charset="0"/>
              </a:rPr>
              <a:t>Vorstellungsgesprächen</a:t>
            </a:r>
            <a:r>
              <a:rPr lang="en-IE" sz="1100" dirty="0">
                <a:cs typeface="Calibri" panose="020F0502020204030204" pitchFamily="34" charset="0"/>
              </a:rPr>
              <a:t> von der </a:t>
            </a:r>
            <a:r>
              <a:rPr lang="en-IE" sz="1100" dirty="0" err="1">
                <a:cs typeface="Calibri" panose="020F0502020204030204" pitchFamily="34" charset="0"/>
              </a:rPr>
              <a:t>ersten</a:t>
            </a:r>
            <a:r>
              <a:rPr lang="en-IE" sz="1100" dirty="0">
                <a:cs typeface="Calibri" panose="020F0502020204030204" pitchFamily="34" charset="0"/>
              </a:rPr>
              <a:t> Minute an </a:t>
            </a:r>
            <a:r>
              <a:rPr lang="en-IE" sz="1100" dirty="0" err="1">
                <a:cs typeface="Calibri" panose="020F0502020204030204" pitchFamily="34" charset="0"/>
              </a:rPr>
              <a:t>erleichtert</a:t>
            </a:r>
            <a:r>
              <a:rPr lang="en-IE" sz="1100" dirty="0">
                <a:cs typeface="Calibri" panose="020F0502020204030204" pitchFamily="34" charset="0"/>
              </a:rPr>
              <a:t> und Profile </a:t>
            </a:r>
            <a:r>
              <a:rPr lang="en-IE" sz="1100" dirty="0" err="1">
                <a:cs typeface="Calibri" panose="020F0502020204030204" pitchFamily="34" charset="0"/>
              </a:rPr>
              <a:t>nicht</a:t>
            </a:r>
            <a:r>
              <a:rPr lang="en-IE" sz="1100" dirty="0">
                <a:cs typeface="Calibri" panose="020F0502020204030204" pitchFamily="34" charset="0"/>
              </a:rPr>
              <a:t> </a:t>
            </a:r>
            <a:r>
              <a:rPr lang="en-IE" sz="1100" dirty="0" err="1">
                <a:cs typeface="Calibri" panose="020F0502020204030204" pitchFamily="34" charset="0"/>
              </a:rPr>
              <a:t>ausschließt</a:t>
            </a:r>
            <a:r>
              <a:rPr lang="en-IE" sz="1100" dirty="0">
                <a:cs typeface="Calibri" panose="020F0502020204030204" pitchFamily="34" charset="0"/>
              </a:rPr>
              <a:t>, </a:t>
            </a:r>
            <a:r>
              <a:rPr lang="en-IE" sz="1100" dirty="0" err="1">
                <a:cs typeface="Calibri" panose="020F0502020204030204" pitchFamily="34" charset="0"/>
              </a:rPr>
              <a:t>weil</a:t>
            </a:r>
            <a:r>
              <a:rPr lang="en-IE" sz="1100" dirty="0">
                <a:cs typeface="Calibri" panose="020F0502020204030204" pitchFamily="34" charset="0"/>
              </a:rPr>
              <a:t> </a:t>
            </a:r>
            <a:r>
              <a:rPr lang="en-IE" sz="1100" dirty="0" err="1">
                <a:cs typeface="Calibri" panose="020F0502020204030204" pitchFamily="34" charset="0"/>
              </a:rPr>
              <a:t>sie</a:t>
            </a:r>
            <a:r>
              <a:rPr lang="en-IE" sz="1100" dirty="0">
                <a:cs typeface="Calibri" panose="020F0502020204030204" pitchFamily="34" charset="0"/>
              </a:rPr>
              <a:t> Frauen </a:t>
            </a:r>
            <a:r>
              <a:rPr lang="en-IE" sz="1100" dirty="0" err="1">
                <a:cs typeface="Calibri" panose="020F0502020204030204" pitchFamily="34" charset="0"/>
              </a:rPr>
              <a:t>sind</a:t>
            </a:r>
            <a:r>
              <a:rPr lang="en-IE" sz="1100" dirty="0">
                <a:cs typeface="Calibri" panose="020F0502020204030204" pitchFamily="34" charset="0"/>
              </a:rPr>
              <a:t>. </a:t>
            </a:r>
            <a:r>
              <a:rPr lang="en-IE" sz="1100" dirty="0" err="1">
                <a:cs typeface="Calibri" panose="020F0502020204030204" pitchFamily="34" charset="0"/>
              </a:rPr>
              <a:t>Außerdem</a:t>
            </a:r>
            <a:r>
              <a:rPr lang="en-IE" sz="1100" dirty="0">
                <a:cs typeface="Calibri" panose="020F0502020204030204" pitchFamily="34" charset="0"/>
              </a:rPr>
              <a:t> </a:t>
            </a:r>
            <a:r>
              <a:rPr lang="en-IE" sz="1100" dirty="0" err="1">
                <a:cs typeface="Calibri" panose="020F0502020204030204" pitchFamily="34" charset="0"/>
              </a:rPr>
              <a:t>sollte</a:t>
            </a:r>
            <a:r>
              <a:rPr lang="en-IE" sz="1100" dirty="0">
                <a:cs typeface="Calibri" panose="020F0502020204030204" pitchFamily="34" charset="0"/>
              </a:rPr>
              <a:t> an </a:t>
            </a:r>
            <a:r>
              <a:rPr lang="en-IE" sz="1100" dirty="0" err="1">
                <a:cs typeface="Calibri" panose="020F0502020204030204" pitchFamily="34" charset="0"/>
              </a:rPr>
              <a:t>dieser</a:t>
            </a:r>
            <a:r>
              <a:rPr lang="en-IE" sz="1100" dirty="0">
                <a:cs typeface="Calibri" panose="020F0502020204030204" pitchFamily="34" charset="0"/>
              </a:rPr>
              <a:t> Stelle die </a:t>
            </a:r>
            <a:r>
              <a:rPr lang="en-IE" sz="1100" dirty="0" err="1">
                <a:cs typeface="Calibri" panose="020F0502020204030204" pitchFamily="34" charset="0"/>
              </a:rPr>
              <a:t>Geschlechterperspektive</a:t>
            </a:r>
            <a:r>
              <a:rPr lang="en-IE" sz="1100" dirty="0">
                <a:cs typeface="Calibri" panose="020F0502020204030204" pitchFamily="34" charset="0"/>
              </a:rPr>
              <a:t> </a:t>
            </a:r>
            <a:r>
              <a:rPr lang="en-IE" sz="1100" dirty="0" err="1">
                <a:cs typeface="Calibri" panose="020F0502020204030204" pitchFamily="34" charset="0"/>
              </a:rPr>
              <a:t>einbezogen</a:t>
            </a:r>
            <a:r>
              <a:rPr lang="en-IE" sz="1100" dirty="0">
                <a:cs typeface="Calibri" panose="020F0502020204030204" pitchFamily="34" charset="0"/>
              </a:rPr>
              <a:t> </a:t>
            </a:r>
            <a:r>
              <a:rPr lang="en-IE" sz="1100" dirty="0" err="1">
                <a:cs typeface="Calibri" panose="020F0502020204030204" pitchFamily="34" charset="0"/>
              </a:rPr>
              <a:t>werden</a:t>
            </a:r>
            <a:r>
              <a:rPr lang="en-IE" sz="1100" dirty="0">
                <a:cs typeface="Calibri" panose="020F0502020204030204" pitchFamily="34" charset="0"/>
              </a:rPr>
              <a:t>, </a:t>
            </a:r>
            <a:r>
              <a:rPr lang="en-IE" sz="1100" dirty="0" err="1">
                <a:cs typeface="Calibri" panose="020F0502020204030204" pitchFamily="34" charset="0"/>
              </a:rPr>
              <a:t>indem</a:t>
            </a:r>
            <a:r>
              <a:rPr lang="en-IE" sz="1100" dirty="0">
                <a:cs typeface="Calibri" panose="020F0502020204030204" pitchFamily="34" charset="0"/>
              </a:rPr>
              <a:t> </a:t>
            </a:r>
            <a:r>
              <a:rPr lang="en-IE" sz="1100" dirty="0" err="1">
                <a:cs typeface="Calibri" panose="020F0502020204030204" pitchFamily="34" charset="0"/>
              </a:rPr>
              <a:t>eine</a:t>
            </a:r>
            <a:r>
              <a:rPr lang="en-IE" sz="1100" dirty="0">
                <a:cs typeface="Calibri" panose="020F0502020204030204" pitchFamily="34" charset="0"/>
              </a:rPr>
              <a:t> </a:t>
            </a:r>
            <a:r>
              <a:rPr lang="en-IE" sz="1100" dirty="0" err="1">
                <a:cs typeface="Calibri" panose="020F0502020204030204" pitchFamily="34" charset="0"/>
              </a:rPr>
              <a:t>inklusive</a:t>
            </a:r>
            <a:r>
              <a:rPr lang="en-IE" sz="1100" dirty="0">
                <a:cs typeface="Calibri" panose="020F0502020204030204" pitchFamily="34" charset="0"/>
              </a:rPr>
              <a:t> </a:t>
            </a:r>
            <a:r>
              <a:rPr lang="en-IE" sz="1100" dirty="0" err="1">
                <a:cs typeface="Calibri" panose="020F0502020204030204" pitchFamily="34" charset="0"/>
              </a:rPr>
              <a:t>Sprache</a:t>
            </a:r>
            <a:r>
              <a:rPr lang="en-IE" sz="1100" dirty="0">
                <a:cs typeface="Calibri" panose="020F0502020204030204" pitchFamily="34" charset="0"/>
              </a:rPr>
              <a:t> </a:t>
            </a:r>
            <a:r>
              <a:rPr lang="en-IE" sz="1100" dirty="0" err="1">
                <a:cs typeface="Calibri" panose="020F0502020204030204" pitchFamily="34" charset="0"/>
              </a:rPr>
              <a:t>verwendet</a:t>
            </a:r>
            <a:r>
              <a:rPr lang="en-IE" sz="1100" dirty="0">
                <a:cs typeface="Calibri" panose="020F0502020204030204" pitchFamily="34" charset="0"/>
              </a:rPr>
              <a:t> </a:t>
            </a:r>
            <a:r>
              <a:rPr lang="en-IE" sz="1100" dirty="0" err="1">
                <a:cs typeface="Calibri" panose="020F0502020204030204" pitchFamily="34" charset="0"/>
              </a:rPr>
              <a:t>wird</a:t>
            </a:r>
            <a:r>
              <a:rPr lang="en-IE" sz="1100" dirty="0">
                <a:cs typeface="Calibri" panose="020F0502020204030204" pitchFamily="34" charset="0"/>
              </a:rPr>
              <a:t>.</a:t>
            </a:r>
          </a:p>
        </p:txBody>
      </p:sp>
      <p:sp>
        <p:nvSpPr>
          <p:cNvPr id="2" name="Slide Number Placeholder 1">
            <a:extLst>
              <a:ext uri="{FF2B5EF4-FFF2-40B4-BE49-F238E27FC236}">
                <a16:creationId xmlns:a16="http://schemas.microsoft.com/office/drawing/2014/main" id="{0FAC2FA6-ABB9-E84F-94E0-B14A0A234E39}"/>
              </a:ext>
            </a:extLst>
          </p:cNvPr>
          <p:cNvSpPr>
            <a:spLocks noGrp="1"/>
          </p:cNvSpPr>
          <p:nvPr>
            <p:ph type="sldNum" sz="quarter" idx="4"/>
          </p:nvPr>
        </p:nvSpPr>
        <p:spPr/>
        <p:txBody>
          <a:bodyPr/>
          <a:lstStyle/>
          <a:p>
            <a:fld id="{CB2079F2-58AF-ED44-82D7-E04B2F6FD686}" type="slidenum">
              <a:rPr lang="en-US" smtClean="0"/>
              <a:t>63</a:t>
            </a:fld>
            <a:endParaRPr lang="en-US" dirty="0"/>
          </a:p>
        </p:txBody>
      </p:sp>
      <p:sp>
        <p:nvSpPr>
          <p:cNvPr id="18" name="Text Placeholder 4">
            <a:extLst>
              <a:ext uri="{FF2B5EF4-FFF2-40B4-BE49-F238E27FC236}">
                <a16:creationId xmlns:a16="http://schemas.microsoft.com/office/drawing/2014/main" id="{A2AE1554-5B49-C388-BEA7-1688543B5A57}"/>
              </a:ext>
            </a:extLst>
          </p:cNvPr>
          <p:cNvSpPr>
            <a:spLocks noGrp="1"/>
          </p:cNvSpPr>
          <p:nvPr/>
        </p:nvSpPr>
        <p:spPr>
          <a:xfrm>
            <a:off x="3919912" y="4350999"/>
            <a:ext cx="3286605" cy="1757296"/>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"Um die </a:t>
            </a:r>
            <a:r>
              <a:rPr lang="en-IE" dirty="0" err="1"/>
              <a:t>Gleichstellung</a:t>
            </a:r>
            <a:r>
              <a:rPr lang="en-IE" dirty="0"/>
              <a:t> der </a:t>
            </a:r>
            <a:r>
              <a:rPr lang="en-IE" dirty="0" err="1"/>
              <a:t>Geschlechter</a:t>
            </a:r>
            <a:r>
              <a:rPr lang="en-IE" dirty="0"/>
              <a:t> </a:t>
            </a:r>
            <a:r>
              <a:rPr lang="en-IE" dirty="0" err="1"/>
              <a:t>im</a:t>
            </a:r>
            <a:r>
              <a:rPr lang="en-IE" dirty="0"/>
              <a:t> </a:t>
            </a:r>
            <a:r>
              <a:rPr lang="en-IE" dirty="0" err="1"/>
              <a:t>Bausektor</a:t>
            </a:r>
            <a:r>
              <a:rPr lang="en-IE" dirty="0"/>
              <a:t> </a:t>
            </a:r>
            <a:r>
              <a:rPr lang="en-IE" dirty="0" err="1"/>
              <a:t>zu</a:t>
            </a:r>
            <a:r>
              <a:rPr lang="en-IE" dirty="0"/>
              <a:t> </a:t>
            </a:r>
            <a:r>
              <a:rPr lang="en-IE" dirty="0" err="1"/>
              <a:t>erreichen</a:t>
            </a:r>
            <a:r>
              <a:rPr lang="en-IE" dirty="0"/>
              <a:t>, </a:t>
            </a:r>
            <a:r>
              <a:rPr lang="en-IE" dirty="0" err="1"/>
              <a:t>müssen</a:t>
            </a:r>
            <a:r>
              <a:rPr lang="en-IE" dirty="0"/>
              <a:t> </a:t>
            </a:r>
            <a:r>
              <a:rPr lang="en-IE" dirty="0" err="1"/>
              <a:t>systembedingte</a:t>
            </a:r>
            <a:r>
              <a:rPr lang="en-IE" dirty="0"/>
              <a:t> </a:t>
            </a:r>
            <a:r>
              <a:rPr lang="en-IE" dirty="0" err="1"/>
              <a:t>Hindernisse</a:t>
            </a:r>
            <a:r>
              <a:rPr lang="en-IE" dirty="0"/>
              <a:t> </a:t>
            </a:r>
            <a:r>
              <a:rPr lang="en-IE" dirty="0" err="1"/>
              <a:t>wie</a:t>
            </a:r>
            <a:r>
              <a:rPr lang="en-IE" dirty="0"/>
              <a:t> </a:t>
            </a:r>
            <a:r>
              <a:rPr lang="en-IE" dirty="0" err="1"/>
              <a:t>Geschlechterstereotypen</a:t>
            </a:r>
            <a:r>
              <a:rPr lang="en-IE" dirty="0"/>
              <a:t>, </a:t>
            </a:r>
            <a:r>
              <a:rPr lang="en-IE" dirty="0" err="1"/>
              <a:t>fehlende</a:t>
            </a:r>
            <a:r>
              <a:rPr lang="en-IE" dirty="0"/>
              <a:t> </a:t>
            </a:r>
            <a:r>
              <a:rPr lang="en-IE" dirty="0" err="1"/>
              <a:t>weibliche</a:t>
            </a:r>
            <a:r>
              <a:rPr lang="en-IE" dirty="0"/>
              <a:t> </a:t>
            </a:r>
            <a:r>
              <a:rPr lang="en-IE" dirty="0" err="1"/>
              <a:t>Vorbilder</a:t>
            </a:r>
            <a:r>
              <a:rPr lang="en-IE" dirty="0"/>
              <a:t> und </a:t>
            </a:r>
            <a:r>
              <a:rPr lang="en-IE" dirty="0" err="1"/>
              <a:t>Vorurteile</a:t>
            </a:r>
            <a:r>
              <a:rPr lang="en-IE" dirty="0"/>
              <a:t> </a:t>
            </a:r>
            <a:r>
              <a:rPr lang="en-IE" dirty="0" err="1"/>
              <a:t>bei</a:t>
            </a:r>
            <a:r>
              <a:rPr lang="en-IE" dirty="0"/>
              <a:t> </a:t>
            </a:r>
            <a:r>
              <a:rPr lang="en-IE" dirty="0" err="1"/>
              <a:t>Einstellungs</a:t>
            </a:r>
            <a:r>
              <a:rPr lang="en-IE" dirty="0"/>
              <a:t>- und </a:t>
            </a:r>
            <a:r>
              <a:rPr lang="en-IE" dirty="0" err="1"/>
              <a:t>Beförderungsverfahren</a:t>
            </a:r>
            <a:r>
              <a:rPr lang="en-IE" dirty="0"/>
              <a:t> </a:t>
            </a:r>
            <a:r>
              <a:rPr lang="en-IE" dirty="0" err="1"/>
              <a:t>beseitigt</a:t>
            </a:r>
            <a:r>
              <a:rPr lang="en-IE" dirty="0"/>
              <a:t> </a:t>
            </a:r>
            <a:r>
              <a:rPr lang="en-IE" dirty="0" err="1"/>
              <a:t>werden</a:t>
            </a:r>
            <a:r>
              <a:rPr lang="en-LB"/>
              <a:t>. </a:t>
            </a:r>
            <a:r>
              <a:rPr lang="en-US" dirty="0"/>
              <a:t>“</a:t>
            </a:r>
            <a:endParaRPr lang="en-US" baseline="30000" dirty="0"/>
          </a:p>
        </p:txBody>
      </p:sp>
      <p:grpSp>
        <p:nvGrpSpPr>
          <p:cNvPr id="19" name="Group 18">
            <a:extLst>
              <a:ext uri="{FF2B5EF4-FFF2-40B4-BE49-F238E27FC236}">
                <a16:creationId xmlns:a16="http://schemas.microsoft.com/office/drawing/2014/main" id="{1B2A2347-FF4C-1A4D-2FF7-D48AB5F67CF4}"/>
              </a:ext>
            </a:extLst>
          </p:cNvPr>
          <p:cNvGrpSpPr/>
          <p:nvPr/>
        </p:nvGrpSpPr>
        <p:grpSpPr>
          <a:xfrm>
            <a:off x="4707377" y="2648317"/>
            <a:ext cx="1487826" cy="1083162"/>
            <a:chOff x="3400450" y="986392"/>
            <a:chExt cx="1487826" cy="1083162"/>
          </a:xfrm>
        </p:grpSpPr>
        <p:sp>
          <p:nvSpPr>
            <p:cNvPr id="21" name="Freeform 20">
              <a:extLst>
                <a:ext uri="{FF2B5EF4-FFF2-40B4-BE49-F238E27FC236}">
                  <a16:creationId xmlns:a16="http://schemas.microsoft.com/office/drawing/2014/main" id="{82945BAC-9859-CBEB-CA8F-D6F88EED869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22" name="Freeform 21">
              <a:extLst>
                <a:ext uri="{FF2B5EF4-FFF2-40B4-BE49-F238E27FC236}">
                  <a16:creationId xmlns:a16="http://schemas.microsoft.com/office/drawing/2014/main" id="{4A08E2BB-27B6-A99D-DB46-DBFA4EFBDD58}"/>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6" name="Text Placeholder 6">
            <a:extLst>
              <a:ext uri="{FF2B5EF4-FFF2-40B4-BE49-F238E27FC236}">
                <a16:creationId xmlns:a16="http://schemas.microsoft.com/office/drawing/2014/main" id="{23F87F4E-A909-050F-96CA-FE1103367F1B}"/>
              </a:ext>
            </a:extLst>
          </p:cNvPr>
          <p:cNvSpPr txBox="1">
            <a:spLocks/>
          </p:cNvSpPr>
          <p:nvPr/>
        </p:nvSpPr>
        <p:spPr>
          <a:xfrm>
            <a:off x="3841596" y="3772325"/>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15000"/>
              </a:lnSpc>
              <a:spcBef>
                <a:spcPts val="195"/>
              </a:spcBef>
              <a:tabLst>
                <a:tab pos="450215" algn="l"/>
              </a:tabLst>
            </a:pPr>
            <a:r>
              <a:rPr lang="en-GB" sz="900" dirty="0">
                <a:cs typeface="Times New Roman" panose="02020603050405020304" pitchFamily="18" charset="0"/>
              </a:rPr>
              <a:t>Wie </a:t>
            </a:r>
            <a:r>
              <a:rPr lang="en-GB" sz="900" b="1" i="1" dirty="0">
                <a:solidFill>
                  <a:schemeClr val="bg1"/>
                </a:solidFill>
                <a:cs typeface="Times New Roman" panose="02020603050405020304" pitchFamily="18" charset="0"/>
              </a:rPr>
              <a:t>Hanna Larsen. </a:t>
            </a:r>
            <a:r>
              <a:rPr lang="en-GB" sz="900" b="1" i="1" dirty="0" err="1">
                <a:solidFill>
                  <a:schemeClr val="bg1"/>
                </a:solidFill>
                <a:cs typeface="Times New Roman" panose="02020603050405020304" pitchFamily="18" charset="0"/>
              </a:rPr>
              <a:t>Gleichstellungsexpertin</a:t>
            </a:r>
            <a:r>
              <a:rPr lang="en-LB" sz="900" b="1" i="1" dirty="0">
                <a:solidFill>
                  <a:schemeClr val="bg1"/>
                </a:solidFill>
                <a:cs typeface="Times New Roman" panose="02020603050405020304" pitchFamily="18" charset="0"/>
              </a:rPr>
              <a:t>: </a:t>
            </a:r>
            <a:endParaRPr lang="en-IE" sz="900" b="1" i="1" dirty="0">
              <a:solidFill>
                <a:schemeClr val="bg1"/>
              </a:solidFill>
              <a:cs typeface="Times New Roman" panose="02020603050405020304" pitchFamily="18" charset="0"/>
            </a:endParaRPr>
          </a:p>
        </p:txBody>
      </p:sp>
      <p:sp>
        <p:nvSpPr>
          <p:cNvPr id="5" name="Text Placeholder 12">
            <a:extLst>
              <a:ext uri="{FF2B5EF4-FFF2-40B4-BE49-F238E27FC236}">
                <a16:creationId xmlns:a16="http://schemas.microsoft.com/office/drawing/2014/main" id="{D91771BB-2BA8-AA50-42EE-D9E3C74B9D8F}"/>
              </a:ext>
            </a:extLst>
          </p:cNvPr>
          <p:cNvSpPr txBox="1">
            <a:spLocks/>
          </p:cNvSpPr>
          <p:nvPr/>
        </p:nvSpPr>
        <p:spPr>
          <a:xfrm>
            <a:off x="747803" y="3130174"/>
            <a:ext cx="2639820" cy="12843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195"/>
              </a:spcBef>
              <a:tabLst>
                <a:tab pos="450215" algn="l"/>
              </a:tabLst>
            </a:pPr>
            <a:r>
              <a:rPr lang="en-IE" dirty="0" err="1"/>
              <a:t>Wenn</a:t>
            </a:r>
            <a:r>
              <a:rPr lang="en-IE" dirty="0"/>
              <a:t> Frauen </a:t>
            </a:r>
            <a:r>
              <a:rPr lang="en-IE" dirty="0" err="1"/>
              <a:t>bereits</a:t>
            </a:r>
            <a:r>
              <a:rPr lang="en-IE" dirty="0"/>
              <a:t> </a:t>
            </a:r>
            <a:r>
              <a:rPr lang="en-IE" dirty="0" err="1"/>
              <a:t>ein</a:t>
            </a:r>
            <a:r>
              <a:rPr lang="en-IE" dirty="0"/>
              <a:t> Teil der </a:t>
            </a:r>
            <a:r>
              <a:rPr lang="en-IE" dirty="0" err="1"/>
              <a:t>Arbeitskraft</a:t>
            </a:r>
            <a:r>
              <a:rPr lang="en-IE" dirty="0"/>
              <a:t> </a:t>
            </a:r>
            <a:r>
              <a:rPr lang="en-IE" dirty="0" err="1"/>
              <a:t>sind</a:t>
            </a:r>
            <a:r>
              <a:rPr lang="en-IE" dirty="0"/>
              <a:t>, </a:t>
            </a:r>
            <a:r>
              <a:rPr lang="en-IE" dirty="0" err="1"/>
              <a:t>sollte</a:t>
            </a:r>
            <a:r>
              <a:rPr lang="en-IE" dirty="0"/>
              <a:t> die </a:t>
            </a:r>
            <a:r>
              <a:rPr lang="en-IE" dirty="0" err="1"/>
              <a:t>Sichtbarkeit</a:t>
            </a:r>
            <a:r>
              <a:rPr lang="en-IE" dirty="0"/>
              <a:t> von Frauen </a:t>
            </a:r>
            <a:r>
              <a:rPr lang="en-IE" dirty="0" err="1"/>
              <a:t>gefördert</a:t>
            </a:r>
            <a:r>
              <a:rPr lang="en-IE" dirty="0"/>
              <a:t> </a:t>
            </a:r>
            <a:r>
              <a:rPr lang="en-IE" dirty="0" err="1"/>
              <a:t>werden</a:t>
            </a:r>
            <a:r>
              <a:rPr lang="en-IE" dirty="0"/>
              <a:t>, </a:t>
            </a:r>
            <a:r>
              <a:rPr lang="en-IE" dirty="0" err="1"/>
              <a:t>ebenso</a:t>
            </a:r>
            <a:r>
              <a:rPr lang="en-IE" dirty="0"/>
              <a:t> </a:t>
            </a:r>
            <a:r>
              <a:rPr lang="en-IE" dirty="0" err="1"/>
              <a:t>wie</a:t>
            </a:r>
            <a:r>
              <a:rPr lang="en-IE" dirty="0"/>
              <a:t> </a:t>
            </a:r>
            <a:r>
              <a:rPr lang="en-IE" dirty="0" err="1"/>
              <a:t>ihre</a:t>
            </a:r>
            <a:r>
              <a:rPr lang="en-IE" dirty="0"/>
              <a:t> </a:t>
            </a:r>
            <a:r>
              <a:rPr lang="en-IE" dirty="0" err="1"/>
              <a:t>Förderung</a:t>
            </a:r>
            <a:r>
              <a:rPr lang="en-IE" dirty="0"/>
              <a:t> </a:t>
            </a:r>
            <a:r>
              <a:rPr lang="en-IE" dirty="0" err="1"/>
              <a:t>durch</a:t>
            </a:r>
            <a:r>
              <a:rPr lang="en-IE" dirty="0"/>
              <a:t> Politiken und </a:t>
            </a:r>
            <a:r>
              <a:rPr lang="en-IE" dirty="0" err="1"/>
              <a:t>Maßnahmen</a:t>
            </a:r>
            <a:r>
              <a:rPr lang="en-IE" dirty="0"/>
              <a:t> </a:t>
            </a:r>
            <a:r>
              <a:rPr lang="en-IE" dirty="0" err="1"/>
              <a:t>zur</a:t>
            </a:r>
            <a:r>
              <a:rPr lang="en-IE" dirty="0"/>
              <a:t> </a:t>
            </a:r>
            <a:r>
              <a:rPr lang="en-IE" dirty="0" err="1"/>
              <a:t>Vereinbarkeit</a:t>
            </a:r>
            <a:r>
              <a:rPr lang="en-IE" dirty="0"/>
              <a:t> von </a:t>
            </a:r>
            <a:r>
              <a:rPr lang="en-IE" dirty="0" err="1"/>
              <a:t>Familie</a:t>
            </a:r>
            <a:r>
              <a:rPr lang="en-IE" dirty="0"/>
              <a:t> und </a:t>
            </a:r>
            <a:r>
              <a:rPr lang="en-IE" dirty="0" err="1"/>
              <a:t>Beruf</a:t>
            </a:r>
            <a:r>
              <a:rPr lang="en-IE" dirty="0"/>
              <a:t>, um so </a:t>
            </a:r>
            <a:r>
              <a:rPr lang="en-IE" dirty="0" err="1"/>
              <a:t>gegen</a:t>
            </a:r>
            <a:r>
              <a:rPr lang="en-IE" dirty="0"/>
              <a:t> das Image der "</a:t>
            </a:r>
            <a:r>
              <a:rPr lang="en-IE" dirty="0" err="1"/>
              <a:t>Fürsorgerin</a:t>
            </a:r>
            <a:r>
              <a:rPr lang="en-IE" dirty="0"/>
              <a:t>" </a:t>
            </a:r>
            <a:r>
              <a:rPr lang="en-IE" dirty="0" err="1"/>
              <a:t>anzukämpfen</a:t>
            </a:r>
            <a:r>
              <a:rPr lang="en-IE" dirty="0"/>
              <a:t>, das Frauen oft </a:t>
            </a:r>
            <a:r>
              <a:rPr lang="en-IE" dirty="0" err="1"/>
              <a:t>anhaftet</a:t>
            </a:r>
            <a:r>
              <a:rPr lang="en-IE" dirty="0"/>
              <a:t> und </a:t>
            </a:r>
            <a:r>
              <a:rPr lang="en-IE" dirty="0" err="1"/>
              <a:t>sie</a:t>
            </a:r>
            <a:r>
              <a:rPr lang="en-IE" dirty="0"/>
              <a:t> </a:t>
            </a:r>
            <a:r>
              <a:rPr lang="en-IE" dirty="0" err="1"/>
              <a:t>dazu</a:t>
            </a:r>
            <a:r>
              <a:rPr lang="en-IE" dirty="0"/>
              <a:t> </a:t>
            </a:r>
            <a:r>
              <a:rPr lang="en-IE" dirty="0" err="1"/>
              <a:t>zwingt</a:t>
            </a:r>
            <a:r>
              <a:rPr lang="en-IE" dirty="0"/>
              <a:t>, </a:t>
            </a:r>
            <a:r>
              <a:rPr lang="en-IE" dirty="0" err="1"/>
              <a:t>Aufgaben</a:t>
            </a:r>
            <a:r>
              <a:rPr lang="en-IE" dirty="0"/>
              <a:t> </a:t>
            </a:r>
            <a:r>
              <a:rPr lang="en-IE" dirty="0" err="1"/>
              <a:t>zu</a:t>
            </a:r>
            <a:r>
              <a:rPr lang="en-IE" dirty="0"/>
              <a:t> </a:t>
            </a:r>
            <a:r>
              <a:rPr lang="en-IE" dirty="0" err="1"/>
              <a:t>übernehmen</a:t>
            </a:r>
            <a:r>
              <a:rPr lang="en-IE" dirty="0"/>
              <a:t>, die </a:t>
            </a:r>
            <a:r>
              <a:rPr lang="en-IE" dirty="0" err="1"/>
              <a:t>eher</a:t>
            </a:r>
            <a:r>
              <a:rPr lang="en-IE" dirty="0"/>
              <a:t> </a:t>
            </a:r>
            <a:r>
              <a:rPr lang="en-IE" dirty="0" err="1"/>
              <a:t>mit</a:t>
            </a:r>
            <a:r>
              <a:rPr lang="en-IE" dirty="0"/>
              <a:t> der </a:t>
            </a:r>
            <a:r>
              <a:rPr lang="en-IE" dirty="0" err="1"/>
              <a:t>Hausarbeit</a:t>
            </a:r>
            <a:r>
              <a:rPr lang="en-IE" dirty="0"/>
              <a:t> und der </a:t>
            </a:r>
            <a:r>
              <a:rPr lang="en-IE" dirty="0" err="1"/>
              <a:t>Betreuung</a:t>
            </a:r>
            <a:r>
              <a:rPr lang="en-IE" dirty="0"/>
              <a:t> der </a:t>
            </a:r>
            <a:r>
              <a:rPr lang="en-IE" dirty="0" err="1"/>
              <a:t>Familie</a:t>
            </a:r>
            <a:r>
              <a:rPr lang="en-IE" dirty="0"/>
              <a:t> </a:t>
            </a:r>
            <a:r>
              <a:rPr lang="en-IE" dirty="0" err="1"/>
              <a:t>zusammenhängen</a:t>
            </a:r>
            <a:r>
              <a:rPr lang="en-IE" dirty="0"/>
              <a:t>.</a:t>
            </a:r>
          </a:p>
          <a:p>
            <a:pPr>
              <a:spcBef>
                <a:spcPts val="195"/>
              </a:spcBef>
              <a:tabLst>
                <a:tab pos="450215" algn="l"/>
              </a:tabLst>
            </a:pPr>
            <a:r>
              <a:rPr lang="en-IE" dirty="0"/>
              <a:t> </a:t>
            </a:r>
          </a:p>
          <a:p>
            <a:pPr>
              <a:spcBef>
                <a:spcPts val="195"/>
              </a:spcBef>
              <a:tabLst>
                <a:tab pos="450215" algn="l"/>
              </a:tabLst>
            </a:pPr>
            <a:r>
              <a:rPr lang="en-IE" dirty="0"/>
              <a:t>Und </a:t>
            </a:r>
            <a:r>
              <a:rPr lang="en-IE" dirty="0" err="1"/>
              <a:t>schließlich</a:t>
            </a:r>
            <a:r>
              <a:rPr lang="en-IE" dirty="0"/>
              <a:t> </a:t>
            </a:r>
            <a:r>
              <a:rPr lang="en-IE" dirty="0" err="1"/>
              <a:t>soll</a:t>
            </a:r>
            <a:r>
              <a:rPr lang="en-IE" dirty="0"/>
              <a:t> </a:t>
            </a:r>
            <a:r>
              <a:rPr lang="en-IE" dirty="0" err="1"/>
              <a:t>versucht</a:t>
            </a:r>
            <a:r>
              <a:rPr lang="en-IE" dirty="0"/>
              <a:t> </a:t>
            </a:r>
            <a:r>
              <a:rPr lang="en-IE" dirty="0" err="1"/>
              <a:t>werden</a:t>
            </a:r>
            <a:r>
              <a:rPr lang="en-IE" dirty="0"/>
              <a:t>, die </a:t>
            </a:r>
            <a:r>
              <a:rPr lang="en-IE" dirty="0" err="1"/>
              <a:t>geschlechtsspezifische</a:t>
            </a:r>
            <a:r>
              <a:rPr lang="en-IE" dirty="0"/>
              <a:t> </a:t>
            </a:r>
            <a:r>
              <a:rPr lang="en-IE" dirty="0" err="1"/>
              <a:t>Diskrepanz</a:t>
            </a:r>
            <a:r>
              <a:rPr lang="en-IE" dirty="0"/>
              <a:t> </a:t>
            </a:r>
            <a:r>
              <a:rPr lang="en-IE" dirty="0" err="1"/>
              <a:t>durch</a:t>
            </a:r>
            <a:r>
              <a:rPr lang="en-IE" dirty="0"/>
              <a:t> </a:t>
            </a:r>
            <a:r>
              <a:rPr lang="en-IE" dirty="0" err="1"/>
              <a:t>Maßnahmen</a:t>
            </a:r>
            <a:r>
              <a:rPr lang="en-IE" dirty="0"/>
              <a:t> </a:t>
            </a:r>
            <a:r>
              <a:rPr lang="en-IE" dirty="0" err="1"/>
              <a:t>oder</a:t>
            </a:r>
            <a:r>
              <a:rPr lang="en-IE" dirty="0"/>
              <a:t> die </a:t>
            </a:r>
            <a:r>
              <a:rPr lang="en-IE" dirty="0" err="1"/>
              <a:t>Teilnahme</a:t>
            </a:r>
            <a:r>
              <a:rPr lang="en-IE" dirty="0"/>
              <a:t> an </a:t>
            </a:r>
            <a:r>
              <a:rPr lang="en-IE" dirty="0" err="1"/>
              <a:t>Projekten</a:t>
            </a:r>
            <a:r>
              <a:rPr lang="en-IE" dirty="0"/>
              <a:t> und </a:t>
            </a:r>
            <a:r>
              <a:rPr lang="en-IE" dirty="0" err="1"/>
              <a:t>Initiativen</a:t>
            </a:r>
            <a:r>
              <a:rPr lang="en-IE" dirty="0"/>
              <a:t> </a:t>
            </a:r>
            <a:r>
              <a:rPr lang="en-IE" dirty="0" err="1"/>
              <a:t>zu</a:t>
            </a:r>
            <a:r>
              <a:rPr lang="en-IE" dirty="0"/>
              <a:t> </a:t>
            </a:r>
            <a:r>
              <a:rPr lang="en-IE" dirty="0" err="1"/>
              <a:t>bekämpfen</a:t>
            </a:r>
            <a:r>
              <a:rPr lang="en-IE" dirty="0"/>
              <a:t>, die </a:t>
            </a:r>
            <a:r>
              <a:rPr lang="en-IE" dirty="0" err="1"/>
              <a:t>die</a:t>
            </a:r>
            <a:r>
              <a:rPr lang="en-IE" dirty="0"/>
              <a:t> </a:t>
            </a:r>
            <a:r>
              <a:rPr lang="en-IE" dirty="0" err="1"/>
              <a:t>Einbeziehung</a:t>
            </a:r>
            <a:r>
              <a:rPr lang="en-IE" dirty="0"/>
              <a:t> von Frauen in den </a:t>
            </a:r>
            <a:r>
              <a:rPr lang="en-IE" dirty="0" err="1"/>
              <a:t>Bausektor</a:t>
            </a:r>
            <a:r>
              <a:rPr lang="en-IE" dirty="0"/>
              <a:t> </a:t>
            </a:r>
            <a:r>
              <a:rPr lang="en-IE" dirty="0" err="1"/>
              <a:t>fördern</a:t>
            </a:r>
            <a:r>
              <a:rPr lang="en-IE" dirty="0"/>
              <a:t>.</a:t>
            </a:r>
          </a:p>
          <a:p>
            <a:r>
              <a:rPr lang="en-IE" dirty="0"/>
              <a:t> </a:t>
            </a:r>
            <a:endParaRPr lang="en-LB" dirty="0"/>
          </a:p>
        </p:txBody>
      </p:sp>
      <p:sp>
        <p:nvSpPr>
          <p:cNvPr id="16" name="Text Placeholder 6">
            <a:extLst>
              <a:ext uri="{FF2B5EF4-FFF2-40B4-BE49-F238E27FC236}">
                <a16:creationId xmlns:a16="http://schemas.microsoft.com/office/drawing/2014/main" id="{F9B5EBB4-4D82-4CC5-1CBF-BDEF6825F965}"/>
              </a:ext>
            </a:extLst>
          </p:cNvPr>
          <p:cNvSpPr txBox="1">
            <a:spLocks/>
          </p:cNvSpPr>
          <p:nvPr/>
        </p:nvSpPr>
        <p:spPr>
          <a:xfrm>
            <a:off x="2149060" y="9743572"/>
            <a:ext cx="3261554"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spcAft>
                <a:spcPts val="1000"/>
              </a:spcAft>
            </a:pPr>
            <a:r>
              <a:rPr lang="en-IE" sz="900" i="1" dirty="0" err="1">
                <a:effectLst/>
                <a:latin typeface="Calibri" panose="020F0502020204030204" pitchFamily="34" charset="0"/>
                <a:ea typeface="Calibri" panose="020F0502020204030204" pitchFamily="34" charset="0"/>
                <a:cs typeface="Times New Roman" panose="02020603050405020304" pitchFamily="18" charset="0"/>
              </a:rPr>
              <a:t>Abbildung</a:t>
            </a:r>
            <a:r>
              <a:rPr lang="en-IE" sz="900" i="1" dirty="0">
                <a:effectLst/>
                <a:latin typeface="Calibri" panose="020F0502020204030204" pitchFamily="34" charset="0"/>
                <a:ea typeface="Calibri" panose="020F0502020204030204" pitchFamily="34" charset="0"/>
                <a:cs typeface="Times New Roman" panose="02020603050405020304" pitchFamily="18" charset="0"/>
              </a:rPr>
              <a:t> 10: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Eigene</a:t>
            </a:r>
            <a:r>
              <a:rPr lang="en-IE" sz="900" i="1" dirty="0">
                <a:effectLst/>
                <a:latin typeface="Calibri" panose="020F0502020204030204" pitchFamily="34" charset="0"/>
                <a:ea typeface="Calibri" panose="020F0502020204030204" pitchFamily="34" charset="0"/>
                <a:cs typeface="Times New Roman" panose="02020603050405020304" pitchFamily="18" charset="0"/>
              </a:rPr>
              <a:t>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Ausarbeitung</a:t>
            </a:r>
            <a:r>
              <a:rPr lang="en-IE" sz="900" i="1" dirty="0">
                <a:effectLst/>
                <a:latin typeface="Calibri" panose="020F0502020204030204" pitchFamily="34" charset="0"/>
                <a:ea typeface="Calibri" panose="020F0502020204030204" pitchFamily="34" charset="0"/>
                <a:cs typeface="Times New Roman" panose="02020603050405020304" pitchFamily="18" charset="0"/>
              </a:rPr>
              <a:t>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aufgrund</a:t>
            </a:r>
            <a:r>
              <a:rPr lang="en-IE" sz="900" i="1" dirty="0">
                <a:effectLst/>
                <a:latin typeface="Calibri" panose="020F0502020204030204" pitchFamily="34" charset="0"/>
                <a:ea typeface="Calibri" panose="020F0502020204030204" pitchFamily="34" charset="0"/>
                <a:cs typeface="Times New Roman" panose="02020603050405020304" pitchFamily="18" charset="0"/>
              </a:rPr>
              <a:t> der von den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befragten</a:t>
            </a:r>
            <a:r>
              <a:rPr lang="en-IE" sz="900" i="1" dirty="0">
                <a:effectLst/>
                <a:latin typeface="Calibri" panose="020F0502020204030204" pitchFamily="34" charset="0"/>
                <a:ea typeface="Calibri" panose="020F0502020204030204" pitchFamily="34" charset="0"/>
                <a:cs typeface="Times New Roman" panose="02020603050405020304" pitchFamily="18" charset="0"/>
              </a:rPr>
              <a:t> Frauen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gelieferten</a:t>
            </a:r>
            <a:r>
              <a:rPr lang="en-IE" sz="900" i="1" dirty="0">
                <a:effectLst/>
                <a:latin typeface="Calibri" panose="020F0502020204030204" pitchFamily="34" charset="0"/>
                <a:ea typeface="Calibri" panose="020F0502020204030204" pitchFamily="34" charset="0"/>
                <a:cs typeface="Times New Roman" panose="02020603050405020304" pitchFamily="18" charset="0"/>
              </a:rPr>
              <a:t> </a:t>
            </a:r>
            <a:r>
              <a:rPr lang="en-IE" sz="900" i="1" dirty="0" err="1">
                <a:effectLst/>
                <a:latin typeface="Calibri" panose="020F0502020204030204" pitchFamily="34" charset="0"/>
                <a:ea typeface="Calibri" panose="020F0502020204030204" pitchFamily="34" charset="0"/>
                <a:cs typeface="Times New Roman" panose="02020603050405020304" pitchFamily="18" charset="0"/>
              </a:rPr>
              <a:t>Informationen</a:t>
            </a:r>
            <a:r>
              <a:rPr lang="en-IE" sz="900" i="1" dirty="0">
                <a:effectLst/>
                <a:latin typeface="Calibri" panose="020F0502020204030204" pitchFamily="34" charset="0"/>
                <a:ea typeface="Calibri" panose="020F0502020204030204" pitchFamily="34" charset="0"/>
                <a:cs typeface="Times New Roman" panose="02020603050405020304" pitchFamily="18" charset="0"/>
              </a:rPr>
              <a:t>. </a:t>
            </a:r>
            <a:endParaRPr lang="en-LB"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DFCAC238-D643-A6FF-6822-07567A341C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947" y="6702804"/>
            <a:ext cx="3703781" cy="2339230"/>
          </a:xfrm>
          <a:prstGeom prst="rect">
            <a:avLst/>
          </a:prstGeom>
        </p:spPr>
      </p:pic>
    </p:spTree>
    <p:extLst>
      <p:ext uri="{BB962C8B-B14F-4D97-AF65-F5344CB8AC3E}">
        <p14:creationId xmlns:p14="http://schemas.microsoft.com/office/powerpoint/2010/main" val="3571677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40A02A4-5AC2-8863-CC8F-297088BAACA9}"/>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6" name="Slide Number Placeholder 5">
            <a:extLst>
              <a:ext uri="{FF2B5EF4-FFF2-40B4-BE49-F238E27FC236}">
                <a16:creationId xmlns:a16="http://schemas.microsoft.com/office/drawing/2014/main" id="{27AD95EE-FBE8-DC79-95E9-9257ECBC375A}"/>
              </a:ext>
            </a:extLst>
          </p:cNvPr>
          <p:cNvSpPr>
            <a:spLocks noGrp="1"/>
          </p:cNvSpPr>
          <p:nvPr>
            <p:ph type="sldNum" sz="quarter" idx="4"/>
          </p:nvPr>
        </p:nvSpPr>
        <p:spPr/>
        <p:txBody>
          <a:bodyPr/>
          <a:lstStyle/>
          <a:p>
            <a:fld id="{CB2079F2-58AF-ED44-82D7-E04B2F6FD686}" type="slidenum">
              <a:rPr lang="en-US" smtClean="0"/>
              <a:t>64</a:t>
            </a:fld>
            <a:endParaRPr lang="en-US" dirty="0"/>
          </a:p>
        </p:txBody>
      </p:sp>
      <p:sp>
        <p:nvSpPr>
          <p:cNvPr id="7" name="Text Placeholder 6">
            <a:extLst>
              <a:ext uri="{FF2B5EF4-FFF2-40B4-BE49-F238E27FC236}">
                <a16:creationId xmlns:a16="http://schemas.microsoft.com/office/drawing/2014/main" id="{E7F1F083-7EA0-F23C-937D-B4CDFD8ED40A}"/>
              </a:ext>
            </a:extLst>
          </p:cNvPr>
          <p:cNvSpPr>
            <a:spLocks noGrp="1"/>
          </p:cNvSpPr>
          <p:nvPr>
            <p:ph type="body" sz="quarter" idx="13"/>
          </p:nvPr>
        </p:nvSpPr>
        <p:spPr>
          <a:xfrm>
            <a:off x="293556" y="1727201"/>
            <a:ext cx="3795844" cy="698499"/>
          </a:xfrm>
        </p:spPr>
        <p:txBody>
          <a:bodyPr anchor="t">
            <a:noAutofit/>
          </a:bodyPr>
          <a:lstStyle/>
          <a:p>
            <a:pPr algn="l"/>
            <a:r>
              <a:rPr lang="en-GB" b="1">
                <a:solidFill>
                  <a:schemeClr val="bg1"/>
                </a:solidFill>
              </a:rPr>
              <a:t>QUIZ: Setzen Sie sich für die Gleichstellung im Bausektor ein?</a:t>
            </a:r>
          </a:p>
          <a:p>
            <a:pPr algn="l"/>
            <a:endParaRPr lang="en-GB" b="1">
              <a:solidFill>
                <a:schemeClr val="bg1"/>
              </a:solidFill>
            </a:endParaRPr>
          </a:p>
        </p:txBody>
      </p:sp>
      <p:sp>
        <p:nvSpPr>
          <p:cNvPr id="2" name="Text Placeholder 9">
            <a:extLst>
              <a:ext uri="{FF2B5EF4-FFF2-40B4-BE49-F238E27FC236}">
                <a16:creationId xmlns:a16="http://schemas.microsoft.com/office/drawing/2014/main" id="{2CB6D6AE-B6AC-7187-3156-884D5D92D401}"/>
              </a:ext>
            </a:extLst>
          </p:cNvPr>
          <p:cNvSpPr txBox="1">
            <a:spLocks/>
          </p:cNvSpPr>
          <p:nvPr/>
        </p:nvSpPr>
        <p:spPr>
          <a:xfrm>
            <a:off x="499771" y="4394200"/>
            <a:ext cx="3303720" cy="48618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100" dirty="0">
                <a:solidFill>
                  <a:srgbClr val="5E5F5F"/>
                </a:solidFill>
                <a:effectLst/>
                <a:latin typeface="Calibri" panose="020F0502020204030204" pitchFamily="34" charset="0"/>
                <a:ea typeface="Calibri" panose="020F0502020204030204" pitchFamily="34" charset="0"/>
                <a:cs typeface="Times New Roman" panose="02020603050405020304" pitchFamily="18" charset="0"/>
                <a:hlinkClick r:id="rId3"/>
              </a:rPr>
              <a:t>https://femalesinconstruction.eu/resources/femcon-inclusion-reach-teach-toolkit-de/</a:t>
            </a:r>
            <a:r>
              <a:rPr lang="en-GB" sz="1100" dirty="0">
                <a:solidFill>
                  <a:srgbClr val="5E5F5F"/>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6">
            <a:extLst>
              <a:ext uri="{FF2B5EF4-FFF2-40B4-BE49-F238E27FC236}">
                <a16:creationId xmlns:a16="http://schemas.microsoft.com/office/drawing/2014/main" id="{DDE147BA-4589-2F41-99A6-473686F433F7}"/>
              </a:ext>
            </a:extLst>
          </p:cNvPr>
          <p:cNvSpPr>
            <a:spLocks noGrp="1"/>
          </p:cNvSpPr>
          <p:nvPr/>
        </p:nvSpPr>
        <p:spPr>
          <a:xfrm>
            <a:off x="499771" y="2449382"/>
            <a:ext cx="3195638" cy="181248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err="1">
                <a:effectLst/>
                <a:ea typeface="Calibri" panose="020F0502020204030204" pitchFamily="34" charset="0"/>
              </a:rPr>
              <a:t>Möchten</a:t>
            </a:r>
            <a:r>
              <a:rPr lang="en-GB" dirty="0">
                <a:effectLst/>
                <a:ea typeface="Calibri" panose="020F0502020204030204" pitchFamily="34" charset="0"/>
              </a:rPr>
              <a:t> Sie </a:t>
            </a:r>
            <a:r>
              <a:rPr lang="en-GB" dirty="0" err="1">
                <a:effectLst/>
                <a:ea typeface="Calibri" panose="020F0502020204030204" pitchFamily="34" charset="0"/>
              </a:rPr>
              <a:t>wissen</a:t>
            </a:r>
            <a:r>
              <a:rPr lang="en-GB" dirty="0">
                <a:effectLst/>
                <a:ea typeface="Calibri" panose="020F0502020204030204" pitchFamily="34" charset="0"/>
              </a:rPr>
              <a:t>, </a:t>
            </a:r>
            <a:r>
              <a:rPr lang="en-GB" dirty="0" err="1">
                <a:effectLst/>
                <a:ea typeface="Calibri" panose="020F0502020204030204" pitchFamily="34" charset="0"/>
              </a:rPr>
              <a:t>ob</a:t>
            </a:r>
            <a:r>
              <a:rPr lang="en-GB" dirty="0">
                <a:effectLst/>
                <a:ea typeface="Calibri" panose="020F0502020204030204" pitchFamily="34" charset="0"/>
              </a:rPr>
              <a:t> das </a:t>
            </a:r>
            <a:r>
              <a:rPr lang="en-GB" dirty="0" err="1">
                <a:effectLst/>
                <a:ea typeface="Calibri" panose="020F0502020204030204" pitchFamily="34" charset="0"/>
              </a:rPr>
              <a:t>Unternehmen</a:t>
            </a:r>
            <a:r>
              <a:rPr lang="en-GB" dirty="0">
                <a:effectLst/>
                <a:ea typeface="Calibri" panose="020F0502020204030204" pitchFamily="34" charset="0"/>
              </a:rPr>
              <a:t>, in </a:t>
            </a:r>
            <a:r>
              <a:rPr lang="en-GB" dirty="0" err="1">
                <a:effectLst/>
                <a:ea typeface="Calibri" panose="020F0502020204030204" pitchFamily="34" charset="0"/>
              </a:rPr>
              <a:t>dem</a:t>
            </a:r>
            <a:r>
              <a:rPr lang="en-GB" dirty="0">
                <a:effectLst/>
                <a:ea typeface="Calibri" panose="020F0502020204030204" pitchFamily="34" charset="0"/>
              </a:rPr>
              <a:t> Sie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für die </a:t>
            </a:r>
            <a:r>
              <a:rPr lang="en-GB" dirty="0" err="1">
                <a:effectLst/>
                <a:ea typeface="Calibri" panose="020F0502020204030204" pitchFamily="34" charset="0"/>
              </a:rPr>
              <a:t>Sichtbarkeit</a:t>
            </a:r>
            <a:r>
              <a:rPr lang="en-GB" dirty="0">
                <a:effectLst/>
                <a:ea typeface="Calibri" panose="020F0502020204030204" pitchFamily="34" charset="0"/>
              </a:rPr>
              <a:t> und </a:t>
            </a:r>
            <a:r>
              <a:rPr lang="en-GB" dirty="0" err="1">
                <a:effectLst/>
                <a:ea typeface="Calibri" panose="020F0502020204030204" pitchFamily="34" charset="0"/>
              </a:rPr>
              <a:t>Gleichstellung</a:t>
            </a:r>
            <a:r>
              <a:rPr lang="en-GB" dirty="0">
                <a:effectLst/>
                <a:ea typeface="Calibri" panose="020F0502020204030204" pitchFamily="34" charset="0"/>
              </a:rPr>
              <a:t> von Frauen </a:t>
            </a:r>
            <a:r>
              <a:rPr lang="en-GB" dirty="0" err="1">
                <a:effectLst/>
                <a:ea typeface="Calibri" panose="020F0502020204030204" pitchFamily="34" charset="0"/>
              </a:rPr>
              <a:t>bei</a:t>
            </a:r>
            <a:r>
              <a:rPr lang="en-GB" dirty="0">
                <a:effectLst/>
                <a:ea typeface="Calibri" panose="020F0502020204030204" pitchFamily="34" charset="0"/>
              </a:rPr>
              <a:t> der Arbeit </a:t>
            </a:r>
            <a:r>
              <a:rPr lang="en-GB" dirty="0" err="1">
                <a:effectLst/>
                <a:ea typeface="Calibri" panose="020F0502020204030204" pitchFamily="34" charset="0"/>
              </a:rPr>
              <a:t>einsetzt</a:t>
            </a:r>
            <a:r>
              <a:rPr lang="en-GB" dirty="0">
                <a:effectLst/>
                <a:ea typeface="Calibri" panose="020F0502020204030204" pitchFamily="34" charset="0"/>
              </a:rPr>
              <a:t>? </a:t>
            </a:r>
            <a:r>
              <a:rPr lang="en-GB" dirty="0" err="1">
                <a:effectLst/>
                <a:ea typeface="Calibri" panose="020F0502020204030204" pitchFamily="34" charset="0"/>
              </a:rPr>
              <a:t>Glauben</a:t>
            </a:r>
            <a:r>
              <a:rPr lang="en-GB" dirty="0">
                <a:effectLst/>
                <a:ea typeface="Calibri" panose="020F0502020204030204" pitchFamily="34" charset="0"/>
              </a:rPr>
              <a:t> Sie,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Ihr</a:t>
            </a:r>
            <a:r>
              <a:rPr lang="en-GB" dirty="0">
                <a:effectLst/>
                <a:ea typeface="Calibri" panose="020F0502020204030204" pitchFamily="34" charset="0"/>
              </a:rPr>
              <a:t>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alles</a:t>
            </a:r>
            <a:r>
              <a:rPr lang="en-GB" dirty="0">
                <a:effectLst/>
                <a:ea typeface="Calibri" panose="020F0502020204030204" pitchFamily="34" charset="0"/>
              </a:rPr>
              <a:t> für die </a:t>
            </a:r>
            <a:r>
              <a:rPr lang="en-GB" dirty="0" err="1">
                <a:effectLst/>
                <a:ea typeface="Calibri" panose="020F0502020204030204" pitchFamily="34" charset="0"/>
              </a:rPr>
              <a:t>Gleichstellung</a:t>
            </a:r>
            <a:r>
              <a:rPr lang="en-GB" dirty="0">
                <a:effectLst/>
                <a:ea typeface="Calibri" panose="020F0502020204030204" pitchFamily="34" charset="0"/>
              </a:rPr>
              <a:t> von </a:t>
            </a:r>
            <a:r>
              <a:rPr lang="en-GB" dirty="0" err="1">
                <a:effectLst/>
                <a:ea typeface="Calibri" panose="020F0502020204030204" pitchFamily="34" charset="0"/>
              </a:rPr>
              <a:t>Männern</a:t>
            </a:r>
            <a:r>
              <a:rPr lang="en-GB" dirty="0">
                <a:effectLst/>
                <a:ea typeface="Calibri" panose="020F0502020204030204" pitchFamily="34" charset="0"/>
              </a:rPr>
              <a:t> und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tut?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kleinen</a:t>
            </a:r>
            <a:r>
              <a:rPr lang="en-GB" dirty="0">
                <a:effectLst/>
                <a:ea typeface="Calibri" panose="020F0502020204030204" pitchFamily="34" charset="0"/>
              </a:rPr>
              <a:t> </a:t>
            </a:r>
            <a:r>
              <a:rPr lang="en-GB" dirty="0" err="1">
                <a:effectLst/>
                <a:ea typeface="Calibri" panose="020F0502020204030204" pitchFamily="34" charset="0"/>
              </a:rPr>
              <a:t>Fragebogen</a:t>
            </a:r>
            <a:r>
              <a:rPr lang="en-GB" dirty="0">
                <a:effectLst/>
                <a:ea typeface="Calibri" panose="020F0502020204030204" pitchFamily="34" charset="0"/>
              </a:rPr>
              <a:t> </a:t>
            </a:r>
            <a:r>
              <a:rPr lang="en-GB" dirty="0" err="1">
                <a:effectLst/>
                <a:ea typeface="Calibri" panose="020F0502020204030204" pitchFamily="34" charset="0"/>
              </a:rPr>
              <a:t>entwickelt</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Sie </a:t>
            </a:r>
            <a:r>
              <a:rPr lang="en-GB" dirty="0" err="1">
                <a:effectLst/>
                <a:ea typeface="Calibri" panose="020F0502020204030204" pitchFamily="34" charset="0"/>
              </a:rPr>
              <a:t>herausfinden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auf </a:t>
            </a:r>
            <a:r>
              <a:rPr lang="en-GB" dirty="0" err="1">
                <a:effectLst/>
                <a:ea typeface="Calibri" panose="020F0502020204030204" pitchFamily="34" charset="0"/>
              </a:rPr>
              <a:t>welchem</a:t>
            </a:r>
            <a:r>
              <a:rPr lang="en-GB" dirty="0">
                <a:effectLst/>
                <a:ea typeface="Calibri" panose="020F0502020204030204" pitchFamily="34" charset="0"/>
              </a:rPr>
              <a:t> </a:t>
            </a:r>
            <a:r>
              <a:rPr lang="en-GB" dirty="0" err="1">
                <a:effectLst/>
                <a:ea typeface="Calibri" panose="020F0502020204030204" pitchFamily="34" charset="0"/>
              </a:rPr>
              <a:t>Niveau</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Ihr</a:t>
            </a:r>
            <a:r>
              <a:rPr lang="en-GB" dirty="0">
                <a:effectLst/>
                <a:ea typeface="Calibri" panose="020F0502020204030204" pitchFamily="34" charset="0"/>
              </a:rPr>
              <a:t>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Ihre</a:t>
            </a:r>
            <a:r>
              <a:rPr lang="en-GB" dirty="0">
                <a:effectLst/>
                <a:ea typeface="Calibri" panose="020F0502020204030204" pitchFamily="34" charset="0"/>
              </a:rPr>
              <a:t> Organisation </a:t>
            </a:r>
            <a:r>
              <a:rPr lang="en-GB" dirty="0" err="1">
                <a:effectLst/>
                <a:ea typeface="Calibri" panose="020F0502020204030204" pitchFamily="34" charset="0"/>
              </a:rPr>
              <a:t>engagiert</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folgenden</a:t>
            </a:r>
            <a:r>
              <a:rPr lang="en-GB" dirty="0">
                <a:effectLst/>
                <a:ea typeface="Calibri" panose="020F0502020204030204" pitchFamily="34" charset="0"/>
              </a:rPr>
              <a:t> Link </a:t>
            </a:r>
            <a:r>
              <a:rPr lang="en-GB" dirty="0" err="1">
                <a:effectLst/>
                <a:ea typeface="Calibri" panose="020F0502020204030204" pitchFamily="34" charset="0"/>
              </a:rPr>
              <a:t>können</a:t>
            </a:r>
            <a:r>
              <a:rPr lang="en-GB" dirty="0">
                <a:effectLst/>
                <a:ea typeface="Calibri" panose="020F0502020204030204" pitchFamily="34" charset="0"/>
              </a:rPr>
              <a:t> Sie die </a:t>
            </a:r>
            <a:r>
              <a:rPr lang="en-GB" dirty="0" err="1">
                <a:effectLst/>
                <a:ea typeface="Calibri" panose="020F0502020204030204" pitchFamily="34" charset="0"/>
              </a:rPr>
              <a:t>Fragen</a:t>
            </a:r>
            <a:r>
              <a:rPr lang="en-GB" dirty="0">
                <a:effectLst/>
                <a:ea typeface="Calibri" panose="020F0502020204030204" pitchFamily="34" charset="0"/>
              </a:rPr>
              <a:t> </a:t>
            </a:r>
            <a:r>
              <a:rPr lang="en-GB" dirty="0" err="1">
                <a:effectLst/>
                <a:ea typeface="Calibri" panose="020F0502020204030204" pitchFamily="34" charset="0"/>
              </a:rPr>
              <a:t>aufrufen</a:t>
            </a:r>
            <a:r>
              <a:rPr lang="en-GB" dirty="0">
                <a:effectLst/>
                <a:ea typeface="Calibri" panose="020F0502020204030204" pitchFamily="34" charset="0"/>
              </a:rPr>
              <a:t> und </a:t>
            </a:r>
            <a:r>
              <a:rPr lang="en-GB" dirty="0" err="1">
                <a:effectLst/>
                <a:ea typeface="Calibri" panose="020F0502020204030204" pitchFamily="34" charset="0"/>
              </a:rPr>
              <a:t>beantworten</a:t>
            </a:r>
            <a:r>
              <a:rPr lang="en-GB" dirty="0">
                <a:effectLst/>
                <a:ea typeface="Calibri" panose="020F0502020204030204" pitchFamily="34" charset="0"/>
              </a:rPr>
              <a:t>: </a:t>
            </a:r>
            <a:endParaRPr lang="en-LB">
              <a:effectLst/>
              <a:ea typeface="Calibri" panose="020F0502020204030204" pitchFamily="34" charset="0"/>
            </a:endParaRPr>
          </a:p>
        </p:txBody>
      </p:sp>
      <p:sp>
        <p:nvSpPr>
          <p:cNvPr id="14" name="Freeform 13">
            <a:extLst>
              <a:ext uri="{FF2B5EF4-FFF2-40B4-BE49-F238E27FC236}">
                <a16:creationId xmlns:a16="http://schemas.microsoft.com/office/drawing/2014/main" id="{1EA7DA8B-72E3-84E1-2914-08934603BD2F}"/>
              </a:ext>
            </a:extLst>
          </p:cNvPr>
          <p:cNvSpPr/>
          <p:nvPr/>
        </p:nvSpPr>
        <p:spPr>
          <a:xfrm>
            <a:off x="464105" y="472749"/>
            <a:ext cx="6496308" cy="9245409"/>
          </a:xfrm>
          <a:custGeom>
            <a:avLst/>
            <a:gdLst>
              <a:gd name="connsiteX0" fmla="*/ 0 w 6496308"/>
              <a:gd name="connsiteY0" fmla="*/ 0 h 9245409"/>
              <a:gd name="connsiteX1" fmla="*/ 6496308 w 6496308"/>
              <a:gd name="connsiteY1" fmla="*/ 0 h 9245409"/>
              <a:gd name="connsiteX2" fmla="*/ 6496308 w 6496308"/>
              <a:gd name="connsiteY2" fmla="*/ 9245409 h 9245409"/>
              <a:gd name="connsiteX3" fmla="*/ 0 w 6496308"/>
              <a:gd name="connsiteY3" fmla="*/ 9245409 h 9245409"/>
              <a:gd name="connsiteX4" fmla="*/ 0 w 6496308"/>
              <a:gd name="connsiteY4" fmla="*/ 4495778 h 9245409"/>
              <a:gd name="connsiteX5" fmla="*/ 3605871 w 6496308"/>
              <a:gd name="connsiteY5" fmla="*/ 4495778 h 9245409"/>
              <a:gd name="connsiteX6" fmla="*/ 3605871 w 6496308"/>
              <a:gd name="connsiteY6" fmla="*/ 804893 h 9245409"/>
              <a:gd name="connsiteX7" fmla="*/ 0 w 6496308"/>
              <a:gd name="connsiteY7" fmla="*/ 804893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308" h="9245409">
                <a:moveTo>
                  <a:pt x="0" y="0"/>
                </a:moveTo>
                <a:lnTo>
                  <a:pt x="6496308" y="0"/>
                </a:lnTo>
                <a:lnTo>
                  <a:pt x="6496308" y="9245409"/>
                </a:lnTo>
                <a:lnTo>
                  <a:pt x="0" y="9245409"/>
                </a:lnTo>
                <a:lnTo>
                  <a:pt x="0" y="4495778"/>
                </a:lnTo>
                <a:lnTo>
                  <a:pt x="3605871" y="4495778"/>
                </a:lnTo>
                <a:lnTo>
                  <a:pt x="3605871" y="804893"/>
                </a:lnTo>
                <a:lnTo>
                  <a:pt x="0" y="804893"/>
                </a:lnTo>
                <a:close/>
              </a:path>
            </a:pathLst>
          </a:cu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4812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4798261"/>
            <a:ext cx="641119" cy="809629"/>
          </a:xfrm>
        </p:spPr>
        <p:txBody>
          <a:bodyPr/>
          <a:lstStyle/>
          <a:p>
            <a:pPr algn="ctr"/>
            <a:r>
              <a:rPr lang="en-US" sz="3200"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65</a:t>
            </a:fld>
            <a:endParaRPr lang="en-US" dirty="0"/>
          </a:p>
        </p:txBody>
      </p:sp>
      <p:sp>
        <p:nvSpPr>
          <p:cNvPr id="13" name="Text Placeholder 12">
            <a:extLst>
              <a:ext uri="{FF2B5EF4-FFF2-40B4-BE49-F238E27FC236}">
                <a16:creationId xmlns:a16="http://schemas.microsoft.com/office/drawing/2014/main" id="{CA631473-A371-1341-BB0A-4FA525B5ACD7}"/>
              </a:ext>
            </a:extLst>
          </p:cNvPr>
          <p:cNvSpPr>
            <a:spLocks noGrp="1"/>
          </p:cNvSpPr>
          <p:nvPr>
            <p:ph type="body" sz="quarter" idx="50"/>
          </p:nvPr>
        </p:nvSpPr>
        <p:spPr>
          <a:xfrm>
            <a:off x="4461402" y="332238"/>
            <a:ext cx="2360518" cy="339415"/>
          </a:xfrm>
        </p:spPr>
        <p:txBody>
          <a:bodyPr/>
          <a:lstStyle/>
          <a:p>
            <a:r>
              <a:rPr lang="en-US" sz="2200" b="1" dirty="0">
                <a:solidFill>
                  <a:srgbClr val="EF8D5B"/>
                </a:solidFill>
                <a:cs typeface="Poppins SemiBold" pitchFamily="2" charset="77"/>
              </a:rPr>
              <a:t>4.2 Aspekte, die inspirieren. Wie geht es weiter mit jungen Frauen?</a:t>
            </a:r>
          </a:p>
          <a:p>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5166124"/>
            <a:ext cx="2360518" cy="3479075"/>
          </a:xfrm>
        </p:spPr>
        <p:txBody>
          <a:bodyPr anchor="t">
            <a:normAutofit/>
          </a:bodyPr>
          <a:lstStyle/>
          <a:p>
            <a:pPr>
              <a:spcBef>
                <a:spcPts val="0"/>
              </a:spcBef>
            </a:pPr>
            <a:r>
              <a:rPr lang="en-US" sz="1100" b="1" dirty="0">
                <a:solidFill>
                  <a:srgbClr val="EF8D5B"/>
                </a:solidFill>
              </a:rPr>
              <a:t>Sie sind nicht allein.</a:t>
            </a:r>
          </a:p>
          <a:p>
            <a:pPr>
              <a:spcBef>
                <a:spcPts val="0"/>
              </a:spcBef>
            </a:pPr>
            <a:endParaRPr lang="en-US" sz="1100" b="1" dirty="0">
              <a:solidFill>
                <a:srgbClr val="EF8D5B"/>
              </a:solidFill>
            </a:endParaRPr>
          </a:p>
          <a:p>
            <a:pPr>
              <a:spcBef>
                <a:spcPts val="0"/>
              </a:spcBef>
            </a:pPr>
            <a:r>
              <a:rPr lang="en-US" sz="1100" dirty="0"/>
              <a:t>Obwohl der Anteil der Frauen im Baugewerbe in Europa bei 9 % liegt, gibt es immer mehr Frauen in Führungspositionen, z. B. als Ingenieurinnen oder Bauleiterinnen... Darüber hinaus wurden in den letzten Jahren immer mehr Initiativen ergriffen, um die Präsenz und Sichtbarkeit von Frauen zu erhöhen.</a:t>
            </a:r>
          </a:p>
          <a:p>
            <a:pPr>
              <a:spcBef>
                <a:spcPts val="0"/>
              </a:spcBef>
            </a:pPr>
            <a:r>
              <a:rPr lang="en-US" sz="1100" dirty="0"/>
              <a:t> </a:t>
            </a:r>
          </a:p>
          <a:p>
            <a:pPr>
              <a:spcBef>
                <a:spcPts val="0"/>
              </a:spcBef>
            </a:pPr>
            <a:r>
              <a:rPr lang="en-US" sz="1100" dirty="0"/>
              <a:t>Der Bausektor ist nach wie vor ein sehr männerdominierter Sektor, was aber nicht bedeutet, dass sich Frauen, die in diesem Sektor arbeiten, allein oder isoliert fühlen sollten.</a:t>
            </a:r>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61402" y="1889503"/>
            <a:ext cx="2389093" cy="993051"/>
          </a:xfrm>
        </p:spPr>
        <p:txBody>
          <a:bodyPr/>
          <a:lstStyle/>
          <a:p>
            <a:pPr>
              <a:spcBef>
                <a:spcPts val="0"/>
              </a:spcBef>
            </a:pPr>
            <a:r>
              <a:rPr lang="en-GB" sz="1100" dirty="0"/>
              <a:t>Der </a:t>
            </a:r>
            <a:r>
              <a:rPr lang="en-GB" sz="1100" dirty="0" err="1"/>
              <a:t>Bau</a:t>
            </a:r>
            <a:r>
              <a:rPr lang="en-GB" sz="1100" dirty="0"/>
              <a:t> hat </a:t>
            </a:r>
            <a:r>
              <a:rPr lang="en-GB" sz="1100" dirty="0" err="1"/>
              <a:t>jungen</a:t>
            </a:r>
            <a:r>
              <a:rPr lang="en-GB" sz="1100" dirty="0"/>
              <a:t> Frauen, die </a:t>
            </a:r>
            <a:r>
              <a:rPr lang="en-GB" sz="1100" dirty="0" err="1"/>
              <a:t>eine</a:t>
            </a:r>
            <a:r>
              <a:rPr lang="en-GB" sz="1100" dirty="0"/>
              <a:t> </a:t>
            </a:r>
            <a:r>
              <a:rPr lang="en-GB" sz="1100" dirty="0" err="1"/>
              <a:t>Karriere</a:t>
            </a:r>
            <a:r>
              <a:rPr lang="en-GB" sz="1100" dirty="0"/>
              <a:t> in </a:t>
            </a:r>
            <a:r>
              <a:rPr lang="en-GB" sz="1100" dirty="0" err="1"/>
              <a:t>diesem</a:t>
            </a:r>
            <a:r>
              <a:rPr lang="en-GB" sz="1100" dirty="0"/>
              <a:t> Sektor </a:t>
            </a:r>
            <a:r>
              <a:rPr lang="en-GB" sz="1100" dirty="0" err="1"/>
              <a:t>anstreben</a:t>
            </a:r>
            <a:r>
              <a:rPr lang="en-GB" sz="1100" dirty="0"/>
              <a:t>, </a:t>
            </a:r>
            <a:r>
              <a:rPr lang="en-GB" sz="1100" dirty="0" err="1"/>
              <a:t>viel</a:t>
            </a:r>
            <a:r>
              <a:rPr lang="en-GB" sz="1100" dirty="0"/>
              <a:t> </a:t>
            </a:r>
            <a:r>
              <a:rPr lang="en-GB" sz="1100" dirty="0" err="1"/>
              <a:t>zu</a:t>
            </a:r>
            <a:r>
              <a:rPr lang="en-GB" sz="1100" dirty="0"/>
              <a:t> </a:t>
            </a:r>
            <a:r>
              <a:rPr lang="en-GB" sz="1100" dirty="0" err="1"/>
              <a:t>bieten</a:t>
            </a:r>
            <a:r>
              <a:rPr lang="en-GB" sz="1100" dirty="0"/>
              <a:t>. Die </a:t>
            </a:r>
            <a:r>
              <a:rPr lang="en-GB" sz="1100" dirty="0" err="1"/>
              <a:t>Bauindustrie</a:t>
            </a:r>
            <a:r>
              <a:rPr lang="en-GB" sz="1100" dirty="0"/>
              <a:t> </a:t>
            </a:r>
            <a:r>
              <a:rPr lang="en-GB" sz="1100" dirty="0" err="1"/>
              <a:t>ist</a:t>
            </a:r>
            <a:r>
              <a:rPr lang="en-GB" sz="1100" dirty="0"/>
              <a:t> </a:t>
            </a:r>
            <a:r>
              <a:rPr lang="en-GB" sz="1100" dirty="0" err="1"/>
              <a:t>ein</a:t>
            </a:r>
            <a:r>
              <a:rPr lang="en-GB" sz="1100" dirty="0"/>
              <a:t> </a:t>
            </a:r>
            <a:r>
              <a:rPr lang="en-GB" sz="1100" dirty="0" err="1"/>
              <a:t>sich</a:t>
            </a:r>
            <a:r>
              <a:rPr lang="en-GB" sz="1100" dirty="0"/>
              <a:t> </a:t>
            </a:r>
            <a:r>
              <a:rPr lang="en-GB" sz="1100" dirty="0" err="1"/>
              <a:t>ständig</a:t>
            </a:r>
            <a:r>
              <a:rPr lang="en-GB" sz="1100" dirty="0"/>
              <a:t> </a:t>
            </a:r>
            <a:r>
              <a:rPr lang="en-GB" sz="1100" dirty="0" err="1"/>
              <a:t>wandelnder</a:t>
            </a:r>
            <a:r>
              <a:rPr lang="en-GB" sz="1100" dirty="0"/>
              <a:t> Sektor. </a:t>
            </a:r>
          </a:p>
          <a:p>
            <a:pPr>
              <a:spcBef>
                <a:spcPts val="0"/>
              </a:spcBef>
            </a:pPr>
            <a:r>
              <a:rPr lang="en-GB" sz="1100" dirty="0"/>
              <a:t> </a:t>
            </a:r>
          </a:p>
          <a:p>
            <a:pPr>
              <a:spcBef>
                <a:spcPts val="0"/>
              </a:spcBef>
            </a:pPr>
            <a:r>
              <a:rPr lang="en-GB" sz="1100" dirty="0" err="1"/>
              <a:t>Europas</a:t>
            </a:r>
            <a:r>
              <a:rPr lang="en-GB" sz="1100" dirty="0"/>
              <a:t> </a:t>
            </a:r>
            <a:r>
              <a:rPr lang="en-GB" sz="1100" dirty="0" err="1"/>
              <a:t>einflussreichste</a:t>
            </a:r>
            <a:r>
              <a:rPr lang="en-GB" sz="1100" dirty="0"/>
              <a:t> Frauen in </a:t>
            </a:r>
            <a:r>
              <a:rPr lang="en-GB" sz="1100" dirty="0" err="1"/>
              <a:t>diesem</a:t>
            </a:r>
            <a:r>
              <a:rPr lang="en-GB" sz="1100" dirty="0"/>
              <a:t> Sektor </a:t>
            </a:r>
            <a:r>
              <a:rPr lang="en-GB" sz="1100" dirty="0" err="1"/>
              <a:t>haben</a:t>
            </a:r>
            <a:r>
              <a:rPr lang="en-GB" sz="1100" dirty="0"/>
              <a:t> </a:t>
            </a:r>
            <a:r>
              <a:rPr lang="en-GB" sz="1100" dirty="0" err="1"/>
              <a:t>ihre</a:t>
            </a:r>
            <a:r>
              <a:rPr lang="en-GB" sz="1100" dirty="0"/>
              <a:t> </a:t>
            </a:r>
            <a:r>
              <a:rPr lang="en-GB" sz="1100" dirty="0" err="1"/>
              <a:t>Ansichten</a:t>
            </a:r>
            <a:r>
              <a:rPr lang="en-GB" sz="1100" dirty="0"/>
              <a:t>, </a:t>
            </a:r>
            <a:r>
              <a:rPr lang="en-GB" sz="1100" dirty="0" err="1"/>
              <a:t>Ratschläge</a:t>
            </a:r>
            <a:r>
              <a:rPr lang="en-GB" sz="1100" dirty="0"/>
              <a:t> und </a:t>
            </a:r>
            <a:r>
              <a:rPr lang="en-GB" sz="1100" dirty="0" err="1"/>
              <a:t>Empfehlungen</a:t>
            </a:r>
            <a:r>
              <a:rPr lang="en-GB" sz="1100" dirty="0"/>
              <a:t> an </a:t>
            </a:r>
            <a:r>
              <a:rPr lang="en-GB" sz="1100" dirty="0" err="1"/>
              <a:t>junge</a:t>
            </a:r>
            <a:r>
              <a:rPr lang="en-GB" sz="1100" dirty="0"/>
              <a:t> Frauen und Frauen, die </a:t>
            </a:r>
            <a:r>
              <a:rPr lang="en-GB" sz="1100" dirty="0" err="1"/>
              <a:t>bereits</a:t>
            </a:r>
            <a:r>
              <a:rPr lang="en-GB" sz="1100" dirty="0"/>
              <a:t> in </a:t>
            </a:r>
            <a:r>
              <a:rPr lang="en-GB" sz="1100" dirty="0" err="1"/>
              <a:t>diesem</a:t>
            </a:r>
            <a:r>
              <a:rPr lang="en-GB" sz="1100" dirty="0"/>
              <a:t> Sektor </a:t>
            </a:r>
            <a:r>
              <a:rPr lang="en-GB" sz="1100" dirty="0" err="1"/>
              <a:t>arbeiten</a:t>
            </a:r>
            <a:r>
              <a:rPr lang="en-GB" sz="1100" dirty="0"/>
              <a:t>, </a:t>
            </a:r>
            <a:r>
              <a:rPr lang="en-GB" sz="1100" dirty="0" err="1"/>
              <a:t>weitergegeben</a:t>
            </a:r>
            <a:r>
              <a:rPr lang="en-GB" sz="1100" dirty="0"/>
              <a:t>, um </a:t>
            </a:r>
            <a:r>
              <a:rPr lang="en-GB" sz="1100" dirty="0" err="1"/>
              <a:t>sie</a:t>
            </a:r>
            <a:r>
              <a:rPr lang="en-GB" sz="1100" dirty="0"/>
              <a:t> </a:t>
            </a:r>
            <a:r>
              <a:rPr lang="en-GB" sz="1100" dirty="0" err="1"/>
              <a:t>zu</a:t>
            </a:r>
            <a:r>
              <a:rPr lang="en-GB" sz="1100" dirty="0"/>
              <a:t> </a:t>
            </a:r>
            <a:r>
              <a:rPr lang="en-GB" sz="1100" dirty="0" err="1"/>
              <a:t>motivieren</a:t>
            </a:r>
            <a:r>
              <a:rPr lang="en-GB" sz="1100" dirty="0"/>
              <a:t>, </a:t>
            </a:r>
            <a:r>
              <a:rPr lang="en-GB" sz="1100" dirty="0" err="1"/>
              <a:t>sich</a:t>
            </a:r>
            <a:r>
              <a:rPr lang="en-GB" sz="1100" dirty="0"/>
              <a:t> </a:t>
            </a:r>
            <a:r>
              <a:rPr lang="en-GB" sz="1100" dirty="0" err="1"/>
              <a:t>weiterzuentwickeln</a:t>
            </a:r>
            <a:r>
              <a:rPr lang="en-GB" sz="1100" dirty="0"/>
              <a:t> </a:t>
            </a:r>
            <a:r>
              <a:rPr lang="en-GB" sz="1100" dirty="0" err="1"/>
              <a:t>oder</a:t>
            </a:r>
            <a:r>
              <a:rPr lang="en-GB" sz="1100" dirty="0"/>
              <a:t> in die </a:t>
            </a:r>
            <a:r>
              <a:rPr lang="en-GB" sz="1100" dirty="0" err="1"/>
              <a:t>Industrie</a:t>
            </a:r>
            <a:r>
              <a:rPr lang="en-GB" sz="1100" dirty="0"/>
              <a:t> </a:t>
            </a:r>
            <a:r>
              <a:rPr lang="en-GB" sz="1100" dirty="0" err="1"/>
              <a:t>einzusteigen</a:t>
            </a:r>
            <a:r>
              <a:rPr lang="en-GB" sz="1100" dirty="0"/>
              <a:t>.</a:t>
            </a:r>
          </a:p>
          <a:p>
            <a:pPr>
              <a:spcBef>
                <a:spcPts val="0"/>
              </a:spcBef>
            </a:pPr>
            <a:r>
              <a:rPr lang="en-GB" sz="1100" dirty="0"/>
              <a:t> </a:t>
            </a:r>
          </a:p>
          <a:p>
            <a:pPr>
              <a:spcBef>
                <a:spcPts val="0"/>
              </a:spcBef>
            </a:pPr>
            <a:r>
              <a:rPr lang="en-GB" sz="1100" dirty="0" err="1"/>
              <a:t>Wir</a:t>
            </a:r>
            <a:r>
              <a:rPr lang="en-GB" sz="1100" dirty="0"/>
              <a:t> </a:t>
            </a:r>
            <a:r>
              <a:rPr lang="en-GB" sz="1100" dirty="0" err="1"/>
              <a:t>haben</a:t>
            </a:r>
            <a:r>
              <a:rPr lang="en-GB" sz="1100" dirty="0"/>
              <a:t> </a:t>
            </a:r>
            <a:r>
              <a:rPr lang="en-GB" sz="1100" dirty="0" err="1"/>
              <a:t>einige</a:t>
            </a:r>
            <a:r>
              <a:rPr lang="en-GB" sz="1100" dirty="0"/>
              <a:t> </a:t>
            </a:r>
            <a:r>
              <a:rPr lang="en-GB" sz="1100" dirty="0" err="1"/>
              <a:t>dieser</a:t>
            </a:r>
            <a:r>
              <a:rPr lang="en-GB" sz="1100" dirty="0"/>
              <a:t> Highlights </a:t>
            </a:r>
            <a:r>
              <a:rPr lang="en-GB" sz="1100" dirty="0" err="1"/>
              <a:t>zusammengestellt</a:t>
            </a:r>
            <a:r>
              <a:rPr lang="en-GB" sz="1100" dirty="0"/>
              <a:t>.</a:t>
            </a:r>
          </a:p>
        </p:txBody>
      </p:sp>
      <p:sp>
        <p:nvSpPr>
          <p:cNvPr id="4" name="Freeform 3">
            <a:extLst>
              <a:ext uri="{FF2B5EF4-FFF2-40B4-BE49-F238E27FC236}">
                <a16:creationId xmlns:a16="http://schemas.microsoft.com/office/drawing/2014/main" id="{B119E4B8-D04C-E2DC-BB3C-D6C1E00ADCAE}"/>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198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941910"/>
            <a:ext cx="641119" cy="809629"/>
          </a:xfrm>
        </p:spPr>
        <p:txBody>
          <a:bodyPr/>
          <a:lstStyle/>
          <a:p>
            <a:pPr algn="ctr"/>
            <a:r>
              <a:rPr lang="en-US" sz="3200" dirty="0"/>
              <a:t>2</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36"/>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66</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1309773"/>
            <a:ext cx="2360518" cy="3479075"/>
          </a:xfrm>
        </p:spPr>
        <p:txBody>
          <a:bodyPr anchor="t">
            <a:noAutofit/>
          </a:bodyPr>
          <a:lstStyle/>
          <a:p>
            <a:pPr>
              <a:spcBef>
                <a:spcPts val="0"/>
              </a:spcBef>
            </a:pPr>
            <a:r>
              <a:rPr lang="en-US" sz="1100" b="1" dirty="0">
                <a:solidFill>
                  <a:srgbClr val="EF8D5B"/>
                </a:solidFill>
              </a:rPr>
              <a:t>Es gibt Platz und Arbeit für alle.</a:t>
            </a:r>
          </a:p>
          <a:p>
            <a:pPr>
              <a:spcBef>
                <a:spcPts val="0"/>
              </a:spcBef>
            </a:pPr>
            <a:endParaRPr lang="en-US" sz="1100" b="1" dirty="0">
              <a:solidFill>
                <a:srgbClr val="EF8D5B"/>
              </a:solidFill>
            </a:endParaRPr>
          </a:p>
          <a:p>
            <a:pPr>
              <a:spcBef>
                <a:spcPts val="0"/>
              </a:spcBef>
            </a:pPr>
            <a:r>
              <a:rPr lang="en-US" sz="1100" dirty="0"/>
              <a:t>Der Bausektor ist einer der am schnellsten wachsenden Sektoren, auch wenn er unter den Folgen der COVID-19-Krise oder des Krieges in der Ukraine zu leiden hatte.</a:t>
            </a:r>
          </a:p>
          <a:p>
            <a:pPr>
              <a:spcBef>
                <a:spcPts val="0"/>
              </a:spcBef>
            </a:pPr>
            <a:r>
              <a:rPr lang="en-US" sz="1100" dirty="0"/>
              <a:t> </a:t>
            </a:r>
          </a:p>
          <a:p>
            <a:pPr>
              <a:spcBef>
                <a:spcPts val="0"/>
              </a:spcBef>
            </a:pPr>
            <a:r>
              <a:rPr lang="en-US" sz="1100" dirty="0"/>
              <a:t>Dennoch </a:t>
            </a:r>
            <a:r>
              <a:rPr lang="en-US" sz="1100" dirty="0" err="1"/>
              <a:t>erinnern</a:t>
            </a:r>
            <a:r>
              <a:rPr lang="en-US" sz="1100" dirty="0"/>
              <a:t> </a:t>
            </a:r>
            <a:r>
              <a:rPr lang="en-US" sz="1100" dirty="0" err="1"/>
              <a:t>ExpertInnen</a:t>
            </a:r>
            <a:r>
              <a:rPr lang="en-US" sz="1100" dirty="0"/>
              <a:t> Frauen, die über eine Karriere in diesem Sektor nachdenken, daran, dass der Bausektor ein Sektor ist, der ständig expandiert und in den nächsten 10 Jahren dringend Arbeitskräfte benötigt. Daher gibt es und wird es viele Stellenangebote sowohl in traditionellen Berufen als auch vor allem in Berufen im Zusammenhang mit der Digitalisierung und den neuen erneuerbaren Energien geben.</a:t>
            </a:r>
          </a:p>
          <a:p>
            <a:pPr>
              <a:spcBef>
                <a:spcPts val="0"/>
              </a:spcBef>
            </a:pPr>
            <a:r>
              <a:rPr lang="en-US" sz="1100" dirty="0"/>
              <a:t> </a:t>
            </a:r>
          </a:p>
          <a:p>
            <a:pPr>
              <a:spcBef>
                <a:spcPts val="0"/>
              </a:spcBef>
            </a:pPr>
            <a:r>
              <a:rPr lang="en-US" sz="1100" dirty="0"/>
              <a:t>Frauen müssen diese Chancen ergreifen und wissen, wie sie das Beste daraus machen können, wie </a:t>
            </a:r>
            <a:r>
              <a:rPr lang="en-US" sz="1100" b="1" i="1" dirty="0">
                <a:solidFill>
                  <a:srgbClr val="EF8D5B"/>
                </a:solidFill>
              </a:rPr>
              <a:t>Natalija Plascevic, Direktorin eines Unternehmens für mechanische Anlagen in Deutschland, </a:t>
            </a:r>
            <a:r>
              <a:rPr lang="en-US" sz="1100" dirty="0"/>
              <a:t>jungen Frauen rät, die Krise und den Fachkräftemangel zu ihrem Vorteil zu nutzen.</a:t>
            </a:r>
          </a:p>
        </p:txBody>
      </p:sp>
      <p:sp>
        <p:nvSpPr>
          <p:cNvPr id="10" name="Text Placeholder 4">
            <a:extLst>
              <a:ext uri="{FF2B5EF4-FFF2-40B4-BE49-F238E27FC236}">
                <a16:creationId xmlns:a16="http://schemas.microsoft.com/office/drawing/2014/main" id="{175922BE-CDE6-6013-4EED-2CF3C061BC6C}"/>
              </a:ext>
            </a:extLst>
          </p:cNvPr>
          <p:cNvSpPr>
            <a:spLocks noGrp="1"/>
          </p:cNvSpPr>
          <p:nvPr/>
        </p:nvSpPr>
        <p:spPr>
          <a:xfrm>
            <a:off x="4143909" y="7708484"/>
            <a:ext cx="2912529"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GB" dirty="0" err="1"/>
              <a:t>Junge</a:t>
            </a:r>
            <a:r>
              <a:rPr lang="en-GB" dirty="0"/>
              <a:t> Frauen </a:t>
            </a:r>
            <a:r>
              <a:rPr lang="en-GB" dirty="0" err="1"/>
              <a:t>sollten</a:t>
            </a:r>
            <a:r>
              <a:rPr lang="en-GB" dirty="0"/>
              <a:t> die </a:t>
            </a:r>
            <a:r>
              <a:rPr lang="en-GB" dirty="0" err="1"/>
              <a:t>Nachfrage</a:t>
            </a:r>
            <a:r>
              <a:rPr lang="en-GB" dirty="0"/>
              <a:t> </a:t>
            </a:r>
            <a:r>
              <a:rPr lang="en-GB" dirty="0" err="1"/>
              <a:t>studieren</a:t>
            </a:r>
            <a:r>
              <a:rPr lang="en-GB" dirty="0"/>
              <a:t>, </a:t>
            </a:r>
            <a:r>
              <a:rPr lang="en-GB" dirty="0" err="1"/>
              <a:t>sich</a:t>
            </a:r>
            <a:r>
              <a:rPr lang="en-GB" dirty="0"/>
              <a:t> </a:t>
            </a:r>
            <a:r>
              <a:rPr lang="en-GB" dirty="0" err="1"/>
              <a:t>ausbilden</a:t>
            </a:r>
            <a:r>
              <a:rPr lang="en-GB" dirty="0"/>
              <a:t> </a:t>
            </a:r>
            <a:r>
              <a:rPr lang="en-GB" dirty="0" err="1"/>
              <a:t>lassen</a:t>
            </a:r>
            <a:r>
              <a:rPr lang="en-GB" dirty="0"/>
              <a:t> und </a:t>
            </a:r>
            <a:r>
              <a:rPr lang="en-GB" dirty="0" err="1"/>
              <a:t>dann</a:t>
            </a:r>
            <a:r>
              <a:rPr lang="en-GB" dirty="0"/>
              <a:t> </a:t>
            </a:r>
            <a:r>
              <a:rPr lang="en-GB" dirty="0" err="1"/>
              <a:t>loslegen</a:t>
            </a:r>
            <a:r>
              <a:rPr lang="en-IE" dirty="0"/>
              <a:t>"</a:t>
            </a:r>
            <a:r>
              <a:rPr lang="en-LB"/>
              <a:t>. </a:t>
            </a:r>
            <a:endParaRPr lang="en-US" baseline="30000" dirty="0"/>
          </a:p>
        </p:txBody>
      </p:sp>
      <p:grpSp>
        <p:nvGrpSpPr>
          <p:cNvPr id="11" name="Group 10">
            <a:extLst>
              <a:ext uri="{FF2B5EF4-FFF2-40B4-BE49-F238E27FC236}">
                <a16:creationId xmlns:a16="http://schemas.microsoft.com/office/drawing/2014/main" id="{13E41ACB-A5B8-0E83-EB4A-F40487B48D85}"/>
              </a:ext>
            </a:extLst>
          </p:cNvPr>
          <p:cNvGrpSpPr/>
          <p:nvPr/>
        </p:nvGrpSpPr>
        <p:grpSpPr>
          <a:xfrm>
            <a:off x="4856260" y="6596631"/>
            <a:ext cx="1487826" cy="1083162"/>
            <a:chOff x="3400450" y="986392"/>
            <a:chExt cx="1487826" cy="1083162"/>
          </a:xfrm>
        </p:grpSpPr>
        <p:sp>
          <p:nvSpPr>
            <p:cNvPr id="12" name="Freeform 11">
              <a:extLst>
                <a:ext uri="{FF2B5EF4-FFF2-40B4-BE49-F238E27FC236}">
                  <a16:creationId xmlns:a16="http://schemas.microsoft.com/office/drawing/2014/main" id="{F4CC692E-DFF8-2752-1F01-95511BB67C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5" name="Freeform 14">
              <a:extLst>
                <a:ext uri="{FF2B5EF4-FFF2-40B4-BE49-F238E27FC236}">
                  <a16:creationId xmlns:a16="http://schemas.microsoft.com/office/drawing/2014/main" id="{B1381CBA-BCB2-30F4-D0F1-1A0FB0CC9F5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18" name="Freeform 17">
            <a:extLst>
              <a:ext uri="{FF2B5EF4-FFF2-40B4-BE49-F238E27FC236}">
                <a16:creationId xmlns:a16="http://schemas.microsoft.com/office/drawing/2014/main" id="{82D2FFC1-AC88-5520-1393-267F787D9BB8}"/>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322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713309"/>
            <a:ext cx="641119" cy="809629"/>
          </a:xfrm>
        </p:spPr>
        <p:txBody>
          <a:bodyPr/>
          <a:lstStyle/>
          <a:p>
            <a:pPr algn="ctr"/>
            <a:r>
              <a:rPr lang="en-US" sz="3200" dirty="0"/>
              <a:t>3</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382"/>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67</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1081172"/>
            <a:ext cx="2360518" cy="3479075"/>
          </a:xfrm>
        </p:spPr>
        <p:txBody>
          <a:bodyPr anchor="t">
            <a:noAutofit/>
          </a:bodyPr>
          <a:lstStyle/>
          <a:p>
            <a:pPr>
              <a:spcBef>
                <a:spcPts val="0"/>
              </a:spcBef>
            </a:pPr>
            <a:r>
              <a:rPr lang="en-US" sz="1100" b="1" dirty="0">
                <a:solidFill>
                  <a:srgbClr val="EF8D5B"/>
                </a:solidFill>
              </a:rPr>
              <a:t>Setzen Sie sich selbst keine Grenzen.</a:t>
            </a:r>
          </a:p>
          <a:p>
            <a:pPr>
              <a:spcBef>
                <a:spcPts val="0"/>
              </a:spcBef>
            </a:pPr>
            <a:endParaRPr lang="en-US" sz="1100" b="1" dirty="0">
              <a:solidFill>
                <a:srgbClr val="EF8D5B"/>
              </a:solidFill>
            </a:endParaRPr>
          </a:p>
          <a:p>
            <a:pPr>
              <a:spcBef>
                <a:spcPts val="0"/>
              </a:spcBef>
            </a:pPr>
            <a:r>
              <a:rPr lang="en-GB" sz="1100" dirty="0">
                <a:effectLst/>
                <a:ea typeface="Calibri" panose="020F0502020204030204" pitchFamily="34" charset="0"/>
              </a:rPr>
              <a:t>Der </a:t>
            </a:r>
            <a:r>
              <a:rPr lang="en-GB" sz="1100" dirty="0" err="1">
                <a:effectLst/>
                <a:ea typeface="Calibri" panose="020F0502020204030204" pitchFamily="34" charset="0"/>
              </a:rPr>
              <a:t>Bausektor</a:t>
            </a:r>
            <a:r>
              <a:rPr lang="en-GB" sz="1100" dirty="0">
                <a:effectLst/>
                <a:ea typeface="Calibri" panose="020F0502020204030204" pitchFamily="34" charset="0"/>
              </a:rPr>
              <a:t> </a:t>
            </a:r>
            <a:r>
              <a:rPr lang="en-GB" sz="1100" dirty="0" err="1">
                <a:effectLst/>
                <a:ea typeface="Calibri" panose="020F0502020204030204" pitchFamily="34" charset="0"/>
              </a:rPr>
              <a:t>ist</a:t>
            </a:r>
            <a:r>
              <a:rPr lang="en-GB" sz="1100" dirty="0">
                <a:effectLst/>
                <a:ea typeface="Calibri" panose="020F0502020204030204" pitchFamily="34" charset="0"/>
              </a:rPr>
              <a:t> </a:t>
            </a:r>
            <a:r>
              <a:rPr lang="en-GB" sz="1100" dirty="0" err="1">
                <a:effectLst/>
                <a:ea typeface="Calibri" panose="020F0502020204030204" pitchFamily="34" charset="0"/>
              </a:rPr>
              <a:t>ein</a:t>
            </a:r>
            <a:r>
              <a:rPr lang="en-GB" sz="1100" dirty="0">
                <a:effectLst/>
                <a:ea typeface="Calibri" panose="020F0502020204030204" pitchFamily="34" charset="0"/>
              </a:rPr>
              <a:t> </a:t>
            </a:r>
            <a:r>
              <a:rPr lang="en-GB" sz="1100" dirty="0" err="1">
                <a:effectLst/>
                <a:ea typeface="Calibri" panose="020F0502020204030204" pitchFamily="34" charset="0"/>
              </a:rPr>
              <a:t>sehr</a:t>
            </a:r>
            <a:r>
              <a:rPr lang="en-GB" sz="1100" dirty="0">
                <a:effectLst/>
                <a:ea typeface="Calibri" panose="020F0502020204030204" pitchFamily="34" charset="0"/>
              </a:rPr>
              <a:t> </a:t>
            </a:r>
            <a:r>
              <a:rPr lang="en-GB" sz="1100" dirty="0" err="1">
                <a:effectLst/>
                <a:ea typeface="Calibri" panose="020F0502020204030204" pitchFamily="34" charset="0"/>
              </a:rPr>
              <a:t>männlich</a:t>
            </a:r>
            <a:r>
              <a:rPr lang="en-GB" sz="1100" dirty="0">
                <a:effectLst/>
                <a:ea typeface="Calibri" panose="020F0502020204030204" pitchFamily="34" charset="0"/>
              </a:rPr>
              <a:t> </a:t>
            </a:r>
            <a:r>
              <a:rPr lang="en-GB" sz="1100" dirty="0" err="1">
                <a:effectLst/>
                <a:ea typeface="Calibri" panose="020F0502020204030204" pitchFamily="34" charset="0"/>
              </a:rPr>
              <a:t>geprägter</a:t>
            </a:r>
            <a:r>
              <a:rPr lang="en-GB" sz="1100" dirty="0">
                <a:effectLst/>
                <a:ea typeface="Calibri" panose="020F0502020204030204" pitchFamily="34" charset="0"/>
              </a:rPr>
              <a:t> Sektor</a:t>
            </a:r>
            <a:r>
              <a:rPr lang="en-GB" sz="1100" dirty="0">
                <a:ea typeface="Calibri" panose="020F0502020204030204" pitchFamily="34" charset="0"/>
              </a:rPr>
              <a:t> und</a:t>
            </a:r>
            <a:r>
              <a:rPr lang="en-GB" sz="1100" dirty="0">
                <a:effectLst/>
                <a:ea typeface="Calibri" panose="020F0502020204030204" pitchFamily="34" charset="0"/>
              </a:rPr>
              <a:t> </a:t>
            </a:r>
            <a:r>
              <a:rPr lang="en-GB" sz="1100" dirty="0" err="1">
                <a:effectLst/>
                <a:ea typeface="Calibri" panose="020F0502020204030204" pitchFamily="34" charset="0"/>
              </a:rPr>
              <a:t>traditionell</a:t>
            </a:r>
            <a:r>
              <a:rPr lang="en-GB" sz="1100" dirty="0">
                <a:effectLst/>
                <a:ea typeface="Calibri" panose="020F0502020204030204" pitchFamily="34" charset="0"/>
              </a:rPr>
              <a:t> </a:t>
            </a:r>
            <a:r>
              <a:rPr lang="en-GB" sz="1100" dirty="0" err="1">
                <a:effectLst/>
                <a:ea typeface="Calibri" panose="020F0502020204030204" pitchFamily="34" charset="0"/>
              </a:rPr>
              <a:t>mit</a:t>
            </a:r>
            <a:r>
              <a:rPr lang="en-GB" sz="1100" dirty="0">
                <a:effectLst/>
                <a:ea typeface="Calibri" panose="020F0502020204030204" pitchFamily="34" charset="0"/>
              </a:rPr>
              <a:t> der </a:t>
            </a:r>
            <a:r>
              <a:rPr lang="en-GB" sz="1100" dirty="0" err="1">
                <a:effectLst/>
                <a:ea typeface="Calibri" panose="020F0502020204030204" pitchFamily="34" charset="0"/>
              </a:rPr>
              <a:t>Kraftarbeit</a:t>
            </a:r>
            <a:r>
              <a:rPr lang="en-GB" sz="1100" dirty="0">
                <a:effectLst/>
                <a:ea typeface="Calibri" panose="020F0502020204030204" pitchFamily="34" charset="0"/>
              </a:rPr>
              <a:t> </a:t>
            </a:r>
            <a:r>
              <a:rPr lang="en-GB" sz="1100" dirty="0" err="1">
                <a:effectLst/>
                <a:ea typeface="Calibri" panose="020F0502020204030204" pitchFamily="34" charset="0"/>
              </a:rPr>
              <a:t>verbunden</a:t>
            </a:r>
            <a:r>
              <a:rPr lang="en-GB" sz="1100" dirty="0">
                <a:effectLst/>
                <a:ea typeface="Calibri" panose="020F0502020204030204" pitchFamily="34" charset="0"/>
              </a:rPr>
              <a:t> </a:t>
            </a:r>
            <a:r>
              <a:rPr lang="en-GB" sz="1100" dirty="0" err="1">
                <a:effectLst/>
                <a:ea typeface="Calibri" panose="020F0502020204030204" pitchFamily="34" charset="0"/>
              </a:rPr>
              <a:t>ist</a:t>
            </a:r>
            <a:r>
              <a:rPr lang="en-GB" sz="1100" dirty="0">
                <a:effectLst/>
                <a:ea typeface="Calibri" panose="020F0502020204030204" pitchFamily="34" charset="0"/>
              </a:rPr>
              <a:t>, </a:t>
            </a:r>
            <a:r>
              <a:rPr lang="en-GB" sz="1100" dirty="0" err="1">
                <a:effectLst/>
                <a:ea typeface="Calibri" panose="020F0502020204030204" pitchFamily="34" charset="0"/>
              </a:rPr>
              <a:t>aber</a:t>
            </a:r>
            <a:r>
              <a:rPr lang="en-GB" sz="1100" dirty="0">
                <a:effectLst/>
                <a:ea typeface="Calibri" panose="020F0502020204030204" pitchFamily="34" charset="0"/>
              </a:rPr>
              <a:t> </a:t>
            </a:r>
            <a:r>
              <a:rPr lang="en-GB" sz="1100" dirty="0" err="1">
                <a:effectLst/>
                <a:ea typeface="Calibri" panose="020F0502020204030204" pitchFamily="34" charset="0"/>
              </a:rPr>
              <a:t>heutzutage</a:t>
            </a:r>
            <a:r>
              <a:rPr lang="en-GB" sz="1100" dirty="0">
                <a:effectLst/>
                <a:ea typeface="Calibri" panose="020F0502020204030204" pitchFamily="34" charset="0"/>
              </a:rPr>
              <a:t> </a:t>
            </a:r>
            <a:r>
              <a:rPr lang="en-GB" sz="1100" dirty="0" err="1">
                <a:effectLst/>
                <a:ea typeface="Calibri" panose="020F0502020204030204" pitchFamily="34" charset="0"/>
              </a:rPr>
              <a:t>entwickelt</a:t>
            </a:r>
            <a:r>
              <a:rPr lang="en-GB" sz="1100" dirty="0">
                <a:effectLst/>
                <a:ea typeface="Calibri" panose="020F0502020204030204" pitchFamily="34" charset="0"/>
              </a:rPr>
              <a:t> </a:t>
            </a:r>
            <a:r>
              <a:rPr lang="en-GB" sz="1100" dirty="0" err="1">
                <a:effectLst/>
                <a:ea typeface="Calibri" panose="020F0502020204030204" pitchFamily="34" charset="0"/>
              </a:rPr>
              <a:t>sich</a:t>
            </a:r>
            <a:r>
              <a:rPr lang="en-GB" sz="1100" dirty="0">
                <a:effectLst/>
                <a:ea typeface="Calibri" panose="020F0502020204030204" pitchFamily="34" charset="0"/>
              </a:rPr>
              <a:t> der Sektor, </a:t>
            </a:r>
            <a:r>
              <a:rPr lang="en-GB" sz="1100" dirty="0" err="1">
                <a:effectLst/>
                <a:ea typeface="Calibri" panose="020F0502020204030204" pitchFamily="34" charset="0"/>
              </a:rPr>
              <a:t>wie</a:t>
            </a:r>
            <a:r>
              <a:rPr lang="en-GB" sz="1100" dirty="0">
                <a:effectLst/>
                <a:ea typeface="Calibri" panose="020F0502020204030204" pitchFamily="34" charset="0"/>
              </a:rPr>
              <a:t> </a:t>
            </a:r>
            <a:r>
              <a:rPr lang="en-GB" sz="1100" dirty="0" err="1">
                <a:effectLst/>
                <a:ea typeface="Calibri" panose="020F0502020204030204" pitchFamily="34" charset="0"/>
              </a:rPr>
              <a:t>wir</a:t>
            </a:r>
            <a:r>
              <a:rPr lang="en-GB" sz="1100" dirty="0">
                <a:effectLst/>
                <a:ea typeface="Calibri" panose="020F0502020204030204" pitchFamily="34" charset="0"/>
              </a:rPr>
              <a:t> </a:t>
            </a:r>
            <a:r>
              <a:rPr lang="en-GB" sz="1100" dirty="0" err="1">
                <a:effectLst/>
                <a:ea typeface="Calibri" panose="020F0502020204030204" pitchFamily="34" charset="0"/>
              </a:rPr>
              <a:t>gesehen</a:t>
            </a:r>
            <a:r>
              <a:rPr lang="en-GB" sz="1100" dirty="0">
                <a:effectLst/>
                <a:ea typeface="Calibri" panose="020F0502020204030204" pitchFamily="34" charset="0"/>
              </a:rPr>
              <a:t> </a:t>
            </a:r>
            <a:r>
              <a:rPr lang="en-GB" sz="1100" dirty="0" err="1">
                <a:effectLst/>
                <a:ea typeface="Calibri" panose="020F0502020204030204" pitchFamily="34" charset="0"/>
              </a:rPr>
              <a:t>haben</a:t>
            </a:r>
            <a:r>
              <a:rPr lang="en-GB" sz="1100" dirty="0">
                <a:effectLst/>
                <a:ea typeface="Calibri" panose="020F0502020204030204" pitchFamily="34" charset="0"/>
              </a:rPr>
              <a:t>, in </a:t>
            </a:r>
            <a:r>
              <a:rPr lang="en-GB" sz="1100" dirty="0" err="1">
                <a:effectLst/>
                <a:ea typeface="Calibri" panose="020F0502020204030204" pitchFamily="34" charset="0"/>
              </a:rPr>
              <a:t>Richtung</a:t>
            </a:r>
            <a:r>
              <a:rPr lang="en-GB" sz="1100" dirty="0">
                <a:effectLst/>
                <a:ea typeface="Calibri" panose="020F0502020204030204" pitchFamily="34" charset="0"/>
              </a:rPr>
              <a:t> </a:t>
            </a:r>
            <a:r>
              <a:rPr lang="en-GB" sz="1100" dirty="0" err="1">
                <a:effectLst/>
                <a:ea typeface="Calibri" panose="020F0502020204030204" pitchFamily="34" charset="0"/>
              </a:rPr>
              <a:t>Digitalisierung</a:t>
            </a:r>
            <a:r>
              <a:rPr lang="en-GB" sz="1100" dirty="0">
                <a:effectLst/>
                <a:ea typeface="Calibri" panose="020F0502020204030204" pitchFamily="34" charset="0"/>
              </a:rPr>
              <a:t> </a:t>
            </a:r>
            <a:r>
              <a:rPr lang="en-GB" sz="1100" dirty="0" err="1">
                <a:effectLst/>
                <a:ea typeface="Calibri" panose="020F0502020204030204" pitchFamily="34" charset="0"/>
              </a:rPr>
              <a:t>oder</a:t>
            </a:r>
            <a:r>
              <a:rPr lang="en-GB" sz="1100" dirty="0">
                <a:effectLst/>
                <a:ea typeface="Calibri" panose="020F0502020204030204" pitchFamily="34" charset="0"/>
              </a:rPr>
              <a:t> </a:t>
            </a:r>
            <a:r>
              <a:rPr lang="en-GB" sz="1100" dirty="0" err="1">
                <a:effectLst/>
                <a:ea typeface="Calibri" panose="020F0502020204030204" pitchFamily="34" charset="0"/>
              </a:rPr>
              <a:t>erneuerbare</a:t>
            </a:r>
            <a:r>
              <a:rPr lang="en-GB" sz="1100" dirty="0">
                <a:effectLst/>
                <a:ea typeface="Calibri" panose="020F0502020204030204" pitchFamily="34" charset="0"/>
              </a:rPr>
              <a:t> </a:t>
            </a:r>
            <a:r>
              <a:rPr lang="en-GB" sz="1100" dirty="0" err="1">
                <a:effectLst/>
                <a:ea typeface="Calibri" panose="020F0502020204030204" pitchFamily="34" charset="0"/>
              </a:rPr>
              <a:t>Energien</a:t>
            </a:r>
            <a:r>
              <a:rPr lang="en-GB" sz="1100" dirty="0">
                <a:effectLst/>
                <a:ea typeface="Calibri" panose="020F0502020204030204" pitchFamily="34" charset="0"/>
              </a:rPr>
              <a:t>.</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 </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Auch </a:t>
            </a:r>
            <a:r>
              <a:rPr lang="en-GB" sz="1100" dirty="0" err="1">
                <a:effectLst/>
                <a:ea typeface="Calibri" panose="020F0502020204030204" pitchFamily="34" charset="0"/>
              </a:rPr>
              <a:t>wenn</a:t>
            </a:r>
            <a:r>
              <a:rPr lang="en-GB" sz="1100" dirty="0">
                <a:effectLst/>
                <a:ea typeface="Calibri" panose="020F0502020204030204" pitchFamily="34" charset="0"/>
              </a:rPr>
              <a:t> die </a:t>
            </a:r>
            <a:r>
              <a:rPr lang="en-GB" sz="1100" dirty="0" err="1">
                <a:effectLst/>
                <a:ea typeface="Calibri" panose="020F0502020204030204" pitchFamily="34" charset="0"/>
              </a:rPr>
              <a:t>Präsenz</a:t>
            </a:r>
            <a:r>
              <a:rPr lang="en-GB" sz="1100" dirty="0">
                <a:effectLst/>
                <a:ea typeface="Calibri" panose="020F0502020204030204" pitchFamily="34" charset="0"/>
              </a:rPr>
              <a:t> von Frauen </a:t>
            </a:r>
            <a:r>
              <a:rPr lang="en-GB" sz="1100" dirty="0" err="1">
                <a:effectLst/>
                <a:ea typeface="Calibri" panose="020F0502020204030204" pitchFamily="34" charset="0"/>
              </a:rPr>
              <a:t>immer</a:t>
            </a:r>
            <a:r>
              <a:rPr lang="en-GB" sz="1100" dirty="0">
                <a:effectLst/>
                <a:ea typeface="Calibri" panose="020F0502020204030204" pitchFamily="34" charset="0"/>
              </a:rPr>
              <a:t> </a:t>
            </a:r>
            <a:r>
              <a:rPr lang="en-GB" sz="1100" dirty="0" err="1">
                <a:effectLst/>
                <a:ea typeface="Calibri" panose="020F0502020204030204" pitchFamily="34" charset="0"/>
              </a:rPr>
              <a:t>noch</a:t>
            </a:r>
            <a:r>
              <a:rPr lang="en-GB" sz="1100" dirty="0">
                <a:effectLst/>
                <a:ea typeface="Calibri" panose="020F0502020204030204" pitchFamily="34" charset="0"/>
              </a:rPr>
              <a:t> </a:t>
            </a:r>
            <a:r>
              <a:rPr lang="en-GB" sz="1100" dirty="0" err="1">
                <a:effectLst/>
                <a:ea typeface="Calibri" panose="020F0502020204030204" pitchFamily="34" charset="0"/>
              </a:rPr>
              <a:t>gering</a:t>
            </a:r>
            <a:r>
              <a:rPr lang="en-GB" sz="1100" dirty="0">
                <a:effectLst/>
                <a:ea typeface="Calibri" panose="020F0502020204030204" pitchFamily="34" charset="0"/>
              </a:rPr>
              <a:t> </a:t>
            </a:r>
            <a:r>
              <a:rPr lang="en-GB" sz="1100" dirty="0" err="1">
                <a:effectLst/>
                <a:ea typeface="Calibri" panose="020F0502020204030204" pitchFamily="34" charset="0"/>
              </a:rPr>
              <a:t>ist</a:t>
            </a:r>
            <a:r>
              <a:rPr lang="en-GB" sz="1100" dirty="0">
                <a:effectLst/>
                <a:ea typeface="Calibri" panose="020F0502020204030204" pitchFamily="34" charset="0"/>
              </a:rPr>
              <a:t>, </a:t>
            </a:r>
            <a:r>
              <a:rPr lang="en-GB" sz="1100" dirty="0" err="1">
                <a:effectLst/>
                <a:ea typeface="Calibri" panose="020F0502020204030204" pitchFamily="34" charset="0"/>
              </a:rPr>
              <a:t>finden</a:t>
            </a:r>
            <a:r>
              <a:rPr lang="en-GB" sz="1100" dirty="0">
                <a:effectLst/>
                <a:ea typeface="Calibri" panose="020F0502020204030204" pitchFamily="34" charset="0"/>
              </a:rPr>
              <a:t> </a:t>
            </a:r>
            <a:r>
              <a:rPr lang="en-GB" sz="1100" dirty="0" err="1">
                <a:effectLst/>
                <a:ea typeface="Calibri" panose="020F0502020204030204" pitchFamily="34" charset="0"/>
              </a:rPr>
              <a:t>wir</a:t>
            </a:r>
            <a:r>
              <a:rPr lang="en-GB" sz="1100" dirty="0">
                <a:effectLst/>
                <a:ea typeface="Calibri" panose="020F0502020204030204" pitchFamily="34" charset="0"/>
              </a:rPr>
              <a:t> Frauen in </a:t>
            </a:r>
            <a:r>
              <a:rPr lang="en-GB" sz="1100" dirty="0" err="1">
                <a:effectLst/>
                <a:ea typeface="Calibri" panose="020F0502020204030204" pitchFamily="34" charset="0"/>
              </a:rPr>
              <a:t>verschiedenen</a:t>
            </a:r>
            <a:r>
              <a:rPr lang="en-GB" sz="1100" dirty="0">
                <a:effectLst/>
                <a:ea typeface="Calibri" panose="020F0502020204030204" pitchFamily="34" charset="0"/>
              </a:rPr>
              <a:t> </a:t>
            </a:r>
            <a:r>
              <a:rPr lang="en-GB" sz="1100" dirty="0" err="1">
                <a:effectLst/>
                <a:ea typeface="Calibri" panose="020F0502020204030204" pitchFamily="34" charset="0"/>
              </a:rPr>
              <a:t>Bereichen</a:t>
            </a:r>
            <a:r>
              <a:rPr lang="en-GB" sz="1100" dirty="0">
                <a:effectLst/>
                <a:ea typeface="Calibri" panose="020F0502020204030204" pitchFamily="34" charset="0"/>
              </a:rPr>
              <a:t> des </a:t>
            </a:r>
            <a:r>
              <a:rPr lang="en-GB" sz="1100" dirty="0" err="1">
                <a:effectLst/>
                <a:ea typeface="Calibri" panose="020F0502020204030204" pitchFamily="34" charset="0"/>
              </a:rPr>
              <a:t>Sektors</a:t>
            </a:r>
            <a:r>
              <a:rPr lang="en-GB" sz="1100" dirty="0">
                <a:effectLst/>
                <a:ea typeface="Calibri" panose="020F0502020204030204" pitchFamily="34" charset="0"/>
              </a:rPr>
              <a:t>, von der Arbeit </a:t>
            </a:r>
            <a:r>
              <a:rPr lang="en-GB" sz="1100" dirty="0" err="1">
                <a:effectLst/>
                <a:ea typeface="Calibri" panose="020F0502020204030204" pitchFamily="34" charset="0"/>
              </a:rPr>
              <a:t>vor</a:t>
            </a:r>
            <a:r>
              <a:rPr lang="en-GB" sz="1100" dirty="0">
                <a:effectLst/>
                <a:ea typeface="Calibri" panose="020F0502020204030204" pitchFamily="34" charset="0"/>
              </a:rPr>
              <a:t> Ort bis </a:t>
            </a:r>
            <a:r>
              <a:rPr lang="en-GB" sz="1100" dirty="0" err="1">
                <a:effectLst/>
                <a:ea typeface="Calibri" panose="020F0502020204030204" pitchFamily="34" charset="0"/>
              </a:rPr>
              <a:t>hin</a:t>
            </a:r>
            <a:r>
              <a:rPr lang="en-GB" sz="1100" dirty="0">
                <a:effectLst/>
                <a:ea typeface="Calibri" panose="020F0502020204030204" pitchFamily="34" charset="0"/>
              </a:rPr>
              <a:t>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Führungspositionen</a:t>
            </a:r>
            <a:r>
              <a:rPr lang="en-GB" sz="1100" dirty="0">
                <a:effectLst/>
                <a:ea typeface="Calibri" panose="020F0502020204030204" pitchFamily="34" charset="0"/>
              </a:rPr>
              <a:t>. Dies </a:t>
            </a:r>
            <a:r>
              <a:rPr lang="en-GB" sz="1100" dirty="0" err="1">
                <a:effectLst/>
                <a:ea typeface="Calibri" panose="020F0502020204030204" pitchFamily="34" charset="0"/>
              </a:rPr>
              <a:t>sind</a:t>
            </a:r>
            <a:r>
              <a:rPr lang="en-GB" sz="1100" dirty="0">
                <a:effectLst/>
                <a:ea typeface="Calibri" panose="020F0502020204030204" pitchFamily="34" charset="0"/>
              </a:rPr>
              <a:t> die </a:t>
            </a:r>
            <a:r>
              <a:rPr lang="en-GB" sz="1100" dirty="0" err="1">
                <a:effectLst/>
                <a:ea typeface="Calibri" panose="020F0502020204030204" pitchFamily="34" charset="0"/>
              </a:rPr>
              <a:t>Merkmale</a:t>
            </a:r>
            <a:r>
              <a:rPr lang="en-GB" sz="1100" dirty="0">
                <a:effectLst/>
                <a:ea typeface="Calibri" panose="020F0502020204030204" pitchFamily="34" charset="0"/>
              </a:rPr>
              <a:t>, die </a:t>
            </a:r>
            <a:r>
              <a:rPr lang="en-GB" sz="1100" dirty="0" err="1">
                <a:effectLst/>
                <a:ea typeface="Calibri" panose="020F0502020204030204" pitchFamily="34" charset="0"/>
              </a:rPr>
              <a:t>die</a:t>
            </a:r>
            <a:r>
              <a:rPr lang="en-GB" sz="1100" dirty="0">
                <a:effectLst/>
                <a:ea typeface="Calibri" panose="020F0502020204030204" pitchFamily="34" charset="0"/>
              </a:rPr>
              <a:t> Frauen in </a:t>
            </a:r>
            <a:r>
              <a:rPr lang="en-GB" sz="1100" dirty="0" err="1">
                <a:effectLst/>
                <a:ea typeface="Calibri" panose="020F0502020204030204" pitchFamily="34" charset="0"/>
              </a:rPr>
              <a:t>diesem</a:t>
            </a:r>
            <a:r>
              <a:rPr lang="en-GB" sz="1100" dirty="0">
                <a:effectLst/>
                <a:ea typeface="Calibri" panose="020F0502020204030204" pitchFamily="34" charset="0"/>
              </a:rPr>
              <a:t> Sektor </a:t>
            </a:r>
            <a:r>
              <a:rPr lang="en-GB" sz="1100" dirty="0" err="1">
                <a:effectLst/>
                <a:ea typeface="Calibri" panose="020F0502020204030204" pitchFamily="34" charset="0"/>
              </a:rPr>
              <a:t>hervorheben</a:t>
            </a:r>
            <a:r>
              <a:rPr lang="en-GB" sz="1100" dirty="0">
                <a:effectLst/>
                <a:ea typeface="Calibri" panose="020F0502020204030204" pitchFamily="34" charset="0"/>
              </a:rPr>
              <a:t>, um </a:t>
            </a:r>
            <a:r>
              <a:rPr lang="en-GB" sz="1100" dirty="0" err="1">
                <a:effectLst/>
                <a:ea typeface="Calibri" panose="020F0502020204030204" pitchFamily="34" charset="0"/>
              </a:rPr>
              <a:t>junge</a:t>
            </a:r>
            <a:r>
              <a:rPr lang="en-GB" sz="1100" dirty="0">
                <a:effectLst/>
                <a:ea typeface="Calibri" panose="020F0502020204030204" pitchFamily="34" charset="0"/>
              </a:rPr>
              <a:t> Frauen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ermutigen</a:t>
            </a:r>
            <a:r>
              <a:rPr lang="en-GB" sz="1100" dirty="0">
                <a:effectLst/>
                <a:ea typeface="Calibri" panose="020F0502020204030204" pitchFamily="34" charset="0"/>
              </a:rPr>
              <a:t>, in den </a:t>
            </a:r>
            <a:r>
              <a:rPr lang="en-GB" sz="1100" dirty="0" err="1">
                <a:effectLst/>
                <a:ea typeface="Calibri" panose="020F0502020204030204" pitchFamily="34" charset="0"/>
              </a:rPr>
              <a:t>Bausektor</a:t>
            </a:r>
            <a:r>
              <a:rPr lang="en-GB" sz="1100" dirty="0">
                <a:effectLst/>
                <a:ea typeface="Calibri" panose="020F0502020204030204" pitchFamily="34" charset="0"/>
              </a:rPr>
              <a:t> </a:t>
            </a:r>
            <a:r>
              <a:rPr lang="en-GB" sz="1100" dirty="0" err="1">
                <a:effectLst/>
                <a:ea typeface="Calibri" panose="020F0502020204030204" pitchFamily="34" charset="0"/>
              </a:rPr>
              <a:t>einzusteigen</a:t>
            </a:r>
            <a:r>
              <a:rPr lang="en-GB" sz="1100" dirty="0">
                <a:effectLst/>
                <a:ea typeface="Calibri" panose="020F0502020204030204" pitchFamily="34" charset="0"/>
              </a:rPr>
              <a:t>. Der Sektor </a:t>
            </a:r>
            <a:r>
              <a:rPr lang="en-GB" sz="1100" dirty="0" err="1">
                <a:effectLst/>
                <a:ea typeface="Calibri" panose="020F0502020204030204" pitchFamily="34" charset="0"/>
              </a:rPr>
              <a:t>selbst</a:t>
            </a:r>
            <a:r>
              <a:rPr lang="en-GB" sz="1100" dirty="0">
                <a:effectLst/>
                <a:ea typeface="Calibri" panose="020F0502020204030204" pitchFamily="34" charset="0"/>
              </a:rPr>
              <a:t> </a:t>
            </a:r>
            <a:r>
              <a:rPr lang="en-GB" sz="1100" dirty="0" err="1">
                <a:effectLst/>
                <a:ea typeface="Calibri" panose="020F0502020204030204" pitchFamily="34" charset="0"/>
              </a:rPr>
              <a:t>setzt</a:t>
            </a:r>
            <a:r>
              <a:rPr lang="en-GB" sz="1100" dirty="0">
                <a:effectLst/>
                <a:ea typeface="Calibri" panose="020F0502020204030204" pitchFamily="34" charset="0"/>
              </a:rPr>
              <a:t> den Frauen </a:t>
            </a:r>
            <a:r>
              <a:rPr lang="en-GB" sz="1100" dirty="0" err="1">
                <a:effectLst/>
                <a:ea typeface="Calibri" panose="020F0502020204030204" pitchFamily="34" charset="0"/>
              </a:rPr>
              <a:t>keine</a:t>
            </a:r>
            <a:r>
              <a:rPr lang="en-GB" sz="1100" dirty="0">
                <a:effectLst/>
                <a:ea typeface="Calibri" panose="020F0502020204030204" pitchFamily="34" charset="0"/>
              </a:rPr>
              <a:t> </a:t>
            </a:r>
            <a:r>
              <a:rPr lang="en-GB" sz="1100" dirty="0" err="1">
                <a:effectLst/>
                <a:ea typeface="Calibri" panose="020F0502020204030204" pitchFamily="34" charset="0"/>
              </a:rPr>
              <a:t>Grenzen</a:t>
            </a:r>
            <a:r>
              <a:rPr lang="en-GB" sz="1100" dirty="0">
                <a:effectLst/>
                <a:ea typeface="Calibri" panose="020F0502020204030204" pitchFamily="34" charset="0"/>
              </a:rPr>
              <a:t>, </a:t>
            </a:r>
            <a:r>
              <a:rPr lang="en-GB" sz="1100" dirty="0" err="1">
                <a:effectLst/>
                <a:ea typeface="Calibri" panose="020F0502020204030204" pitchFamily="34" charset="0"/>
              </a:rPr>
              <a:t>wenn</a:t>
            </a:r>
            <a:r>
              <a:rPr lang="en-GB" sz="1100" dirty="0">
                <a:effectLst/>
                <a:ea typeface="Calibri" panose="020F0502020204030204" pitchFamily="34" charset="0"/>
              </a:rPr>
              <a:t> es </a:t>
            </a:r>
            <a:r>
              <a:rPr lang="en-GB" sz="1100" dirty="0" err="1">
                <a:effectLst/>
                <a:ea typeface="Calibri" panose="020F0502020204030204" pitchFamily="34" charset="0"/>
              </a:rPr>
              <a:t>darum</a:t>
            </a:r>
            <a:r>
              <a:rPr lang="en-GB" sz="1100" dirty="0">
                <a:effectLst/>
                <a:ea typeface="Calibri" panose="020F0502020204030204" pitchFamily="34" charset="0"/>
              </a:rPr>
              <a:t> </a:t>
            </a:r>
            <a:r>
              <a:rPr lang="en-GB" sz="1100" dirty="0" err="1">
                <a:effectLst/>
                <a:ea typeface="Calibri" panose="020F0502020204030204" pitchFamily="34" charset="0"/>
              </a:rPr>
              <a:t>geht</a:t>
            </a:r>
            <a:r>
              <a:rPr lang="en-GB" sz="1100" dirty="0">
                <a:effectLst/>
                <a:ea typeface="Calibri" panose="020F0502020204030204" pitchFamily="34" charset="0"/>
              </a:rPr>
              <a:t>, in </a:t>
            </a:r>
            <a:r>
              <a:rPr lang="en-GB" sz="1100" dirty="0" err="1">
                <a:effectLst/>
                <a:ea typeface="Calibri" panose="020F0502020204030204" pitchFamily="34" charset="0"/>
              </a:rPr>
              <a:t>ihm</a:t>
            </a:r>
            <a:r>
              <a:rPr lang="en-GB" sz="1100" dirty="0">
                <a:effectLst/>
                <a:ea typeface="Calibri" panose="020F0502020204030204" pitchFamily="34" charset="0"/>
              </a:rPr>
              <a:t>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arbeiten</a:t>
            </a:r>
            <a:r>
              <a:rPr lang="en-GB" sz="1100" dirty="0">
                <a:effectLst/>
                <a:ea typeface="Calibri" panose="020F0502020204030204" pitchFamily="34" charset="0"/>
              </a:rPr>
              <a:t>, es </a:t>
            </a:r>
            <a:r>
              <a:rPr lang="en-GB" sz="1100" dirty="0" err="1">
                <a:effectLst/>
                <a:ea typeface="Calibri" panose="020F0502020204030204" pitchFamily="34" charset="0"/>
              </a:rPr>
              <a:t>sind</a:t>
            </a:r>
            <a:r>
              <a:rPr lang="en-GB" sz="1100" dirty="0">
                <a:effectLst/>
                <a:ea typeface="Calibri" panose="020F0502020204030204" pitchFamily="34" charset="0"/>
              </a:rPr>
              <a:t> die </a:t>
            </a:r>
            <a:r>
              <a:rPr lang="en-GB" sz="1100" dirty="0" err="1">
                <a:effectLst/>
                <a:ea typeface="Calibri" panose="020F0502020204030204" pitchFamily="34" charset="0"/>
              </a:rPr>
              <a:t>vorgegebenen</a:t>
            </a:r>
            <a:r>
              <a:rPr lang="en-GB" sz="1100" dirty="0">
                <a:effectLst/>
                <a:ea typeface="Calibri" panose="020F0502020204030204" pitchFamily="34" charset="0"/>
              </a:rPr>
              <a:t> </a:t>
            </a:r>
            <a:r>
              <a:rPr lang="en-GB" sz="1100" dirty="0" err="1">
                <a:effectLst/>
                <a:ea typeface="Calibri" panose="020F0502020204030204" pitchFamily="34" charset="0"/>
              </a:rPr>
              <a:t>Stereotypen</a:t>
            </a:r>
            <a:r>
              <a:rPr lang="en-GB" sz="1100" dirty="0">
                <a:effectLst/>
                <a:ea typeface="Calibri" panose="020F0502020204030204" pitchFamily="34" charset="0"/>
              </a:rPr>
              <a:t> </a:t>
            </a:r>
            <a:r>
              <a:rPr lang="en-GB" sz="1100" dirty="0" err="1">
                <a:effectLst/>
                <a:ea typeface="Calibri" panose="020F0502020204030204" pitchFamily="34" charset="0"/>
              </a:rPr>
              <a:t>sowie</a:t>
            </a:r>
            <a:r>
              <a:rPr lang="en-GB" sz="1100" dirty="0">
                <a:effectLst/>
                <a:ea typeface="Calibri" panose="020F0502020204030204" pitchFamily="34" charset="0"/>
              </a:rPr>
              <a:t> das </a:t>
            </a:r>
            <a:r>
              <a:rPr lang="en-GB" sz="1100" dirty="0" err="1">
                <a:effectLst/>
                <a:ea typeface="Calibri" panose="020F0502020204030204" pitchFamily="34" charset="0"/>
              </a:rPr>
              <a:t>traditionelle</a:t>
            </a:r>
            <a:r>
              <a:rPr lang="en-GB" sz="1100" dirty="0">
                <a:effectLst/>
                <a:ea typeface="Calibri" panose="020F0502020204030204" pitchFamily="34" charset="0"/>
              </a:rPr>
              <a:t> Bild des </a:t>
            </a:r>
            <a:r>
              <a:rPr lang="en-GB" sz="1100" dirty="0" err="1">
                <a:effectLst/>
                <a:ea typeface="Calibri" panose="020F0502020204030204" pitchFamily="34" charset="0"/>
              </a:rPr>
              <a:t>Sektors</a:t>
            </a:r>
            <a:r>
              <a:rPr lang="en-GB" sz="1100" dirty="0">
                <a:effectLst/>
                <a:ea typeface="Calibri" panose="020F0502020204030204" pitchFamily="34" charset="0"/>
              </a:rPr>
              <a:t>, die </a:t>
            </a:r>
            <a:r>
              <a:rPr lang="en-GB" sz="1100" dirty="0" err="1">
                <a:effectLst/>
                <a:ea typeface="Calibri" panose="020F0502020204030204" pitchFamily="34" charset="0"/>
              </a:rPr>
              <a:t>uns</a:t>
            </a:r>
            <a:r>
              <a:rPr lang="en-GB" sz="1100" dirty="0">
                <a:effectLst/>
                <a:ea typeface="Calibri" panose="020F0502020204030204" pitchFamily="34" charset="0"/>
              </a:rPr>
              <a:t> </a:t>
            </a:r>
            <a:r>
              <a:rPr lang="en-GB" sz="1100" dirty="0" err="1">
                <a:effectLst/>
                <a:ea typeface="Calibri" panose="020F0502020204030204" pitchFamily="34" charset="0"/>
              </a:rPr>
              <a:t>Grenzen</a:t>
            </a:r>
            <a:r>
              <a:rPr lang="en-GB" sz="1100" dirty="0">
                <a:effectLst/>
                <a:ea typeface="Calibri" panose="020F0502020204030204" pitchFamily="34" charset="0"/>
              </a:rPr>
              <a:t> </a:t>
            </a:r>
            <a:r>
              <a:rPr lang="en-GB" sz="1100" dirty="0" err="1">
                <a:effectLst/>
                <a:ea typeface="Calibri" panose="020F0502020204030204" pitchFamily="34" charset="0"/>
              </a:rPr>
              <a:t>setzen</a:t>
            </a:r>
            <a:r>
              <a:rPr lang="en-GB" sz="1100" dirty="0">
                <a:effectLst/>
                <a:ea typeface="Calibri" panose="020F0502020204030204" pitchFamily="34" charset="0"/>
              </a:rPr>
              <a:t>. </a:t>
            </a:r>
            <a:r>
              <a:rPr lang="en-GB" sz="1100" dirty="0" err="1">
                <a:effectLst/>
                <a:ea typeface="Calibri" panose="020F0502020204030204" pitchFamily="34" charset="0"/>
              </a:rPr>
              <a:t>Grenzen</a:t>
            </a:r>
            <a:r>
              <a:rPr lang="en-GB" sz="1100" dirty="0">
                <a:effectLst/>
                <a:ea typeface="Calibri" panose="020F0502020204030204" pitchFamily="34" charset="0"/>
              </a:rPr>
              <a:t>, die </a:t>
            </a:r>
            <a:r>
              <a:rPr lang="en-GB" sz="1100" dirty="0" err="1">
                <a:effectLst/>
                <a:ea typeface="Calibri" panose="020F0502020204030204" pitchFamily="34" charset="0"/>
              </a:rPr>
              <a:t>wir</a:t>
            </a:r>
            <a:r>
              <a:rPr lang="en-GB" sz="1100" dirty="0">
                <a:effectLst/>
                <a:ea typeface="Calibri" panose="020F0502020204030204" pitchFamily="34" charset="0"/>
              </a:rPr>
              <a:t> </a:t>
            </a:r>
            <a:r>
              <a:rPr lang="en-GB" sz="1100" dirty="0" err="1">
                <a:effectLst/>
                <a:ea typeface="Calibri" panose="020F0502020204030204" pitchFamily="34" charset="0"/>
              </a:rPr>
              <a:t>uns</a:t>
            </a:r>
            <a:r>
              <a:rPr lang="en-GB" sz="1100" dirty="0">
                <a:effectLst/>
                <a:ea typeface="Calibri" panose="020F0502020204030204" pitchFamily="34" charset="0"/>
              </a:rPr>
              <a:t> </a:t>
            </a:r>
            <a:r>
              <a:rPr lang="en-GB" sz="1100" dirty="0" err="1">
                <a:effectLst/>
                <a:ea typeface="Calibri" panose="020F0502020204030204" pitchFamily="34" charset="0"/>
              </a:rPr>
              <a:t>selbst</a:t>
            </a:r>
            <a:r>
              <a:rPr lang="en-GB" sz="1100" dirty="0">
                <a:effectLst/>
                <a:ea typeface="Calibri" panose="020F0502020204030204" pitchFamily="34" charset="0"/>
              </a:rPr>
              <a:t> </a:t>
            </a:r>
            <a:r>
              <a:rPr lang="en-GB" sz="1100" dirty="0" err="1">
                <a:effectLst/>
                <a:ea typeface="Calibri" panose="020F0502020204030204" pitchFamily="34" charset="0"/>
              </a:rPr>
              <a:t>nicht</a:t>
            </a:r>
            <a:r>
              <a:rPr lang="en-GB" sz="1100" dirty="0">
                <a:effectLst/>
                <a:ea typeface="Calibri" panose="020F0502020204030204" pitchFamily="34" charset="0"/>
              </a:rPr>
              <a:t> </a:t>
            </a:r>
            <a:r>
              <a:rPr lang="en-GB" sz="1100" dirty="0" err="1">
                <a:effectLst/>
                <a:ea typeface="Calibri" panose="020F0502020204030204" pitchFamily="34" charset="0"/>
              </a:rPr>
              <a:t>setzen</a:t>
            </a:r>
            <a:r>
              <a:rPr lang="en-GB" sz="1100" dirty="0">
                <a:effectLst/>
                <a:ea typeface="Calibri" panose="020F0502020204030204" pitchFamily="34" charset="0"/>
              </a:rPr>
              <a:t> </a:t>
            </a:r>
            <a:r>
              <a:rPr lang="en-GB" sz="1100" dirty="0" err="1">
                <a:effectLst/>
                <a:ea typeface="Calibri" panose="020F0502020204030204" pitchFamily="34" charset="0"/>
              </a:rPr>
              <a:t>sollten</a:t>
            </a:r>
            <a:r>
              <a:rPr lang="en-GB" sz="1100" dirty="0">
                <a:effectLst/>
                <a:ea typeface="Calibri" panose="020F0502020204030204" pitchFamily="34" charset="0"/>
              </a:rPr>
              <a:t>.</a:t>
            </a:r>
            <a:endParaRPr lang="en-LB" sz="1100" dirty="0">
              <a:effectLst/>
              <a:ea typeface="Calibri" panose="020F0502020204030204" pitchFamily="34" charset="0"/>
            </a:endParaRPr>
          </a:p>
          <a:p>
            <a:pPr>
              <a:spcBef>
                <a:spcPts val="0"/>
              </a:spcBef>
            </a:pPr>
            <a:r>
              <a:rPr lang="en-GB" sz="1100" i="1" dirty="0">
                <a:effectLst/>
                <a:ea typeface="Calibri" panose="020F0502020204030204" pitchFamily="34" charset="0"/>
              </a:rPr>
              <a:t> </a:t>
            </a:r>
            <a:endParaRPr lang="en-LB" sz="1100" dirty="0">
              <a:effectLst/>
              <a:ea typeface="Calibri" panose="020F0502020204030204" pitchFamily="34" charset="0"/>
            </a:endParaRPr>
          </a:p>
        </p:txBody>
      </p:sp>
      <p:sp>
        <p:nvSpPr>
          <p:cNvPr id="10" name="Text Placeholder 4">
            <a:extLst>
              <a:ext uri="{FF2B5EF4-FFF2-40B4-BE49-F238E27FC236}">
                <a16:creationId xmlns:a16="http://schemas.microsoft.com/office/drawing/2014/main" id="{175922BE-CDE6-6013-4EED-2CF3C061BC6C}"/>
              </a:ext>
            </a:extLst>
          </p:cNvPr>
          <p:cNvSpPr>
            <a:spLocks noGrp="1"/>
          </p:cNvSpPr>
          <p:nvPr/>
        </p:nvSpPr>
        <p:spPr>
          <a:xfrm>
            <a:off x="4143909" y="7112231"/>
            <a:ext cx="2912529"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t>
            </a:r>
            <a:r>
              <a:rPr lang="en-GB" dirty="0" err="1"/>
              <a:t>Wenn</a:t>
            </a:r>
            <a:r>
              <a:rPr lang="en-GB" dirty="0"/>
              <a:t> Sie </a:t>
            </a:r>
            <a:r>
              <a:rPr lang="en-GB" dirty="0" err="1"/>
              <a:t>mit</a:t>
            </a:r>
            <a:r>
              <a:rPr lang="en-GB" dirty="0"/>
              <a:t> </a:t>
            </a:r>
            <a:r>
              <a:rPr lang="en-GB" dirty="0" err="1"/>
              <a:t>Leidenschaft</a:t>
            </a:r>
            <a:r>
              <a:rPr lang="en-GB" dirty="0"/>
              <a:t> am </a:t>
            </a:r>
            <a:r>
              <a:rPr lang="en-GB" dirty="0" err="1"/>
              <a:t>Bau</a:t>
            </a:r>
            <a:r>
              <a:rPr lang="en-GB" dirty="0"/>
              <a:t> </a:t>
            </a:r>
            <a:r>
              <a:rPr lang="en-GB" dirty="0" err="1"/>
              <a:t>oder</a:t>
            </a:r>
            <a:r>
              <a:rPr lang="en-GB" dirty="0"/>
              <a:t> an der </a:t>
            </a:r>
            <a:r>
              <a:rPr lang="en-GB" dirty="0" err="1"/>
              <a:t>Umgestaltung</a:t>
            </a:r>
            <a:r>
              <a:rPr lang="en-GB" dirty="0"/>
              <a:t> der </a:t>
            </a:r>
            <a:r>
              <a:rPr lang="en-GB" dirty="0" err="1"/>
              <a:t>Industrie</a:t>
            </a:r>
            <a:r>
              <a:rPr lang="en-GB" dirty="0"/>
              <a:t> </a:t>
            </a:r>
            <a:r>
              <a:rPr lang="en-GB" dirty="0" err="1"/>
              <a:t>mitwirken</a:t>
            </a:r>
            <a:r>
              <a:rPr lang="en-GB" dirty="0"/>
              <a:t> </a:t>
            </a:r>
            <a:r>
              <a:rPr lang="en-GB" dirty="0" err="1"/>
              <a:t>wollen</a:t>
            </a:r>
            <a:r>
              <a:rPr lang="en-GB" dirty="0"/>
              <a:t>, </a:t>
            </a:r>
            <a:r>
              <a:rPr lang="en-GB" dirty="0" err="1"/>
              <a:t>ist</a:t>
            </a:r>
            <a:r>
              <a:rPr lang="en-GB" dirty="0"/>
              <a:t> es </a:t>
            </a:r>
            <a:r>
              <a:rPr lang="en-GB" dirty="0" err="1"/>
              <a:t>sehr</a:t>
            </a:r>
            <a:r>
              <a:rPr lang="en-GB" dirty="0"/>
              <a:t> </a:t>
            </a:r>
            <a:r>
              <a:rPr lang="en-GB" dirty="0" err="1"/>
              <a:t>einfach</a:t>
            </a:r>
            <a:r>
              <a:rPr lang="en-GB" dirty="0"/>
              <a:t>, </a:t>
            </a:r>
            <a:r>
              <a:rPr lang="en-GB" dirty="0" err="1"/>
              <a:t>hier</a:t>
            </a:r>
            <a:r>
              <a:rPr lang="en-GB" dirty="0"/>
              <a:t> </a:t>
            </a:r>
            <a:r>
              <a:rPr lang="en-GB" dirty="0" err="1"/>
              <a:t>ein</a:t>
            </a:r>
            <a:r>
              <a:rPr lang="en-GB" dirty="0"/>
              <a:t> </a:t>
            </a:r>
            <a:r>
              <a:rPr lang="en-GB" dirty="0" err="1"/>
              <a:t>Zuhause</a:t>
            </a:r>
            <a:r>
              <a:rPr lang="en-GB" dirty="0"/>
              <a:t> </a:t>
            </a:r>
            <a:r>
              <a:rPr lang="en-GB" dirty="0" err="1"/>
              <a:t>zu</a:t>
            </a:r>
            <a:r>
              <a:rPr lang="en-GB" dirty="0"/>
              <a:t> </a:t>
            </a:r>
            <a:r>
              <a:rPr lang="en-GB" dirty="0" err="1"/>
              <a:t>finden</a:t>
            </a:r>
            <a:r>
              <a:rPr lang="en-GB" dirty="0"/>
              <a:t>. Es </a:t>
            </a:r>
            <a:r>
              <a:rPr lang="en-GB" dirty="0" err="1"/>
              <a:t>gibt</a:t>
            </a:r>
            <a:r>
              <a:rPr lang="en-GB" dirty="0"/>
              <a:t> </a:t>
            </a:r>
            <a:r>
              <a:rPr lang="en-GB" dirty="0" err="1"/>
              <a:t>einen</a:t>
            </a:r>
            <a:r>
              <a:rPr lang="en-GB" dirty="0"/>
              <a:t> Platz für </a:t>
            </a:r>
            <a:r>
              <a:rPr lang="en-GB" dirty="0" err="1"/>
              <a:t>jeden</a:t>
            </a:r>
            <a:r>
              <a:rPr lang="en-GB" dirty="0"/>
              <a:t>, der in der </a:t>
            </a:r>
            <a:r>
              <a:rPr lang="en-GB" dirty="0" err="1"/>
              <a:t>Bauindustrie</a:t>
            </a:r>
            <a:r>
              <a:rPr lang="en-GB" dirty="0"/>
              <a:t> </a:t>
            </a:r>
            <a:r>
              <a:rPr lang="en-GB" dirty="0" err="1"/>
              <a:t>arbeitet</a:t>
            </a:r>
            <a:r>
              <a:rPr lang="en-IE" dirty="0"/>
              <a:t>"</a:t>
            </a:r>
            <a:r>
              <a:rPr lang="en-LB" dirty="0"/>
              <a:t>. </a:t>
            </a:r>
            <a:endParaRPr lang="en-US" baseline="30000" dirty="0"/>
          </a:p>
        </p:txBody>
      </p:sp>
      <p:grpSp>
        <p:nvGrpSpPr>
          <p:cNvPr id="11" name="Group 10">
            <a:extLst>
              <a:ext uri="{FF2B5EF4-FFF2-40B4-BE49-F238E27FC236}">
                <a16:creationId xmlns:a16="http://schemas.microsoft.com/office/drawing/2014/main" id="{13E41ACB-A5B8-0E83-EB4A-F40487B48D85}"/>
              </a:ext>
            </a:extLst>
          </p:cNvPr>
          <p:cNvGrpSpPr/>
          <p:nvPr/>
        </p:nvGrpSpPr>
        <p:grpSpPr>
          <a:xfrm>
            <a:off x="4786207" y="5715400"/>
            <a:ext cx="1487826" cy="1083162"/>
            <a:chOff x="3400450" y="986392"/>
            <a:chExt cx="1487826" cy="1083162"/>
          </a:xfrm>
        </p:grpSpPr>
        <p:sp>
          <p:nvSpPr>
            <p:cNvPr id="12" name="Freeform 11">
              <a:extLst>
                <a:ext uri="{FF2B5EF4-FFF2-40B4-BE49-F238E27FC236}">
                  <a16:creationId xmlns:a16="http://schemas.microsoft.com/office/drawing/2014/main" id="{F4CC692E-DFF8-2752-1F01-95511BB67C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5" name="Freeform 14">
              <a:extLst>
                <a:ext uri="{FF2B5EF4-FFF2-40B4-BE49-F238E27FC236}">
                  <a16:creationId xmlns:a16="http://schemas.microsoft.com/office/drawing/2014/main" id="{B1381CBA-BCB2-30F4-D0F1-1A0FB0CC9F5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2" name="Text Placeholder 6">
            <a:extLst>
              <a:ext uri="{FF2B5EF4-FFF2-40B4-BE49-F238E27FC236}">
                <a16:creationId xmlns:a16="http://schemas.microsoft.com/office/drawing/2014/main" id="{39163D36-0CD9-0660-3111-409559B1E8E9}"/>
              </a:ext>
            </a:extLst>
          </p:cNvPr>
          <p:cNvSpPr txBox="1">
            <a:spLocks/>
          </p:cNvSpPr>
          <p:nvPr/>
        </p:nvSpPr>
        <p:spPr>
          <a:xfrm>
            <a:off x="4143909" y="9385342"/>
            <a:ext cx="3195637" cy="39389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243840" algn="ctr">
              <a:lnSpc>
                <a:spcPct val="115000"/>
              </a:lnSpc>
              <a:spcBef>
                <a:spcPts val="195"/>
              </a:spcBef>
              <a:spcAft>
                <a:spcPts val="0"/>
              </a:spcAft>
              <a:tabLst>
                <a:tab pos="450215" algn="l"/>
              </a:tabLst>
            </a:pPr>
            <a:r>
              <a:rPr lang="en-GB" sz="900" b="1" i="1">
                <a:solidFill>
                  <a:srgbClr val="EF8D5B"/>
                </a:solidFill>
                <a:cs typeface="Times New Roman" panose="02020603050405020304" pitchFamily="18" charset="0"/>
              </a:rPr>
              <a:t>Sarah Jane Pisciotti, Direktorin für Innovation und Design bei John Sisk &amp; Son</a:t>
            </a:r>
          </a:p>
        </p:txBody>
      </p:sp>
      <p:sp>
        <p:nvSpPr>
          <p:cNvPr id="4" name="Freeform 3">
            <a:extLst>
              <a:ext uri="{FF2B5EF4-FFF2-40B4-BE49-F238E27FC236}">
                <a16:creationId xmlns:a16="http://schemas.microsoft.com/office/drawing/2014/main" id="{622D44BA-0E4C-E5CA-3808-A6D30F56D222}"/>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69058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198955"/>
            <a:ext cx="641119" cy="809629"/>
          </a:xfrm>
        </p:spPr>
        <p:txBody>
          <a:bodyPr/>
          <a:lstStyle/>
          <a:p>
            <a:pPr algn="ctr"/>
            <a:r>
              <a:rPr lang="en-US" sz="3200" dirty="0"/>
              <a:t>4</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68</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566818"/>
            <a:ext cx="2360518" cy="3479075"/>
          </a:xfrm>
        </p:spPr>
        <p:txBody>
          <a:bodyPr anchor="t">
            <a:noAutofit/>
          </a:bodyPr>
          <a:lstStyle/>
          <a:p>
            <a:pPr>
              <a:spcBef>
                <a:spcPts val="0"/>
              </a:spcBef>
            </a:pPr>
            <a:r>
              <a:rPr lang="en-US" sz="1100" b="1" dirty="0">
                <a:solidFill>
                  <a:srgbClr val="EF8D5B"/>
                </a:solidFill>
              </a:rPr>
              <a:t>Wissen ist Macht </a:t>
            </a:r>
          </a:p>
          <a:p>
            <a:pPr>
              <a:spcBef>
                <a:spcPts val="0"/>
              </a:spcBef>
            </a:pPr>
            <a:endParaRPr lang="en-US" sz="1100" b="1" dirty="0">
              <a:solidFill>
                <a:srgbClr val="EF8D5B"/>
              </a:solidFill>
            </a:endParaRPr>
          </a:p>
          <a:p>
            <a:pPr>
              <a:spcBef>
                <a:spcPts val="0"/>
              </a:spcBef>
            </a:pPr>
            <a:r>
              <a:rPr lang="en-GB" sz="1100" dirty="0">
                <a:effectLst/>
                <a:ea typeface="Calibri" panose="020F0502020204030204" pitchFamily="34" charset="0"/>
              </a:rPr>
              <a:t>Der </a:t>
            </a:r>
            <a:r>
              <a:rPr lang="en-GB" sz="1100" dirty="0" err="1">
                <a:effectLst/>
                <a:ea typeface="Calibri" panose="020F0502020204030204" pitchFamily="34" charset="0"/>
              </a:rPr>
              <a:t>Mangel</a:t>
            </a:r>
            <a:r>
              <a:rPr lang="en-GB" sz="1100" dirty="0">
                <a:effectLst/>
                <a:ea typeface="Calibri" panose="020F0502020204030204" pitchFamily="34" charset="0"/>
              </a:rPr>
              <a:t> an </a:t>
            </a:r>
            <a:r>
              <a:rPr lang="en-GB" sz="1100" dirty="0" err="1">
                <a:effectLst/>
                <a:ea typeface="Calibri" panose="020F0502020204030204" pitchFamily="34" charset="0"/>
              </a:rPr>
              <a:t>Arbeitskräften</a:t>
            </a:r>
            <a:r>
              <a:rPr lang="en-GB" sz="1100" dirty="0">
                <a:effectLst/>
                <a:ea typeface="Calibri" panose="020F0502020204030204" pitchFamily="34" charset="0"/>
              </a:rPr>
              <a:t> für die </a:t>
            </a:r>
            <a:r>
              <a:rPr lang="en-GB" sz="1100" dirty="0" err="1">
                <a:effectLst/>
                <a:ea typeface="Calibri" panose="020F0502020204030204" pitchFamily="34" charset="0"/>
              </a:rPr>
              <a:t>kommenden</a:t>
            </a:r>
            <a:r>
              <a:rPr lang="en-GB" sz="1100" dirty="0">
                <a:effectLst/>
                <a:ea typeface="Calibri" panose="020F0502020204030204" pitchFamily="34" charset="0"/>
              </a:rPr>
              <a:t> Jahre </a:t>
            </a:r>
            <a:r>
              <a:rPr lang="en-GB" sz="1100" dirty="0" err="1">
                <a:effectLst/>
                <a:ea typeface="Calibri" panose="020F0502020204030204" pitchFamily="34" charset="0"/>
              </a:rPr>
              <a:t>geht</a:t>
            </a:r>
            <a:r>
              <a:rPr lang="en-GB" sz="1100" dirty="0">
                <a:effectLst/>
                <a:ea typeface="Calibri" panose="020F0502020204030204" pitchFamily="34" charset="0"/>
              </a:rPr>
              <a:t> Hand in Hand </a:t>
            </a:r>
            <a:r>
              <a:rPr lang="en-GB" sz="1100" dirty="0" err="1">
                <a:effectLst/>
                <a:ea typeface="Calibri" panose="020F0502020204030204" pitchFamily="34" charset="0"/>
              </a:rPr>
              <a:t>mit</a:t>
            </a:r>
            <a:r>
              <a:rPr lang="en-GB" sz="1100" dirty="0">
                <a:effectLst/>
                <a:ea typeface="Calibri" panose="020F0502020204030204" pitchFamily="34" charset="0"/>
              </a:rPr>
              <a:t> </a:t>
            </a:r>
            <a:r>
              <a:rPr lang="en-GB" sz="1100" dirty="0" err="1">
                <a:effectLst/>
                <a:ea typeface="Calibri" panose="020F0502020204030204" pitchFamily="34" charset="0"/>
              </a:rPr>
              <a:t>dem</a:t>
            </a:r>
            <a:r>
              <a:rPr lang="en-GB" sz="1100" dirty="0">
                <a:effectLst/>
                <a:ea typeface="Calibri" panose="020F0502020204030204" pitchFamily="34" charset="0"/>
              </a:rPr>
              <a:t> </a:t>
            </a:r>
            <a:r>
              <a:rPr lang="en-GB" sz="1100" dirty="0" err="1">
                <a:effectLst/>
                <a:ea typeface="Calibri" panose="020F0502020204030204" pitchFamily="34" charset="0"/>
              </a:rPr>
              <a:t>Mangel</a:t>
            </a:r>
            <a:r>
              <a:rPr lang="en-GB" sz="1100" dirty="0">
                <a:effectLst/>
                <a:ea typeface="Calibri" panose="020F0502020204030204" pitchFamily="34" charset="0"/>
              </a:rPr>
              <a:t> an </a:t>
            </a:r>
            <a:r>
              <a:rPr lang="en-GB" sz="1100" dirty="0" err="1">
                <a:effectLst/>
                <a:ea typeface="Calibri" panose="020F0502020204030204" pitchFamily="34" charset="0"/>
              </a:rPr>
              <a:t>ausgebildeten</a:t>
            </a:r>
            <a:r>
              <a:rPr lang="en-GB" sz="1100" dirty="0">
                <a:effectLst/>
                <a:ea typeface="Calibri" panose="020F0502020204030204" pitchFamily="34" charset="0"/>
              </a:rPr>
              <a:t> und </a:t>
            </a:r>
            <a:r>
              <a:rPr lang="en-GB" sz="1100" dirty="0" err="1">
                <a:effectLst/>
                <a:ea typeface="Calibri" panose="020F0502020204030204" pitchFamily="34" charset="0"/>
              </a:rPr>
              <a:t>qualifizierten</a:t>
            </a:r>
            <a:r>
              <a:rPr lang="en-GB" sz="1100" dirty="0">
                <a:effectLst/>
                <a:ea typeface="Calibri" panose="020F0502020204030204" pitchFamily="34" charset="0"/>
              </a:rPr>
              <a:t> </a:t>
            </a:r>
            <a:r>
              <a:rPr lang="en-GB" sz="1100" dirty="0" err="1">
                <a:effectLst/>
                <a:ea typeface="Calibri" panose="020F0502020204030204" pitchFamily="34" charset="0"/>
              </a:rPr>
              <a:t>MitarbeiterInnen</a:t>
            </a:r>
            <a:r>
              <a:rPr lang="en-GB" sz="1100" dirty="0">
                <a:effectLst/>
                <a:ea typeface="Calibri" panose="020F0502020204030204" pitchFamily="34" charset="0"/>
              </a:rPr>
              <a:t>. Dies </a:t>
            </a:r>
            <a:r>
              <a:rPr lang="en-GB" sz="1100" dirty="0" err="1">
                <a:effectLst/>
                <a:ea typeface="Calibri" panose="020F0502020204030204" pitchFamily="34" charset="0"/>
              </a:rPr>
              <a:t>haben</a:t>
            </a:r>
            <a:r>
              <a:rPr lang="en-GB" sz="1100" dirty="0">
                <a:effectLst/>
                <a:ea typeface="Calibri" panose="020F0502020204030204" pitchFamily="34" charset="0"/>
              </a:rPr>
              <a:t> alle Frauen </a:t>
            </a:r>
            <a:r>
              <a:rPr lang="en-GB" sz="1100" dirty="0" err="1">
                <a:effectLst/>
                <a:ea typeface="Calibri" panose="020F0502020204030204" pitchFamily="34" charset="0"/>
              </a:rPr>
              <a:t>uns</a:t>
            </a:r>
            <a:r>
              <a:rPr lang="en-GB" sz="1100" dirty="0">
                <a:effectLst/>
                <a:ea typeface="Calibri" panose="020F0502020204030204" pitchFamily="34" charset="0"/>
              </a:rPr>
              <a:t> </a:t>
            </a:r>
            <a:r>
              <a:rPr lang="en-GB" sz="1100" dirty="0" err="1">
                <a:effectLst/>
                <a:ea typeface="Calibri" panose="020F0502020204030204" pitchFamily="34" charset="0"/>
              </a:rPr>
              <a:t>gegenüber</a:t>
            </a:r>
            <a:r>
              <a:rPr lang="en-GB" sz="1100" dirty="0">
                <a:effectLst/>
                <a:ea typeface="Calibri" panose="020F0502020204030204" pitchFamily="34" charset="0"/>
              </a:rPr>
              <a:t> </a:t>
            </a:r>
            <a:r>
              <a:rPr lang="en-GB" sz="1100" dirty="0" err="1">
                <a:effectLst/>
                <a:ea typeface="Calibri" panose="020F0502020204030204" pitchFamily="34" charset="0"/>
              </a:rPr>
              <a:t>betont</a:t>
            </a:r>
            <a:r>
              <a:rPr lang="en-GB" sz="1100" dirty="0">
                <a:effectLst/>
                <a:ea typeface="Calibri" panose="020F0502020204030204" pitchFamily="34" charset="0"/>
              </a:rPr>
              <a:t>. Die </a:t>
            </a:r>
            <a:r>
              <a:rPr lang="en-GB" sz="1100" dirty="0" err="1">
                <a:effectLst/>
                <a:ea typeface="Calibri" panose="020F0502020204030204" pitchFamily="34" charset="0"/>
              </a:rPr>
              <a:t>Bedeutung</a:t>
            </a:r>
            <a:r>
              <a:rPr lang="en-GB" sz="1100" dirty="0">
                <a:effectLst/>
                <a:ea typeface="Calibri" panose="020F0502020204030204" pitchFamily="34" charset="0"/>
              </a:rPr>
              <a:t> der </a:t>
            </a:r>
            <a:r>
              <a:rPr lang="en-GB" sz="1100" dirty="0" err="1">
                <a:effectLst/>
                <a:ea typeface="Calibri" panose="020F0502020204030204" pitchFamily="34" charset="0"/>
              </a:rPr>
              <a:t>Ausbildung</a:t>
            </a:r>
            <a:r>
              <a:rPr lang="en-GB" sz="1100" dirty="0">
                <a:effectLst/>
                <a:ea typeface="Calibri" panose="020F0502020204030204" pitchFamily="34" charset="0"/>
              </a:rPr>
              <a:t> für den </a:t>
            </a:r>
            <a:r>
              <a:rPr lang="en-GB" sz="1100" dirty="0" err="1">
                <a:effectLst/>
                <a:ea typeface="Calibri" panose="020F0502020204030204" pitchFamily="34" charset="0"/>
              </a:rPr>
              <a:t>Zugang</a:t>
            </a:r>
            <a:r>
              <a:rPr lang="en-GB" sz="1100" dirty="0">
                <a:effectLst/>
                <a:ea typeface="Calibri" panose="020F0502020204030204" pitchFamily="34" charset="0"/>
              </a:rPr>
              <a:t> und den </a:t>
            </a:r>
            <a:r>
              <a:rPr lang="en-GB" sz="1100" dirty="0" err="1">
                <a:effectLst/>
                <a:ea typeface="Calibri" panose="020F0502020204030204" pitchFamily="34" charset="0"/>
              </a:rPr>
              <a:t>Aufstieg</a:t>
            </a:r>
            <a:r>
              <a:rPr lang="en-GB" sz="1100" dirty="0">
                <a:effectLst/>
                <a:ea typeface="Calibri" panose="020F0502020204030204" pitchFamily="34" charset="0"/>
              </a:rPr>
              <a:t> </a:t>
            </a:r>
            <a:r>
              <a:rPr lang="en-GB" sz="1100" dirty="0" err="1">
                <a:effectLst/>
                <a:ea typeface="Calibri" panose="020F0502020204030204" pitchFamily="34" charset="0"/>
              </a:rPr>
              <a:t>im</a:t>
            </a:r>
            <a:r>
              <a:rPr lang="en-GB" sz="1100" dirty="0">
                <a:effectLst/>
                <a:ea typeface="Calibri" panose="020F0502020204030204" pitchFamily="34" charset="0"/>
              </a:rPr>
              <a:t> </a:t>
            </a:r>
            <a:r>
              <a:rPr lang="en-GB" sz="1100" dirty="0" err="1">
                <a:effectLst/>
                <a:ea typeface="Calibri" panose="020F0502020204030204" pitchFamily="34" charset="0"/>
              </a:rPr>
              <a:t>Bausektor</a:t>
            </a:r>
            <a:r>
              <a:rPr lang="en-GB" sz="1100" dirty="0">
                <a:effectLst/>
                <a:ea typeface="Calibri" panose="020F0502020204030204" pitchFamily="34" charset="0"/>
              </a:rPr>
              <a:t>.</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 </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Der </a:t>
            </a:r>
            <a:r>
              <a:rPr lang="en-GB" sz="1100" dirty="0" err="1">
                <a:effectLst/>
                <a:ea typeface="Calibri" panose="020F0502020204030204" pitchFamily="34" charset="0"/>
              </a:rPr>
              <a:t>Mangel</a:t>
            </a:r>
            <a:r>
              <a:rPr lang="en-GB" sz="1100" dirty="0">
                <a:effectLst/>
                <a:ea typeface="Calibri" panose="020F0502020204030204" pitchFamily="34" charset="0"/>
              </a:rPr>
              <a:t> an </a:t>
            </a:r>
            <a:r>
              <a:rPr lang="en-GB" sz="1100" dirty="0" err="1">
                <a:effectLst/>
                <a:ea typeface="Calibri" panose="020F0502020204030204" pitchFamily="34" charset="0"/>
              </a:rPr>
              <a:t>Arbeitskräften</a:t>
            </a:r>
            <a:r>
              <a:rPr lang="en-GB" sz="1100" dirty="0">
                <a:effectLst/>
                <a:ea typeface="Calibri" panose="020F0502020204030204" pitchFamily="34" charset="0"/>
              </a:rPr>
              <a:t> </a:t>
            </a:r>
            <a:r>
              <a:rPr lang="en-GB" sz="1100" dirty="0" err="1">
                <a:effectLst/>
                <a:ea typeface="Calibri" panose="020F0502020204030204" pitchFamily="34" charset="0"/>
              </a:rPr>
              <a:t>wird</a:t>
            </a:r>
            <a:r>
              <a:rPr lang="en-GB" sz="1100" dirty="0">
                <a:effectLst/>
                <a:ea typeface="Calibri" panose="020F0502020204030204" pitchFamily="34" charset="0"/>
              </a:rPr>
              <a:t> auf </a:t>
            </a:r>
            <a:r>
              <a:rPr lang="en-GB" sz="1100" dirty="0" err="1">
                <a:effectLst/>
                <a:ea typeface="Calibri" panose="020F0502020204030204" pitchFamily="34" charset="0"/>
              </a:rPr>
              <a:t>allen</a:t>
            </a:r>
            <a:r>
              <a:rPr lang="en-GB" sz="1100" dirty="0">
                <a:effectLst/>
                <a:ea typeface="Calibri" panose="020F0502020204030204" pitchFamily="34" charset="0"/>
              </a:rPr>
              <a:t> </a:t>
            </a:r>
            <a:r>
              <a:rPr lang="en-GB" sz="1100" dirty="0" err="1">
                <a:effectLst/>
                <a:ea typeface="Calibri" panose="020F0502020204030204" pitchFamily="34" charset="0"/>
              </a:rPr>
              <a:t>Ebenen</a:t>
            </a:r>
            <a:r>
              <a:rPr lang="en-GB" sz="1100" dirty="0">
                <a:effectLst/>
                <a:ea typeface="Calibri" panose="020F0502020204030204" pitchFamily="34" charset="0"/>
              </a:rPr>
              <a:t> der </a:t>
            </a:r>
            <a:r>
              <a:rPr lang="en-GB" sz="1100" dirty="0" err="1">
                <a:effectLst/>
                <a:ea typeface="Calibri" panose="020F0502020204030204" pitchFamily="34" charset="0"/>
              </a:rPr>
              <a:t>allgemeinen</a:t>
            </a:r>
            <a:r>
              <a:rPr lang="en-GB" sz="1100" dirty="0">
                <a:effectLst/>
                <a:ea typeface="Calibri" panose="020F0502020204030204" pitchFamily="34" charset="0"/>
              </a:rPr>
              <a:t> und </a:t>
            </a:r>
            <a:r>
              <a:rPr lang="en-GB" sz="1100" dirty="0" err="1">
                <a:effectLst/>
                <a:ea typeface="Calibri" panose="020F0502020204030204" pitchFamily="34" charset="0"/>
              </a:rPr>
              <a:t>beruflichen</a:t>
            </a:r>
            <a:r>
              <a:rPr lang="en-GB" sz="1100" dirty="0">
                <a:effectLst/>
                <a:ea typeface="Calibri" panose="020F0502020204030204" pitchFamily="34" charset="0"/>
              </a:rPr>
              <a:t> </a:t>
            </a:r>
            <a:r>
              <a:rPr lang="en-GB" sz="1100" dirty="0" err="1">
                <a:effectLst/>
                <a:ea typeface="Calibri" panose="020F0502020204030204" pitchFamily="34" charset="0"/>
              </a:rPr>
              <a:t>Bildung</a:t>
            </a:r>
            <a:r>
              <a:rPr lang="en-GB" sz="1100" dirty="0">
                <a:effectLst/>
                <a:ea typeface="Calibri" panose="020F0502020204030204" pitchFamily="34" charset="0"/>
              </a:rPr>
              <a:t> </a:t>
            </a:r>
            <a:r>
              <a:rPr lang="en-GB" sz="1100" dirty="0" err="1">
                <a:effectLst/>
                <a:ea typeface="Calibri" panose="020F0502020204030204" pitchFamily="34" charset="0"/>
              </a:rPr>
              <a:t>erwartet</a:t>
            </a:r>
            <a:r>
              <a:rPr lang="en-GB" sz="1100" dirty="0">
                <a:effectLst/>
                <a:ea typeface="Calibri" panose="020F0502020204030204" pitchFamily="34" charset="0"/>
              </a:rPr>
              <a:t>. </a:t>
            </a:r>
            <a:r>
              <a:rPr lang="en-GB" sz="1100" dirty="0" err="1">
                <a:effectLst/>
                <a:ea typeface="Calibri" panose="020F0502020204030204" pitchFamily="34" charset="0"/>
              </a:rPr>
              <a:t>Deshalb</a:t>
            </a:r>
            <a:r>
              <a:rPr lang="en-GB" sz="1100" dirty="0">
                <a:effectLst/>
                <a:ea typeface="Calibri" panose="020F0502020204030204" pitchFamily="34" charset="0"/>
              </a:rPr>
              <a:t> </a:t>
            </a:r>
            <a:r>
              <a:rPr lang="en-GB" sz="1100" dirty="0" err="1">
                <a:effectLst/>
                <a:ea typeface="Calibri" panose="020F0502020204030204" pitchFamily="34" charset="0"/>
              </a:rPr>
              <a:t>betont</a:t>
            </a:r>
            <a:r>
              <a:rPr lang="en-GB" sz="1100" dirty="0">
                <a:effectLst/>
                <a:ea typeface="Calibri" panose="020F0502020204030204" pitchFamily="34" charset="0"/>
              </a:rPr>
              <a:t> und </a:t>
            </a:r>
            <a:r>
              <a:rPr lang="en-GB" sz="1100" dirty="0" err="1">
                <a:effectLst/>
                <a:ea typeface="Calibri" panose="020F0502020204030204" pitchFamily="34" charset="0"/>
              </a:rPr>
              <a:t>informiert</a:t>
            </a:r>
            <a:r>
              <a:rPr lang="en-GB" sz="1100" dirty="0">
                <a:effectLst/>
                <a:ea typeface="Calibri" panose="020F0502020204030204" pitchFamily="34" charset="0"/>
              </a:rPr>
              <a:t> </a:t>
            </a:r>
            <a:r>
              <a:rPr lang="en-GB" sz="1100" b="1" i="1" dirty="0">
                <a:solidFill>
                  <a:srgbClr val="EF8D5B"/>
                </a:solidFill>
                <a:effectLst/>
                <a:ea typeface="Calibri" panose="020F0502020204030204" pitchFamily="34" charset="0"/>
              </a:rPr>
              <a:t>Kamila </a:t>
            </a:r>
            <a:r>
              <a:rPr lang="en-GB" sz="1100" b="1" i="1" dirty="0" err="1">
                <a:solidFill>
                  <a:srgbClr val="EF8D5B"/>
                </a:solidFill>
                <a:effectLst/>
                <a:ea typeface="Calibri" panose="020F0502020204030204" pitchFamily="34" charset="0"/>
              </a:rPr>
              <a:t>Slega</a:t>
            </a:r>
            <a:r>
              <a:rPr lang="en-GB" sz="1100" b="1" i="1" dirty="0">
                <a:solidFill>
                  <a:srgbClr val="EF8D5B"/>
                </a:solidFill>
                <a:effectLst/>
                <a:ea typeface="Calibri" panose="020F0502020204030204" pitchFamily="34" charset="0"/>
              </a:rPr>
              <a:t>, </a:t>
            </a:r>
            <a:r>
              <a:rPr lang="en-GB" sz="1100" b="1" i="1" dirty="0" err="1">
                <a:solidFill>
                  <a:srgbClr val="EF8D5B"/>
                </a:solidFill>
                <a:effectLst/>
                <a:ea typeface="Calibri" panose="020F0502020204030204" pitchFamily="34" charset="0"/>
              </a:rPr>
              <a:t>Leiterin</a:t>
            </a:r>
            <a:r>
              <a:rPr lang="en-GB" sz="1100" b="1" i="1" dirty="0">
                <a:solidFill>
                  <a:srgbClr val="EF8D5B"/>
                </a:solidFill>
                <a:effectLst/>
                <a:ea typeface="Calibri" panose="020F0502020204030204" pitchFamily="34" charset="0"/>
              </a:rPr>
              <a:t> des Teams der </a:t>
            </a:r>
            <a:r>
              <a:rPr lang="en-GB" sz="1100" b="1" i="1" dirty="0" err="1">
                <a:solidFill>
                  <a:srgbClr val="EF8D5B"/>
                </a:solidFill>
                <a:effectLst/>
                <a:ea typeface="Calibri" panose="020F0502020204030204" pitchFamily="34" charset="0"/>
              </a:rPr>
              <a:t>Vertragsingenieure</a:t>
            </a:r>
            <a:r>
              <a:rPr lang="en-GB" sz="1100" b="1" i="1" dirty="0">
                <a:solidFill>
                  <a:srgbClr val="EF8D5B"/>
                </a:solidFill>
                <a:effectLst/>
                <a:ea typeface="Calibri" panose="020F0502020204030204" pitchFamily="34" charset="0"/>
              </a:rPr>
              <a:t>, P.U.I. EKO-INWEST </a:t>
            </a:r>
            <a:r>
              <a:rPr lang="en-GB" sz="1100" b="1" i="1" dirty="0" err="1">
                <a:solidFill>
                  <a:srgbClr val="EF8D5B"/>
                </a:solidFill>
                <a:effectLst/>
                <a:ea typeface="Calibri" panose="020F0502020204030204" pitchFamily="34" charset="0"/>
              </a:rPr>
              <a:t>aus</a:t>
            </a:r>
            <a:r>
              <a:rPr lang="en-GB" sz="1100" b="1" i="1" dirty="0">
                <a:solidFill>
                  <a:srgbClr val="EF8D5B"/>
                </a:solidFill>
                <a:effectLst/>
                <a:ea typeface="Calibri" panose="020F0502020204030204" pitchFamily="34" charset="0"/>
              </a:rPr>
              <a:t> </a:t>
            </a:r>
            <a:r>
              <a:rPr lang="en-GB" sz="1100" b="1" i="1" dirty="0" err="1">
                <a:solidFill>
                  <a:srgbClr val="EF8D5B"/>
                </a:solidFill>
                <a:effectLst/>
                <a:ea typeface="Calibri" panose="020F0502020204030204" pitchFamily="34" charset="0"/>
              </a:rPr>
              <a:t>Polen</a:t>
            </a:r>
            <a:r>
              <a:rPr lang="en-GB" sz="1100" b="1" i="1" dirty="0">
                <a:solidFill>
                  <a:srgbClr val="EF8D5B"/>
                </a:solidFill>
                <a:effectLst/>
                <a:ea typeface="Calibri" panose="020F0502020204030204" pitchFamily="34" charset="0"/>
              </a:rPr>
              <a:t>, </a:t>
            </a:r>
            <a:r>
              <a:rPr lang="en-GB" sz="1100" i="1" dirty="0">
                <a:solidFill>
                  <a:schemeClr val="tx1"/>
                </a:solidFill>
                <a:effectLst/>
                <a:ea typeface="Calibri" panose="020F0502020204030204" pitchFamily="34" charset="0"/>
              </a:rPr>
              <a:t>die</a:t>
            </a:r>
            <a:r>
              <a:rPr lang="en-GB" sz="1100" b="1" i="1" dirty="0">
                <a:solidFill>
                  <a:srgbClr val="EF8D5B"/>
                </a:solidFill>
                <a:effectLst/>
                <a:ea typeface="Calibri" panose="020F0502020204030204" pitchFamily="34" charset="0"/>
              </a:rPr>
              <a:t> </a:t>
            </a:r>
            <a:r>
              <a:rPr lang="en-GB" sz="1100" dirty="0" err="1">
                <a:effectLst/>
                <a:ea typeface="Calibri" panose="020F0502020204030204" pitchFamily="34" charset="0"/>
              </a:rPr>
              <a:t>jungen</a:t>
            </a:r>
            <a:r>
              <a:rPr lang="en-GB" sz="1100" dirty="0">
                <a:effectLst/>
                <a:ea typeface="Calibri" panose="020F0502020204030204" pitchFamily="34" charset="0"/>
              </a:rPr>
              <a:t> Frauen</a:t>
            </a:r>
            <a:r>
              <a:rPr lang="en-GB" sz="1100" b="1" i="1" dirty="0">
                <a:effectLst/>
                <a:ea typeface="Calibri" panose="020F0502020204030204" pitchFamily="34" charset="0"/>
              </a:rPr>
              <a:t>: </a:t>
            </a:r>
            <a:endParaRPr lang="en-LB" sz="1100" dirty="0">
              <a:effectLst/>
              <a:ea typeface="Calibri" panose="020F0502020204030204" pitchFamily="34" charset="0"/>
            </a:endParaRPr>
          </a:p>
        </p:txBody>
      </p:sp>
      <p:sp>
        <p:nvSpPr>
          <p:cNvPr id="10" name="Text Placeholder 4">
            <a:extLst>
              <a:ext uri="{FF2B5EF4-FFF2-40B4-BE49-F238E27FC236}">
                <a16:creationId xmlns:a16="http://schemas.microsoft.com/office/drawing/2014/main" id="{175922BE-CDE6-6013-4EED-2CF3C061BC6C}"/>
              </a:ext>
            </a:extLst>
          </p:cNvPr>
          <p:cNvSpPr>
            <a:spLocks noGrp="1"/>
          </p:cNvSpPr>
          <p:nvPr/>
        </p:nvSpPr>
        <p:spPr>
          <a:xfrm>
            <a:off x="4143908" y="4997665"/>
            <a:ext cx="3133969"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GB" dirty="0"/>
              <a:t>Der </a:t>
            </a:r>
            <a:r>
              <a:rPr lang="en-GB" dirty="0" err="1"/>
              <a:t>Bausektor</a:t>
            </a:r>
            <a:r>
              <a:rPr lang="en-GB" dirty="0"/>
              <a:t> </a:t>
            </a:r>
            <a:r>
              <a:rPr lang="en-GB" dirty="0" err="1"/>
              <a:t>braucht</a:t>
            </a:r>
            <a:r>
              <a:rPr lang="en-GB" dirty="0"/>
              <a:t> </a:t>
            </a:r>
            <a:r>
              <a:rPr lang="en-GB" dirty="0" err="1"/>
              <a:t>Arbeitskräfte</a:t>
            </a:r>
            <a:r>
              <a:rPr lang="en-GB" dirty="0"/>
              <a:t> auf </a:t>
            </a:r>
            <a:r>
              <a:rPr lang="en-GB" dirty="0" err="1"/>
              <a:t>allen</a:t>
            </a:r>
            <a:r>
              <a:rPr lang="en-GB" dirty="0"/>
              <a:t> </a:t>
            </a:r>
            <a:r>
              <a:rPr lang="en-GB" dirty="0" err="1"/>
              <a:t>Ebenen</a:t>
            </a:r>
            <a:r>
              <a:rPr lang="en-GB" dirty="0"/>
              <a:t>. Die </a:t>
            </a:r>
            <a:r>
              <a:rPr lang="en-GB" dirty="0" err="1"/>
              <a:t>Unternehmen</a:t>
            </a:r>
            <a:r>
              <a:rPr lang="en-GB" dirty="0"/>
              <a:t> </a:t>
            </a:r>
            <a:r>
              <a:rPr lang="en-GB" dirty="0" err="1"/>
              <a:t>sind</a:t>
            </a:r>
            <a:r>
              <a:rPr lang="en-GB" dirty="0"/>
              <a:t> auf der </a:t>
            </a:r>
            <a:r>
              <a:rPr lang="en-GB" dirty="0" err="1"/>
              <a:t>Suche</a:t>
            </a:r>
            <a:r>
              <a:rPr lang="en-GB" dirty="0"/>
              <a:t> </a:t>
            </a:r>
            <a:r>
              <a:rPr lang="en-GB" dirty="0" err="1"/>
              <a:t>nach</a:t>
            </a:r>
            <a:r>
              <a:rPr lang="en-GB" dirty="0"/>
              <a:t> </a:t>
            </a:r>
            <a:r>
              <a:rPr lang="en-GB" dirty="0" err="1"/>
              <a:t>erfahrenen</a:t>
            </a:r>
            <a:r>
              <a:rPr lang="en-GB" dirty="0"/>
              <a:t> </a:t>
            </a:r>
            <a:r>
              <a:rPr lang="en-GB" dirty="0" err="1"/>
              <a:t>MitarbeiterInnen</a:t>
            </a:r>
            <a:r>
              <a:rPr lang="en-LB"/>
              <a:t>.</a:t>
            </a:r>
            <a:r>
              <a:rPr lang="en-US" dirty="0"/>
              <a:t>”</a:t>
            </a:r>
            <a:r>
              <a:rPr lang="en-LB"/>
              <a:t> </a:t>
            </a:r>
            <a:endParaRPr lang="en-US" baseline="30000" dirty="0"/>
          </a:p>
        </p:txBody>
      </p:sp>
      <p:grpSp>
        <p:nvGrpSpPr>
          <p:cNvPr id="11" name="Group 10">
            <a:extLst>
              <a:ext uri="{FF2B5EF4-FFF2-40B4-BE49-F238E27FC236}">
                <a16:creationId xmlns:a16="http://schemas.microsoft.com/office/drawing/2014/main" id="{13E41ACB-A5B8-0E83-EB4A-F40487B48D85}"/>
              </a:ext>
            </a:extLst>
          </p:cNvPr>
          <p:cNvGrpSpPr/>
          <p:nvPr/>
        </p:nvGrpSpPr>
        <p:grpSpPr>
          <a:xfrm>
            <a:off x="4711562" y="3830238"/>
            <a:ext cx="1487826" cy="1083162"/>
            <a:chOff x="3400450" y="986392"/>
            <a:chExt cx="1487826" cy="1083162"/>
          </a:xfrm>
        </p:grpSpPr>
        <p:sp>
          <p:nvSpPr>
            <p:cNvPr id="12" name="Freeform 11">
              <a:extLst>
                <a:ext uri="{FF2B5EF4-FFF2-40B4-BE49-F238E27FC236}">
                  <a16:creationId xmlns:a16="http://schemas.microsoft.com/office/drawing/2014/main" id="{F4CC692E-DFF8-2752-1F01-95511BB67C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p>
          </p:txBody>
        </p:sp>
        <p:sp>
          <p:nvSpPr>
            <p:cNvPr id="15" name="Freeform 14">
              <a:extLst>
                <a:ext uri="{FF2B5EF4-FFF2-40B4-BE49-F238E27FC236}">
                  <a16:creationId xmlns:a16="http://schemas.microsoft.com/office/drawing/2014/main" id="{B1381CBA-BCB2-30F4-D0F1-1A0FB0CC9F5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5" name="Text Placeholder 13">
            <a:extLst>
              <a:ext uri="{FF2B5EF4-FFF2-40B4-BE49-F238E27FC236}">
                <a16:creationId xmlns:a16="http://schemas.microsoft.com/office/drawing/2014/main" id="{9B58F462-2245-3119-DD01-9BC9DDEA1839}"/>
              </a:ext>
            </a:extLst>
          </p:cNvPr>
          <p:cNvSpPr txBox="1">
            <a:spLocks/>
          </p:cNvSpPr>
          <p:nvPr/>
        </p:nvSpPr>
        <p:spPr>
          <a:xfrm>
            <a:off x="4475689" y="6569427"/>
            <a:ext cx="2360518" cy="2017986"/>
          </a:xfrm>
          <a:prstGeom prst="rect">
            <a:avLst/>
          </a:prstGeom>
        </p:spPr>
        <p:txBody>
          <a:bodyPr anchor="t">
            <a:noAutofit/>
          </a:bodyPr>
          <a:lstStyle>
            <a:lvl1pPr marL="0" indent="0" algn="just" defTabSz="2072941" rtl="0" eaLnBrk="1" latinLnBrk="0" hangingPunct="1">
              <a:lnSpc>
                <a:spcPct val="100000"/>
              </a:lnSpc>
              <a:spcBef>
                <a:spcPts val="2267"/>
              </a:spcBef>
              <a:buFont typeface="Arial" panose="020B0604020202020204" pitchFamily="34" charset="0"/>
              <a:buNone/>
              <a:defRPr lang="en-US" sz="1200" b="0" i="0" kern="1200" smtClean="0">
                <a:solidFill>
                  <a:srgbClr val="000000"/>
                </a:solidFill>
                <a:effectLst/>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GB" sz="1100" dirty="0">
                <a:effectLst/>
                <a:ea typeface="Calibri" panose="020F0502020204030204" pitchFamily="34" charset="0"/>
              </a:rPr>
              <a:t>Als </a:t>
            </a:r>
            <a:r>
              <a:rPr lang="en-GB" sz="1100" dirty="0" err="1">
                <a:effectLst/>
                <a:ea typeface="Calibri" panose="020F0502020204030204" pitchFamily="34" charset="0"/>
              </a:rPr>
              <a:t>eine</a:t>
            </a:r>
            <a:r>
              <a:rPr lang="en-GB" sz="1100" dirty="0">
                <a:effectLst/>
                <a:ea typeface="Calibri" panose="020F0502020204030204" pitchFamily="34" charset="0"/>
              </a:rPr>
              <a:t> </a:t>
            </a:r>
            <a:r>
              <a:rPr lang="en-GB" sz="1100" dirty="0" err="1">
                <a:effectLst/>
                <a:ea typeface="Calibri" panose="020F0502020204030204" pitchFamily="34" charset="0"/>
              </a:rPr>
              <a:t>Möglichkeit</a:t>
            </a:r>
            <a:r>
              <a:rPr lang="en-GB" sz="1100" dirty="0">
                <a:effectLst/>
                <a:ea typeface="Calibri" panose="020F0502020204030204" pitchFamily="34" charset="0"/>
              </a:rPr>
              <a:t>, </a:t>
            </a:r>
            <a:r>
              <a:rPr lang="en-GB" sz="1100" dirty="0" err="1">
                <a:effectLst/>
                <a:ea typeface="Calibri" panose="020F0502020204030204" pitchFamily="34" charset="0"/>
              </a:rPr>
              <a:t>durch</a:t>
            </a:r>
            <a:r>
              <a:rPr lang="en-GB" sz="1100" dirty="0">
                <a:effectLst/>
                <a:ea typeface="Calibri" panose="020F0502020204030204" pitchFamily="34" charset="0"/>
              </a:rPr>
              <a:t> </a:t>
            </a:r>
            <a:r>
              <a:rPr lang="en-GB" sz="1100" dirty="0" err="1">
                <a:effectLst/>
                <a:ea typeface="Calibri" panose="020F0502020204030204" pitchFamily="34" charset="0"/>
              </a:rPr>
              <a:t>ihr</a:t>
            </a:r>
            <a:r>
              <a:rPr lang="en-GB" sz="1100" dirty="0">
                <a:effectLst/>
                <a:ea typeface="Calibri" panose="020F0502020204030204" pitchFamily="34" charset="0"/>
              </a:rPr>
              <a:t> Wissen und </a:t>
            </a:r>
            <a:r>
              <a:rPr lang="en-GB" sz="1100" dirty="0" err="1">
                <a:effectLst/>
                <a:ea typeface="Calibri" panose="020F0502020204030204" pitchFamily="34" charset="0"/>
              </a:rPr>
              <a:t>ihre</a:t>
            </a:r>
            <a:r>
              <a:rPr lang="en-GB" sz="1100" dirty="0">
                <a:effectLst/>
                <a:ea typeface="Calibri" panose="020F0502020204030204" pitchFamily="34" charset="0"/>
              </a:rPr>
              <a:t> </a:t>
            </a:r>
            <a:r>
              <a:rPr lang="en-GB" sz="1100" dirty="0" err="1">
                <a:effectLst/>
                <a:ea typeface="Calibri" panose="020F0502020204030204" pitchFamily="34" charset="0"/>
              </a:rPr>
              <a:t>Ausbildung</a:t>
            </a:r>
            <a:r>
              <a:rPr lang="en-GB" sz="1100" dirty="0">
                <a:effectLst/>
                <a:ea typeface="Calibri" panose="020F0502020204030204" pitchFamily="34" charset="0"/>
              </a:rPr>
              <a:t> </a:t>
            </a:r>
            <a:r>
              <a:rPr lang="en-GB" sz="1100" dirty="0" err="1">
                <a:effectLst/>
                <a:ea typeface="Calibri" panose="020F0502020204030204" pitchFamily="34" charset="0"/>
              </a:rPr>
              <a:t>Zugang</a:t>
            </a:r>
            <a:r>
              <a:rPr lang="en-GB" sz="1100" dirty="0">
                <a:effectLst/>
                <a:ea typeface="Calibri" panose="020F0502020204030204" pitchFamily="34" charset="0"/>
              </a:rPr>
              <a:t>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erhalten</a:t>
            </a:r>
            <a:r>
              <a:rPr lang="en-GB" sz="1100" dirty="0">
                <a:effectLst/>
                <a:ea typeface="Calibri" panose="020F0502020204030204" pitchFamily="34" charset="0"/>
              </a:rPr>
              <a:t>.</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 </a:t>
            </a:r>
            <a:endParaRPr lang="en-LB" sz="1100" dirty="0">
              <a:effectLst/>
              <a:ea typeface="Calibri" panose="020F0502020204030204" pitchFamily="34" charset="0"/>
            </a:endParaRPr>
          </a:p>
          <a:p>
            <a:pPr>
              <a:spcBef>
                <a:spcPts val="0"/>
              </a:spcBef>
            </a:pPr>
            <a:r>
              <a:rPr lang="en-GB" sz="1100" dirty="0" err="1">
                <a:effectLst/>
                <a:ea typeface="Calibri" panose="020F0502020204030204" pitchFamily="34" charset="0"/>
              </a:rPr>
              <a:t>Außerdem</a:t>
            </a:r>
            <a:r>
              <a:rPr lang="en-GB" sz="1100" dirty="0">
                <a:effectLst/>
                <a:ea typeface="Calibri" panose="020F0502020204030204" pitchFamily="34" charset="0"/>
              </a:rPr>
              <a:t> </a:t>
            </a:r>
            <a:r>
              <a:rPr lang="en-GB" sz="1100" dirty="0" err="1">
                <a:effectLst/>
                <a:ea typeface="Calibri" panose="020F0502020204030204" pitchFamily="34" charset="0"/>
              </a:rPr>
              <a:t>ist</a:t>
            </a:r>
            <a:r>
              <a:rPr lang="en-GB" sz="1100" dirty="0">
                <a:effectLst/>
                <a:ea typeface="Calibri" panose="020F0502020204030204" pitchFamily="34" charset="0"/>
              </a:rPr>
              <a:t> der </a:t>
            </a:r>
            <a:r>
              <a:rPr lang="en-GB" sz="1100" dirty="0" err="1">
                <a:effectLst/>
                <a:ea typeface="Calibri" panose="020F0502020204030204" pitchFamily="34" charset="0"/>
              </a:rPr>
              <a:t>Bau</a:t>
            </a:r>
            <a:r>
              <a:rPr lang="en-GB" sz="1100" dirty="0">
                <a:effectLst/>
                <a:ea typeface="Calibri" panose="020F0502020204030204" pitchFamily="34" charset="0"/>
              </a:rPr>
              <a:t> </a:t>
            </a:r>
            <a:r>
              <a:rPr lang="en-GB" sz="1100" dirty="0" err="1">
                <a:effectLst/>
                <a:ea typeface="Calibri" panose="020F0502020204030204" pitchFamily="34" charset="0"/>
              </a:rPr>
              <a:t>ein</a:t>
            </a:r>
            <a:r>
              <a:rPr lang="en-GB" sz="1100" dirty="0">
                <a:effectLst/>
                <a:ea typeface="Calibri" panose="020F0502020204030204" pitchFamily="34" charset="0"/>
              </a:rPr>
              <a:t> Sektor, in </a:t>
            </a:r>
            <a:r>
              <a:rPr lang="en-GB" sz="1100" dirty="0" err="1">
                <a:effectLst/>
                <a:ea typeface="Calibri" panose="020F0502020204030204" pitchFamily="34" charset="0"/>
              </a:rPr>
              <a:t>dem</a:t>
            </a:r>
            <a:r>
              <a:rPr lang="en-GB" sz="1100" dirty="0">
                <a:effectLst/>
                <a:ea typeface="Calibri" panose="020F0502020204030204" pitchFamily="34" charset="0"/>
              </a:rPr>
              <a:t> es Platz für </a:t>
            </a:r>
            <a:r>
              <a:rPr lang="en-GB" sz="1100" dirty="0" err="1">
                <a:effectLst/>
                <a:ea typeface="Calibri" panose="020F0502020204030204" pitchFamily="34" charset="0"/>
              </a:rPr>
              <a:t>jeden</a:t>
            </a:r>
            <a:r>
              <a:rPr lang="en-GB" sz="1100" dirty="0">
                <a:effectLst/>
                <a:ea typeface="Calibri" panose="020F0502020204030204" pitchFamily="34" charset="0"/>
              </a:rPr>
              <a:t> </a:t>
            </a:r>
            <a:r>
              <a:rPr lang="en-GB" sz="1100" dirty="0" err="1">
                <a:effectLst/>
                <a:ea typeface="Calibri" panose="020F0502020204030204" pitchFamily="34" charset="0"/>
              </a:rPr>
              <a:t>gibt</a:t>
            </a:r>
            <a:r>
              <a:rPr lang="en-GB" sz="1100" dirty="0">
                <a:effectLst/>
                <a:ea typeface="Calibri" panose="020F0502020204030204" pitchFamily="34" charset="0"/>
              </a:rPr>
              <a:t>, der </a:t>
            </a:r>
            <a:r>
              <a:rPr lang="en-GB" sz="1100" dirty="0" err="1">
                <a:effectLst/>
                <a:ea typeface="Calibri" panose="020F0502020204030204" pitchFamily="34" charset="0"/>
              </a:rPr>
              <a:t>eine</a:t>
            </a:r>
            <a:r>
              <a:rPr lang="en-GB" sz="1100" dirty="0">
                <a:effectLst/>
                <a:ea typeface="Calibri" panose="020F0502020204030204" pitchFamily="34" charset="0"/>
              </a:rPr>
              <a:t> </a:t>
            </a:r>
            <a:r>
              <a:rPr lang="en-GB" sz="1100" dirty="0" err="1">
                <a:effectLst/>
                <a:ea typeface="Calibri" panose="020F0502020204030204" pitchFamily="34" charset="0"/>
              </a:rPr>
              <a:t>Ausbildung</a:t>
            </a:r>
            <a:r>
              <a:rPr lang="en-GB" sz="1100" dirty="0">
                <a:effectLst/>
                <a:ea typeface="Calibri" panose="020F0502020204030204" pitchFamily="34" charset="0"/>
              </a:rPr>
              <a:t> hat, und </a:t>
            </a:r>
            <a:r>
              <a:rPr lang="en-GB" sz="1100" dirty="0" err="1">
                <a:effectLst/>
                <a:ea typeface="Calibri" panose="020F0502020204030204" pitchFamily="34" charset="0"/>
              </a:rPr>
              <a:t>durch</a:t>
            </a:r>
            <a:r>
              <a:rPr lang="en-GB" sz="1100" dirty="0">
                <a:effectLst/>
                <a:ea typeface="Calibri" panose="020F0502020204030204" pitchFamily="34" charset="0"/>
              </a:rPr>
              <a:t> </a:t>
            </a:r>
            <a:r>
              <a:rPr lang="en-GB" sz="1100" dirty="0" err="1">
                <a:effectLst/>
                <a:ea typeface="Calibri" panose="020F0502020204030204" pitchFamily="34" charset="0"/>
              </a:rPr>
              <a:t>diese</a:t>
            </a:r>
            <a:r>
              <a:rPr lang="en-GB" sz="1100" dirty="0">
                <a:effectLst/>
                <a:ea typeface="Calibri" panose="020F0502020204030204" pitchFamily="34" charset="0"/>
              </a:rPr>
              <a:t> </a:t>
            </a:r>
            <a:r>
              <a:rPr lang="en-GB" sz="1100" dirty="0" err="1">
                <a:effectLst/>
                <a:ea typeface="Calibri" panose="020F0502020204030204" pitchFamily="34" charset="0"/>
              </a:rPr>
              <a:t>Fähigkeiten</a:t>
            </a:r>
            <a:r>
              <a:rPr lang="en-GB" sz="1100" dirty="0">
                <a:effectLst/>
                <a:ea typeface="Calibri" panose="020F0502020204030204" pitchFamily="34" charset="0"/>
              </a:rPr>
              <a:t> und </a:t>
            </a:r>
            <a:r>
              <a:rPr lang="en-GB" sz="1100" dirty="0" err="1">
                <a:effectLst/>
                <a:ea typeface="Calibri" panose="020F0502020204030204" pitchFamily="34" charset="0"/>
              </a:rPr>
              <a:t>Kenntnisse</a:t>
            </a:r>
            <a:r>
              <a:rPr lang="en-GB" sz="1100" dirty="0">
                <a:effectLst/>
                <a:ea typeface="Calibri" panose="020F0502020204030204" pitchFamily="34" charset="0"/>
              </a:rPr>
              <a:t> </a:t>
            </a:r>
            <a:r>
              <a:rPr lang="en-GB" sz="1100" dirty="0" err="1">
                <a:effectLst/>
                <a:ea typeface="Calibri" panose="020F0502020204030204" pitchFamily="34" charset="0"/>
              </a:rPr>
              <a:t>können</a:t>
            </a:r>
            <a:r>
              <a:rPr lang="en-GB" sz="1100" dirty="0">
                <a:effectLst/>
                <a:ea typeface="Calibri" panose="020F0502020204030204" pitchFamily="34" charset="0"/>
              </a:rPr>
              <a:t> </a:t>
            </a:r>
            <a:r>
              <a:rPr lang="en-GB" sz="1100" dirty="0" err="1">
                <a:effectLst/>
                <a:ea typeface="Calibri" panose="020F0502020204030204" pitchFamily="34" charset="0"/>
              </a:rPr>
              <a:t>junge</a:t>
            </a:r>
            <a:r>
              <a:rPr lang="en-GB" sz="1100" dirty="0">
                <a:effectLst/>
                <a:ea typeface="Calibri" panose="020F0502020204030204" pitchFamily="34" charset="0"/>
              </a:rPr>
              <a:t> Frauen in </a:t>
            </a:r>
            <a:r>
              <a:rPr lang="en-GB" sz="1100" dirty="0" err="1">
                <a:effectLst/>
                <a:ea typeface="Calibri" panose="020F0502020204030204" pitchFamily="34" charset="0"/>
              </a:rPr>
              <a:t>diesen</a:t>
            </a:r>
            <a:r>
              <a:rPr lang="en-GB" sz="1100" dirty="0">
                <a:effectLst/>
                <a:ea typeface="Calibri" panose="020F0502020204030204" pitchFamily="34" charset="0"/>
              </a:rPr>
              <a:t> Sektor </a:t>
            </a:r>
            <a:r>
              <a:rPr lang="en-GB" sz="1100" dirty="0" err="1">
                <a:effectLst/>
                <a:ea typeface="Calibri" panose="020F0502020204030204" pitchFamily="34" charset="0"/>
              </a:rPr>
              <a:t>einsteigen</a:t>
            </a:r>
            <a:r>
              <a:rPr lang="en-GB" sz="1100" i="1" dirty="0">
                <a:solidFill>
                  <a:srgbClr val="EF8D5B"/>
                </a:solidFill>
                <a:effectLst/>
                <a:ea typeface="Calibri" panose="020F0502020204030204" pitchFamily="34" charset="0"/>
              </a:rPr>
              <a:t>. </a:t>
            </a:r>
            <a:r>
              <a:rPr lang="en-GB" sz="1100" b="1" i="1" dirty="0">
                <a:solidFill>
                  <a:srgbClr val="EF8D5B"/>
                </a:solidFill>
                <a:effectLst/>
                <a:ea typeface="Calibri" panose="020F0502020204030204" pitchFamily="34" charset="0"/>
              </a:rPr>
              <a:t>Klara Lund Structural Design and Analysis </a:t>
            </a:r>
            <a:r>
              <a:rPr lang="en-GB" sz="1100" b="1" i="1" dirty="0" err="1">
                <a:solidFill>
                  <a:srgbClr val="EF8D5B"/>
                </a:solidFill>
                <a:effectLst/>
                <a:ea typeface="Calibri" panose="020F0502020204030204" pitchFamily="34" charset="0"/>
              </a:rPr>
              <a:t>berät</a:t>
            </a:r>
            <a:r>
              <a:rPr lang="en-GB" sz="1100" b="1" i="1" dirty="0">
                <a:solidFill>
                  <a:srgbClr val="EF8D5B"/>
                </a:solidFill>
                <a:effectLst/>
                <a:ea typeface="Calibri" panose="020F0502020204030204" pitchFamily="34" charset="0"/>
              </a:rPr>
              <a:t> </a:t>
            </a:r>
            <a:r>
              <a:rPr lang="en-GB" sz="1100" b="1" i="1" dirty="0" err="1">
                <a:solidFill>
                  <a:srgbClr val="EF8D5B"/>
                </a:solidFill>
                <a:effectLst/>
                <a:ea typeface="Calibri" panose="020F0502020204030204" pitchFamily="34" charset="0"/>
              </a:rPr>
              <a:t>als</a:t>
            </a:r>
            <a:r>
              <a:rPr lang="en-GB" sz="1100" b="1" i="1" dirty="0">
                <a:solidFill>
                  <a:srgbClr val="EF8D5B"/>
                </a:solidFill>
                <a:effectLst/>
                <a:ea typeface="Calibri" panose="020F0502020204030204" pitchFamily="34" charset="0"/>
              </a:rPr>
              <a:t> </a:t>
            </a:r>
            <a:r>
              <a:rPr lang="en-GB" sz="1100" b="1" i="1" dirty="0" err="1">
                <a:solidFill>
                  <a:srgbClr val="EF8D5B"/>
                </a:solidFill>
                <a:effectLst/>
                <a:ea typeface="Calibri" panose="020F0502020204030204" pitchFamily="34" charset="0"/>
              </a:rPr>
              <a:t>Expertin</a:t>
            </a:r>
            <a:r>
              <a:rPr lang="en-GB" sz="1100" b="1" i="1" dirty="0">
                <a:solidFill>
                  <a:srgbClr val="EF8D5B"/>
                </a:solidFill>
                <a:effectLst/>
                <a:ea typeface="Calibri" panose="020F0502020204030204" pitchFamily="34" charset="0"/>
              </a:rPr>
              <a:t> </a:t>
            </a:r>
            <a:r>
              <a:rPr lang="en-GB" sz="1100" dirty="0" err="1">
                <a:effectLst/>
                <a:ea typeface="Calibri" panose="020F0502020204030204" pitchFamily="34" charset="0"/>
              </a:rPr>
              <a:t>junge</a:t>
            </a:r>
            <a:r>
              <a:rPr lang="en-GB" sz="1100" dirty="0">
                <a:effectLst/>
                <a:ea typeface="Calibri" panose="020F0502020204030204" pitchFamily="34" charset="0"/>
              </a:rPr>
              <a:t> Frauen, die </a:t>
            </a:r>
            <a:r>
              <a:rPr lang="en-GB" sz="1100" dirty="0" err="1">
                <a:effectLst/>
                <a:ea typeface="Calibri" panose="020F0502020204030204" pitchFamily="34" charset="0"/>
              </a:rPr>
              <a:t>sich</a:t>
            </a:r>
            <a:r>
              <a:rPr lang="en-GB" sz="1100" dirty="0">
                <a:effectLst/>
                <a:ea typeface="Calibri" panose="020F0502020204030204" pitchFamily="34" charset="0"/>
              </a:rPr>
              <a:t> für das </a:t>
            </a:r>
            <a:r>
              <a:rPr lang="en-GB" sz="1100" dirty="0" err="1">
                <a:effectLst/>
                <a:ea typeface="Calibri" panose="020F0502020204030204" pitchFamily="34" charset="0"/>
              </a:rPr>
              <a:t>Bauwesen</a:t>
            </a:r>
            <a:r>
              <a:rPr lang="en-GB" sz="1100" dirty="0">
                <a:effectLst/>
                <a:ea typeface="Calibri" panose="020F0502020204030204" pitchFamily="34" charset="0"/>
              </a:rPr>
              <a:t> </a:t>
            </a:r>
            <a:r>
              <a:rPr lang="en-GB" sz="1100" dirty="0" err="1">
                <a:effectLst/>
                <a:ea typeface="Calibri" panose="020F0502020204030204" pitchFamily="34" charset="0"/>
              </a:rPr>
              <a:t>interessieren</a:t>
            </a:r>
            <a:r>
              <a:rPr lang="en-GB" sz="1100" dirty="0">
                <a:effectLst/>
                <a:ea typeface="Calibri" panose="020F0502020204030204" pitchFamily="34" charset="0"/>
              </a:rPr>
              <a:t>:</a:t>
            </a:r>
            <a:endParaRPr lang="en-LB" sz="1100" dirty="0">
              <a:effectLst/>
              <a:ea typeface="Calibri" panose="020F0502020204030204" pitchFamily="34" charset="0"/>
            </a:endParaRPr>
          </a:p>
        </p:txBody>
      </p:sp>
      <p:sp>
        <p:nvSpPr>
          <p:cNvPr id="7" name="Text Placeholder 4">
            <a:extLst>
              <a:ext uri="{FF2B5EF4-FFF2-40B4-BE49-F238E27FC236}">
                <a16:creationId xmlns:a16="http://schemas.microsoft.com/office/drawing/2014/main" id="{77A4A2EF-7D99-1446-9D64-90C9BC51D281}"/>
              </a:ext>
            </a:extLst>
          </p:cNvPr>
          <p:cNvSpPr>
            <a:spLocks noGrp="1"/>
          </p:cNvSpPr>
          <p:nvPr/>
        </p:nvSpPr>
        <p:spPr>
          <a:xfrm>
            <a:off x="4143908" y="8986746"/>
            <a:ext cx="2912529"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t>
            </a:r>
            <a:r>
              <a:rPr lang="en-GB" dirty="0" err="1"/>
              <a:t>Recherchieren</a:t>
            </a:r>
            <a:r>
              <a:rPr lang="en-GB" dirty="0"/>
              <a:t> Sie, </a:t>
            </a:r>
            <a:r>
              <a:rPr lang="en-GB" dirty="0" err="1"/>
              <a:t>eignen</a:t>
            </a:r>
            <a:r>
              <a:rPr lang="en-GB" dirty="0"/>
              <a:t> Sie </a:t>
            </a:r>
            <a:r>
              <a:rPr lang="en-GB" dirty="0" err="1"/>
              <a:t>sich</a:t>
            </a:r>
            <a:r>
              <a:rPr lang="en-GB" dirty="0"/>
              <a:t> die </a:t>
            </a:r>
            <a:r>
              <a:rPr lang="en-GB" dirty="0" err="1"/>
              <a:t>entsprechenden</a:t>
            </a:r>
            <a:r>
              <a:rPr lang="en-GB" dirty="0"/>
              <a:t> </a:t>
            </a:r>
            <a:r>
              <a:rPr lang="en-GB" dirty="0" err="1"/>
              <a:t>Kenntnisse</a:t>
            </a:r>
            <a:r>
              <a:rPr lang="en-GB" dirty="0"/>
              <a:t> an und </a:t>
            </a:r>
            <a:r>
              <a:rPr lang="en-GB" dirty="0" err="1"/>
              <a:t>haben</a:t>
            </a:r>
            <a:r>
              <a:rPr lang="en-GB" dirty="0"/>
              <a:t> Sie </a:t>
            </a:r>
            <a:r>
              <a:rPr lang="en-GB" dirty="0" err="1"/>
              <a:t>Vertrauen</a:t>
            </a:r>
            <a:r>
              <a:rPr lang="en-GB" dirty="0"/>
              <a:t> in </a:t>
            </a:r>
            <a:r>
              <a:rPr lang="en-GB" dirty="0" err="1"/>
              <a:t>sich</a:t>
            </a:r>
            <a:r>
              <a:rPr lang="en-GB" dirty="0"/>
              <a:t> </a:t>
            </a:r>
            <a:r>
              <a:rPr lang="en-GB" dirty="0" err="1"/>
              <a:t>selbst</a:t>
            </a:r>
            <a:r>
              <a:rPr lang="en-GB" dirty="0"/>
              <a:t> und </a:t>
            </a:r>
            <a:r>
              <a:rPr lang="en-GB" dirty="0" err="1"/>
              <a:t>Ihre</a:t>
            </a:r>
            <a:r>
              <a:rPr lang="en-GB" dirty="0"/>
              <a:t> </a:t>
            </a:r>
            <a:r>
              <a:rPr lang="en-GB" dirty="0" err="1"/>
              <a:t>Fähigkeiten</a:t>
            </a:r>
            <a:r>
              <a:rPr lang="en-IE" dirty="0"/>
              <a:t>”.</a:t>
            </a:r>
            <a:r>
              <a:rPr lang="en-LB"/>
              <a:t> </a:t>
            </a:r>
            <a:endParaRPr lang="en-US" baseline="30000" dirty="0"/>
          </a:p>
        </p:txBody>
      </p:sp>
      <p:sp>
        <p:nvSpPr>
          <p:cNvPr id="8" name="Freeform 7">
            <a:extLst>
              <a:ext uri="{FF2B5EF4-FFF2-40B4-BE49-F238E27FC236}">
                <a16:creationId xmlns:a16="http://schemas.microsoft.com/office/drawing/2014/main" id="{D35505D9-CE51-4581-EEB5-2811F4032269}"/>
              </a:ext>
            </a:extLst>
          </p:cNvPr>
          <p:cNvSpPr/>
          <p:nvPr/>
        </p:nvSpPr>
        <p:spPr>
          <a:xfrm>
            <a:off x="6712" y="671653"/>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88442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a:xfrm>
            <a:off x="3502790" y="198955"/>
            <a:ext cx="641119" cy="809629"/>
          </a:xfrm>
        </p:spPr>
        <p:txBody>
          <a:bodyPr/>
          <a:lstStyle/>
          <a:p>
            <a:pPr algn="ctr"/>
            <a:r>
              <a:rPr lang="en-US" sz="3200" dirty="0"/>
              <a:t>5</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41"/>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69</a:t>
            </a:fld>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75688" y="297405"/>
            <a:ext cx="2912529" cy="2720347"/>
          </a:xfrm>
        </p:spPr>
        <p:txBody>
          <a:bodyPr anchor="t">
            <a:noAutofit/>
          </a:bodyPr>
          <a:lstStyle/>
          <a:p>
            <a:pPr>
              <a:spcBef>
                <a:spcPts val="0"/>
              </a:spcBef>
            </a:pPr>
            <a:r>
              <a:rPr lang="en-US" sz="1100" b="1" dirty="0">
                <a:solidFill>
                  <a:srgbClr val="EF8D5B"/>
                </a:solidFill>
              </a:rPr>
              <a:t>Ein lohnender und abwechslungsreicher Sektor.</a:t>
            </a:r>
          </a:p>
          <a:p>
            <a:pPr>
              <a:spcBef>
                <a:spcPts val="0"/>
              </a:spcBef>
            </a:pPr>
            <a:endParaRPr lang="en-US" sz="1100" b="1" dirty="0">
              <a:solidFill>
                <a:srgbClr val="EF8D5B"/>
              </a:solidFill>
            </a:endParaRPr>
          </a:p>
          <a:p>
            <a:pPr>
              <a:spcBef>
                <a:spcPts val="0"/>
              </a:spcBef>
            </a:pPr>
            <a:r>
              <a:rPr lang="en-GB" sz="1100" dirty="0">
                <a:effectLst/>
                <a:ea typeface="Calibri" panose="020F0502020204030204" pitchFamily="34" charset="0"/>
              </a:rPr>
              <a:t>Ein </a:t>
            </a:r>
            <a:r>
              <a:rPr lang="en-GB" sz="1100" dirty="0" err="1">
                <a:effectLst/>
                <a:ea typeface="Calibri" panose="020F0502020204030204" pitchFamily="34" charset="0"/>
              </a:rPr>
              <a:t>weiteres</a:t>
            </a:r>
            <a:r>
              <a:rPr lang="en-GB" sz="1100" dirty="0">
                <a:effectLst/>
                <a:ea typeface="Calibri" panose="020F0502020204030204" pitchFamily="34" charset="0"/>
              </a:rPr>
              <a:t> </a:t>
            </a:r>
            <a:r>
              <a:rPr lang="en-GB" sz="1100" dirty="0" err="1">
                <a:effectLst/>
                <a:ea typeface="Calibri" panose="020F0502020204030204" pitchFamily="34" charset="0"/>
              </a:rPr>
              <a:t>Merkmal</a:t>
            </a:r>
            <a:r>
              <a:rPr lang="en-GB" sz="1100" dirty="0">
                <a:effectLst/>
                <a:ea typeface="Calibri" panose="020F0502020204030204" pitchFamily="34" charset="0"/>
              </a:rPr>
              <a:t>, das man </a:t>
            </a:r>
            <a:r>
              <a:rPr lang="en-GB" sz="1100" dirty="0" err="1">
                <a:effectLst/>
                <a:ea typeface="Calibri" panose="020F0502020204030204" pitchFamily="34" charset="0"/>
              </a:rPr>
              <a:t>berücksichtigen</a:t>
            </a:r>
            <a:r>
              <a:rPr lang="en-GB" sz="1100" dirty="0">
                <a:effectLst/>
                <a:ea typeface="Calibri" panose="020F0502020204030204" pitchFamily="34" charset="0"/>
              </a:rPr>
              <a:t> </a:t>
            </a:r>
            <a:r>
              <a:rPr lang="en-GB" sz="1100" dirty="0" err="1">
                <a:effectLst/>
                <a:ea typeface="Calibri" panose="020F0502020204030204" pitchFamily="34" charset="0"/>
              </a:rPr>
              <a:t>sollte</a:t>
            </a:r>
            <a:r>
              <a:rPr lang="en-GB" sz="1100" dirty="0">
                <a:effectLst/>
                <a:ea typeface="Calibri" panose="020F0502020204030204" pitchFamily="34" charset="0"/>
              </a:rPr>
              <a:t>, </a:t>
            </a:r>
            <a:r>
              <a:rPr lang="en-GB" sz="1100" dirty="0" err="1">
                <a:effectLst/>
                <a:ea typeface="Calibri" panose="020F0502020204030204" pitchFamily="34" charset="0"/>
              </a:rPr>
              <a:t>sind</a:t>
            </a:r>
            <a:r>
              <a:rPr lang="en-GB" sz="1100" dirty="0">
                <a:effectLst/>
                <a:ea typeface="Calibri" panose="020F0502020204030204" pitchFamily="34" charset="0"/>
              </a:rPr>
              <a:t> die </a:t>
            </a:r>
            <a:r>
              <a:rPr lang="en-GB" sz="1100" dirty="0" err="1">
                <a:effectLst/>
                <a:ea typeface="Calibri" panose="020F0502020204030204" pitchFamily="34" charset="0"/>
              </a:rPr>
              <a:t>Unterschiede</a:t>
            </a:r>
            <a:r>
              <a:rPr lang="en-GB" sz="1100" dirty="0">
                <a:effectLst/>
                <a:ea typeface="Calibri" panose="020F0502020204030204" pitchFamily="34" charset="0"/>
              </a:rPr>
              <a:t> und die </a:t>
            </a:r>
            <a:r>
              <a:rPr lang="en-GB" sz="1100" dirty="0" err="1">
                <a:effectLst/>
                <a:ea typeface="Calibri" panose="020F0502020204030204" pitchFamily="34" charset="0"/>
              </a:rPr>
              <a:t>verschiedenen</a:t>
            </a:r>
            <a:r>
              <a:rPr lang="en-GB" sz="1100" dirty="0">
                <a:effectLst/>
                <a:ea typeface="Calibri" panose="020F0502020204030204" pitchFamily="34" charset="0"/>
              </a:rPr>
              <a:t> </a:t>
            </a:r>
            <a:r>
              <a:rPr lang="en-GB" sz="1100" dirty="0" err="1">
                <a:effectLst/>
                <a:ea typeface="Calibri" panose="020F0502020204030204" pitchFamily="34" charset="0"/>
              </a:rPr>
              <a:t>Möglichkeiten</a:t>
            </a:r>
            <a:r>
              <a:rPr lang="en-GB" sz="1100" dirty="0">
                <a:effectLst/>
                <a:ea typeface="Calibri" panose="020F0502020204030204" pitchFamily="34" charset="0"/>
              </a:rPr>
              <a:t>, die es </a:t>
            </a:r>
            <a:r>
              <a:rPr lang="en-GB" sz="1100" dirty="0" err="1">
                <a:effectLst/>
                <a:ea typeface="Calibri" panose="020F0502020204030204" pitchFamily="34" charset="0"/>
              </a:rPr>
              <a:t>im</a:t>
            </a:r>
            <a:r>
              <a:rPr lang="en-GB" sz="1100" dirty="0">
                <a:effectLst/>
                <a:ea typeface="Calibri" panose="020F0502020204030204" pitchFamily="34" charset="0"/>
              </a:rPr>
              <a:t> </a:t>
            </a:r>
            <a:r>
              <a:rPr lang="en-GB" sz="1100" dirty="0" err="1">
                <a:effectLst/>
                <a:ea typeface="Calibri" panose="020F0502020204030204" pitchFamily="34" charset="0"/>
              </a:rPr>
              <a:t>Bau</a:t>
            </a:r>
            <a:r>
              <a:rPr lang="en-GB" sz="1100" dirty="0">
                <a:effectLst/>
                <a:ea typeface="Calibri" panose="020F0502020204030204" pitchFamily="34" charset="0"/>
              </a:rPr>
              <a:t> </a:t>
            </a:r>
            <a:r>
              <a:rPr lang="en-GB" sz="1100" dirty="0" err="1">
                <a:effectLst/>
                <a:ea typeface="Calibri" panose="020F0502020204030204" pitchFamily="34" charset="0"/>
              </a:rPr>
              <a:t>gibt</a:t>
            </a:r>
            <a:r>
              <a:rPr lang="en-GB" sz="1100" dirty="0">
                <a:effectLst/>
                <a:ea typeface="Calibri" panose="020F0502020204030204" pitchFamily="34" charset="0"/>
              </a:rPr>
              <a:t>, wo </a:t>
            </a:r>
            <a:r>
              <a:rPr lang="en-GB" sz="1100" dirty="0" err="1">
                <a:effectLst/>
                <a:ea typeface="Calibri" panose="020F0502020204030204" pitchFamily="34" charset="0"/>
              </a:rPr>
              <a:t>jeder</a:t>
            </a:r>
            <a:r>
              <a:rPr lang="en-GB" sz="1100" dirty="0">
                <a:effectLst/>
                <a:ea typeface="Calibri" panose="020F0502020204030204" pitchFamily="34" charset="0"/>
              </a:rPr>
              <a:t> Tag </a:t>
            </a:r>
            <a:r>
              <a:rPr lang="en-GB" sz="1100" dirty="0" err="1">
                <a:effectLst/>
                <a:ea typeface="Calibri" panose="020F0502020204030204" pitchFamily="34" charset="0"/>
              </a:rPr>
              <a:t>anders</a:t>
            </a:r>
            <a:r>
              <a:rPr lang="en-GB" sz="1100" dirty="0">
                <a:effectLst/>
                <a:ea typeface="Calibri" panose="020F0502020204030204" pitchFamily="34" charset="0"/>
              </a:rPr>
              <a:t> </a:t>
            </a:r>
            <a:r>
              <a:rPr lang="en-GB" sz="1100" dirty="0" err="1">
                <a:effectLst/>
                <a:ea typeface="Calibri" panose="020F0502020204030204" pitchFamily="34" charset="0"/>
              </a:rPr>
              <a:t>ist</a:t>
            </a:r>
            <a:r>
              <a:rPr lang="en-GB" sz="1100" dirty="0">
                <a:effectLst/>
                <a:ea typeface="Calibri" panose="020F0502020204030204" pitchFamily="34" charset="0"/>
              </a:rPr>
              <a:t>. Es </a:t>
            </a:r>
            <a:r>
              <a:rPr lang="en-GB" sz="1100" dirty="0" err="1">
                <a:effectLst/>
                <a:ea typeface="Calibri" panose="020F0502020204030204" pitchFamily="34" charset="0"/>
              </a:rPr>
              <a:t>handelt</a:t>
            </a:r>
            <a:r>
              <a:rPr lang="en-GB" sz="1100" dirty="0">
                <a:effectLst/>
                <a:ea typeface="Calibri" panose="020F0502020204030204" pitchFamily="34" charset="0"/>
              </a:rPr>
              <a:t> </a:t>
            </a:r>
            <a:r>
              <a:rPr lang="en-GB" sz="1100" dirty="0" err="1">
                <a:effectLst/>
                <a:ea typeface="Calibri" panose="020F0502020204030204" pitchFamily="34" charset="0"/>
              </a:rPr>
              <a:t>sich</a:t>
            </a:r>
            <a:r>
              <a:rPr lang="en-GB" sz="1100" dirty="0">
                <a:effectLst/>
                <a:ea typeface="Calibri" panose="020F0502020204030204" pitchFamily="34" charset="0"/>
              </a:rPr>
              <a:t> um </a:t>
            </a:r>
            <a:r>
              <a:rPr lang="en-GB" sz="1100" dirty="0" err="1">
                <a:effectLst/>
                <a:ea typeface="Calibri" panose="020F0502020204030204" pitchFamily="34" charset="0"/>
              </a:rPr>
              <a:t>einen</a:t>
            </a:r>
            <a:r>
              <a:rPr lang="en-GB" sz="1100" dirty="0">
                <a:effectLst/>
                <a:ea typeface="Calibri" panose="020F0502020204030204" pitchFamily="34" charset="0"/>
              </a:rPr>
              <a:t> Sektor, in </a:t>
            </a:r>
            <a:r>
              <a:rPr lang="en-GB" sz="1100" dirty="0" err="1">
                <a:effectLst/>
                <a:ea typeface="Calibri" panose="020F0502020204030204" pitchFamily="34" charset="0"/>
              </a:rPr>
              <a:t>dem</a:t>
            </a:r>
            <a:r>
              <a:rPr lang="en-GB" sz="1100" dirty="0">
                <a:effectLst/>
                <a:ea typeface="Calibri" panose="020F0502020204030204" pitchFamily="34" charset="0"/>
              </a:rPr>
              <a:t> </a:t>
            </a:r>
            <a:r>
              <a:rPr lang="en-GB" sz="1100" dirty="0" err="1">
                <a:effectLst/>
                <a:ea typeface="Calibri" panose="020F0502020204030204" pitchFamily="34" charset="0"/>
              </a:rPr>
              <a:t>letztendlich</a:t>
            </a:r>
            <a:r>
              <a:rPr lang="en-GB" sz="1100" dirty="0">
                <a:effectLst/>
                <a:ea typeface="Calibri" panose="020F0502020204030204" pitchFamily="34" charset="0"/>
              </a:rPr>
              <a:t> </a:t>
            </a:r>
            <a:r>
              <a:rPr lang="en-GB" sz="1100" dirty="0" err="1">
                <a:effectLst/>
                <a:ea typeface="Calibri" panose="020F0502020204030204" pitchFamily="34" charset="0"/>
              </a:rPr>
              <a:t>Gebäude</a:t>
            </a:r>
            <a:r>
              <a:rPr lang="en-GB" sz="1100" dirty="0">
                <a:effectLst/>
                <a:ea typeface="Calibri" panose="020F0502020204030204" pitchFamily="34" charset="0"/>
              </a:rPr>
              <a:t>, </a:t>
            </a:r>
            <a:r>
              <a:rPr lang="en-GB" sz="1100" dirty="0" err="1">
                <a:effectLst/>
                <a:ea typeface="Calibri" panose="020F0502020204030204" pitchFamily="34" charset="0"/>
              </a:rPr>
              <a:t>Wohnungen</a:t>
            </a:r>
            <a:r>
              <a:rPr lang="en-GB" sz="1100" dirty="0">
                <a:effectLst/>
                <a:ea typeface="Calibri" panose="020F0502020204030204" pitchFamily="34" charset="0"/>
              </a:rPr>
              <a:t>, </a:t>
            </a:r>
            <a:r>
              <a:rPr lang="en-GB" sz="1100" dirty="0" err="1">
                <a:effectLst/>
                <a:ea typeface="Calibri" panose="020F0502020204030204" pitchFamily="34" charset="0"/>
              </a:rPr>
              <a:t>Wohnhäuser</a:t>
            </a:r>
            <a:r>
              <a:rPr lang="en-GB" sz="1100" dirty="0">
                <a:effectLst/>
                <a:ea typeface="Calibri" panose="020F0502020204030204" pitchFamily="34" charset="0"/>
              </a:rPr>
              <a:t>, </a:t>
            </a:r>
            <a:r>
              <a:rPr lang="en-GB" sz="1100" dirty="0" err="1">
                <a:effectLst/>
                <a:ea typeface="Calibri" panose="020F0502020204030204" pitchFamily="34" charset="0"/>
              </a:rPr>
              <a:t>Krankenhäuser</a:t>
            </a:r>
            <a:r>
              <a:rPr lang="en-GB" sz="1100" dirty="0">
                <a:effectLst/>
                <a:ea typeface="Calibri" panose="020F0502020204030204" pitchFamily="34" charset="0"/>
              </a:rPr>
              <a:t>, </a:t>
            </a:r>
            <a:r>
              <a:rPr lang="en-GB" sz="1100" dirty="0" err="1">
                <a:effectLst/>
                <a:ea typeface="Calibri" panose="020F0502020204030204" pitchFamily="34" charset="0"/>
              </a:rPr>
              <a:t>Bildungseinrichtungen</a:t>
            </a:r>
            <a:r>
              <a:rPr lang="en-GB" sz="1100" dirty="0">
                <a:effectLst/>
                <a:ea typeface="Calibri" panose="020F0502020204030204" pitchFamily="34" charset="0"/>
              </a:rPr>
              <a:t> ... </a:t>
            </a:r>
            <a:r>
              <a:rPr lang="en-GB" sz="1100" dirty="0" err="1">
                <a:effectLst/>
                <a:ea typeface="Calibri" panose="020F0502020204030204" pitchFamily="34" charset="0"/>
              </a:rPr>
              <a:t>gebaut</a:t>
            </a:r>
            <a:r>
              <a:rPr lang="en-GB" sz="1100" dirty="0">
                <a:effectLst/>
                <a:ea typeface="Calibri" panose="020F0502020204030204" pitchFamily="34" charset="0"/>
              </a:rPr>
              <a:t> </a:t>
            </a:r>
            <a:r>
              <a:rPr lang="en-GB" sz="1100" dirty="0" err="1">
                <a:effectLst/>
                <a:ea typeface="Calibri" panose="020F0502020204030204" pitchFamily="34" charset="0"/>
              </a:rPr>
              <a:t>werden</a:t>
            </a:r>
            <a:r>
              <a:rPr lang="en-GB" sz="1100" dirty="0">
                <a:effectLst/>
                <a:ea typeface="Calibri" panose="020F0502020204030204" pitchFamily="34" charset="0"/>
              </a:rPr>
              <a:t>, die der </a:t>
            </a:r>
            <a:r>
              <a:rPr lang="en-GB" sz="1100" dirty="0" err="1">
                <a:effectLst/>
                <a:ea typeface="Calibri" panose="020F0502020204030204" pitchFamily="34" charset="0"/>
              </a:rPr>
              <a:t>ausgeführten</a:t>
            </a:r>
            <a:r>
              <a:rPr lang="en-GB" sz="1100" dirty="0">
                <a:effectLst/>
                <a:ea typeface="Calibri" panose="020F0502020204030204" pitchFamily="34" charset="0"/>
              </a:rPr>
              <a:t> Arbeit </a:t>
            </a:r>
            <a:r>
              <a:rPr lang="en-GB" sz="1100" dirty="0" err="1">
                <a:effectLst/>
                <a:ea typeface="Calibri" panose="020F0502020204030204" pitchFamily="34" charset="0"/>
              </a:rPr>
              <a:t>einen</a:t>
            </a:r>
            <a:r>
              <a:rPr lang="en-GB" sz="1100" dirty="0">
                <a:effectLst/>
                <a:ea typeface="Calibri" panose="020F0502020204030204" pitchFamily="34" charset="0"/>
              </a:rPr>
              <a:t> Sinn </a:t>
            </a:r>
            <a:r>
              <a:rPr lang="en-GB" sz="1100" dirty="0" err="1">
                <a:effectLst/>
                <a:ea typeface="Calibri" panose="020F0502020204030204" pitchFamily="34" charset="0"/>
              </a:rPr>
              <a:t>geben</a:t>
            </a:r>
            <a:r>
              <a:rPr lang="en-GB" sz="1100" dirty="0">
                <a:effectLst/>
                <a:ea typeface="Calibri" panose="020F0502020204030204" pitchFamily="34" charset="0"/>
              </a:rPr>
              <a:t> und am Ende des Tages </a:t>
            </a:r>
            <a:r>
              <a:rPr lang="en-GB" sz="1100" dirty="0" err="1">
                <a:effectLst/>
                <a:ea typeface="Calibri" panose="020F0502020204030204" pitchFamily="34" charset="0"/>
              </a:rPr>
              <a:t>sehr</a:t>
            </a:r>
            <a:r>
              <a:rPr lang="en-GB" sz="1100" dirty="0">
                <a:effectLst/>
                <a:ea typeface="Calibri" panose="020F0502020204030204" pitchFamily="34" charset="0"/>
              </a:rPr>
              <a:t> </a:t>
            </a:r>
            <a:r>
              <a:rPr lang="en-GB" sz="1100" dirty="0" err="1">
                <a:effectLst/>
                <a:ea typeface="Calibri" panose="020F0502020204030204" pitchFamily="34" charset="0"/>
              </a:rPr>
              <a:t>lohnend</a:t>
            </a:r>
            <a:r>
              <a:rPr lang="en-GB" sz="1100" dirty="0">
                <a:effectLst/>
                <a:ea typeface="Calibri" panose="020F0502020204030204" pitchFamily="34" charset="0"/>
              </a:rPr>
              <a:t> </a:t>
            </a:r>
            <a:r>
              <a:rPr lang="en-GB" sz="1100" dirty="0" err="1">
                <a:effectLst/>
                <a:ea typeface="Calibri" panose="020F0502020204030204" pitchFamily="34" charset="0"/>
              </a:rPr>
              <a:t>sind</a:t>
            </a:r>
            <a:r>
              <a:rPr lang="en-GB" sz="1100" dirty="0">
                <a:effectLst/>
                <a:ea typeface="Calibri" panose="020F0502020204030204" pitchFamily="34" charset="0"/>
              </a:rPr>
              <a:t>.</a:t>
            </a:r>
            <a:endParaRPr lang="en-LB" sz="1100" dirty="0">
              <a:effectLst/>
              <a:ea typeface="Calibri" panose="020F0502020204030204" pitchFamily="34" charset="0"/>
            </a:endParaRPr>
          </a:p>
          <a:p>
            <a:pPr>
              <a:spcBef>
                <a:spcPts val="0"/>
              </a:spcBef>
            </a:pPr>
            <a:r>
              <a:rPr lang="en-GB" sz="1100" dirty="0">
                <a:effectLst/>
                <a:ea typeface="Calibri" panose="020F0502020204030204" pitchFamily="34" charset="0"/>
              </a:rPr>
              <a:t> </a:t>
            </a:r>
            <a:endParaRPr lang="en-LB" sz="1100" dirty="0">
              <a:effectLst/>
              <a:ea typeface="Calibri" panose="020F0502020204030204" pitchFamily="34" charset="0"/>
            </a:endParaRPr>
          </a:p>
          <a:p>
            <a:pPr>
              <a:spcBef>
                <a:spcPts val="0"/>
              </a:spcBef>
            </a:pPr>
            <a:r>
              <a:rPr lang="en-GB" sz="1100" b="1" i="1" dirty="0">
                <a:solidFill>
                  <a:srgbClr val="EF8D5B"/>
                </a:solidFill>
                <a:effectLst/>
                <a:ea typeface="Calibri" panose="020F0502020204030204" pitchFamily="34" charset="0"/>
              </a:rPr>
              <a:t>Petra </a:t>
            </a:r>
            <a:r>
              <a:rPr lang="en-GB" sz="1100" b="1" i="1" dirty="0" err="1">
                <a:solidFill>
                  <a:srgbClr val="EF8D5B"/>
                </a:solidFill>
                <a:effectLst/>
                <a:ea typeface="Calibri" panose="020F0502020204030204" pitchFamily="34" charset="0"/>
              </a:rPr>
              <a:t>aus</a:t>
            </a:r>
            <a:r>
              <a:rPr lang="en-GB" sz="1100" b="1" i="1" dirty="0">
                <a:solidFill>
                  <a:srgbClr val="EF8D5B"/>
                </a:solidFill>
                <a:effectLst/>
                <a:ea typeface="Calibri" panose="020F0502020204030204" pitchFamily="34" charset="0"/>
              </a:rPr>
              <a:t> Deutschland </a:t>
            </a:r>
            <a:r>
              <a:rPr lang="en-GB" sz="1100" b="1" i="1" dirty="0" err="1">
                <a:solidFill>
                  <a:srgbClr val="EF8D5B"/>
                </a:solidFill>
                <a:effectLst/>
                <a:ea typeface="Calibri" panose="020F0502020204030204" pitchFamily="34" charset="0"/>
              </a:rPr>
              <a:t>empfiehlt</a:t>
            </a:r>
            <a:r>
              <a:rPr lang="en-GB" sz="1100" b="1" i="1" dirty="0">
                <a:solidFill>
                  <a:srgbClr val="EF8D5B"/>
                </a:solidFill>
                <a:effectLst/>
                <a:ea typeface="Calibri" panose="020F0502020204030204" pitchFamily="34" charset="0"/>
              </a:rPr>
              <a:t> die Branche für </a:t>
            </a:r>
            <a:r>
              <a:rPr lang="en-GB" sz="1100" b="1" i="1" dirty="0" err="1">
                <a:solidFill>
                  <a:srgbClr val="EF8D5B"/>
                </a:solidFill>
                <a:effectLst/>
                <a:ea typeface="Calibri" panose="020F0502020204030204" pitchFamily="34" charset="0"/>
              </a:rPr>
              <a:t>junge</a:t>
            </a:r>
            <a:r>
              <a:rPr lang="en-GB" sz="1100" b="1" i="1" dirty="0">
                <a:solidFill>
                  <a:srgbClr val="EF8D5B"/>
                </a:solidFill>
                <a:effectLst/>
                <a:ea typeface="Calibri" panose="020F0502020204030204" pitchFamily="34" charset="0"/>
              </a:rPr>
              <a:t> Frauen: </a:t>
            </a:r>
            <a:endParaRPr lang="en-LB" sz="1100" i="1" dirty="0">
              <a:solidFill>
                <a:srgbClr val="EF8D5B"/>
              </a:solidFill>
              <a:effectLst/>
              <a:ea typeface="Calibri" panose="020F0502020204030204" pitchFamily="34" charset="0"/>
            </a:endParaRPr>
          </a:p>
        </p:txBody>
      </p:sp>
      <p:sp>
        <p:nvSpPr>
          <p:cNvPr id="10" name="Text Placeholder 4">
            <a:extLst>
              <a:ext uri="{FF2B5EF4-FFF2-40B4-BE49-F238E27FC236}">
                <a16:creationId xmlns:a16="http://schemas.microsoft.com/office/drawing/2014/main" id="{175922BE-CDE6-6013-4EED-2CF3C061BC6C}"/>
              </a:ext>
            </a:extLst>
          </p:cNvPr>
          <p:cNvSpPr>
            <a:spLocks noGrp="1"/>
          </p:cNvSpPr>
          <p:nvPr/>
        </p:nvSpPr>
        <p:spPr>
          <a:xfrm>
            <a:off x="4069046" y="4015676"/>
            <a:ext cx="3244308"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t>
            </a:r>
            <a:r>
              <a:rPr lang="en-GB" dirty="0" err="1"/>
              <a:t>Kein</a:t>
            </a:r>
            <a:r>
              <a:rPr lang="en-GB" dirty="0"/>
              <a:t> </a:t>
            </a:r>
            <a:r>
              <a:rPr lang="en-GB" dirty="0" err="1"/>
              <a:t>Arbeitstag</a:t>
            </a:r>
            <a:r>
              <a:rPr lang="en-GB" dirty="0"/>
              <a:t> </a:t>
            </a:r>
            <a:r>
              <a:rPr lang="en-GB" dirty="0" err="1"/>
              <a:t>ist</a:t>
            </a:r>
            <a:r>
              <a:rPr lang="en-GB" dirty="0"/>
              <a:t> </a:t>
            </a:r>
            <a:r>
              <a:rPr lang="en-GB" dirty="0" err="1"/>
              <a:t>wie</a:t>
            </a:r>
            <a:r>
              <a:rPr lang="en-GB" dirty="0"/>
              <a:t> der </a:t>
            </a:r>
            <a:r>
              <a:rPr lang="en-GB" dirty="0" err="1"/>
              <a:t>andere</a:t>
            </a:r>
            <a:r>
              <a:rPr lang="en-GB" dirty="0"/>
              <a:t>, </a:t>
            </a:r>
            <a:r>
              <a:rPr lang="en-GB" dirty="0" err="1"/>
              <a:t>jeden</a:t>
            </a:r>
            <a:r>
              <a:rPr lang="en-GB" dirty="0"/>
              <a:t> Tag </a:t>
            </a:r>
            <a:r>
              <a:rPr lang="en-GB" dirty="0" err="1"/>
              <a:t>gibt</a:t>
            </a:r>
            <a:r>
              <a:rPr lang="en-GB" dirty="0"/>
              <a:t> es </a:t>
            </a:r>
            <a:r>
              <a:rPr lang="en-GB" dirty="0" err="1"/>
              <a:t>neue</a:t>
            </a:r>
            <a:r>
              <a:rPr lang="en-GB" dirty="0"/>
              <a:t> </a:t>
            </a:r>
            <a:r>
              <a:rPr lang="en-GB" dirty="0" err="1"/>
              <a:t>Herausforderungen</a:t>
            </a:r>
            <a:r>
              <a:rPr lang="en-GB" dirty="0"/>
              <a:t>, </a:t>
            </a:r>
            <a:r>
              <a:rPr lang="en-GB" dirty="0" err="1"/>
              <a:t>aber</a:t>
            </a:r>
            <a:r>
              <a:rPr lang="en-GB" dirty="0"/>
              <a:t> das </a:t>
            </a:r>
            <a:r>
              <a:rPr lang="en-GB" dirty="0" err="1"/>
              <a:t>Gefühl</a:t>
            </a:r>
            <a:r>
              <a:rPr lang="en-GB" dirty="0"/>
              <a:t> der </a:t>
            </a:r>
            <a:r>
              <a:rPr lang="en-GB" dirty="0" err="1"/>
              <a:t>Zufriedenheit</a:t>
            </a:r>
            <a:r>
              <a:rPr lang="en-GB" dirty="0"/>
              <a:t> am Ende </a:t>
            </a:r>
            <a:r>
              <a:rPr lang="en-GB" dirty="0" err="1"/>
              <a:t>eines</a:t>
            </a:r>
            <a:r>
              <a:rPr lang="en-GB" dirty="0"/>
              <a:t> </a:t>
            </a:r>
            <a:r>
              <a:rPr lang="en-GB" dirty="0" err="1"/>
              <a:t>jeden</a:t>
            </a:r>
            <a:r>
              <a:rPr lang="en-GB" dirty="0"/>
              <a:t> </a:t>
            </a:r>
            <a:r>
              <a:rPr lang="en-GB" dirty="0" err="1"/>
              <a:t>Projekts</a:t>
            </a:r>
            <a:r>
              <a:rPr lang="en-GB" dirty="0"/>
              <a:t> </a:t>
            </a:r>
            <a:r>
              <a:rPr lang="en-GB" dirty="0" err="1"/>
              <a:t>ist</a:t>
            </a:r>
            <a:r>
              <a:rPr lang="en-GB" dirty="0"/>
              <a:t> </a:t>
            </a:r>
            <a:r>
              <a:rPr lang="en-GB" dirty="0" err="1"/>
              <a:t>unbezahlbar</a:t>
            </a:r>
            <a:r>
              <a:rPr lang="en-IE" dirty="0"/>
              <a:t>"</a:t>
            </a:r>
            <a:r>
              <a:rPr lang="en-LB"/>
              <a:t>. </a:t>
            </a:r>
            <a:endParaRPr lang="en-US" baseline="30000" dirty="0"/>
          </a:p>
        </p:txBody>
      </p:sp>
      <p:grpSp>
        <p:nvGrpSpPr>
          <p:cNvPr id="11" name="Group 10">
            <a:extLst>
              <a:ext uri="{FF2B5EF4-FFF2-40B4-BE49-F238E27FC236}">
                <a16:creationId xmlns:a16="http://schemas.microsoft.com/office/drawing/2014/main" id="{13E41ACB-A5B8-0E83-EB4A-F40487B48D85}"/>
              </a:ext>
            </a:extLst>
          </p:cNvPr>
          <p:cNvGrpSpPr/>
          <p:nvPr/>
        </p:nvGrpSpPr>
        <p:grpSpPr>
          <a:xfrm>
            <a:off x="5060233" y="2890178"/>
            <a:ext cx="1487826" cy="1083162"/>
            <a:chOff x="3400450" y="986392"/>
            <a:chExt cx="1487826" cy="1083162"/>
          </a:xfrm>
        </p:grpSpPr>
        <p:sp>
          <p:nvSpPr>
            <p:cNvPr id="12" name="Freeform 11">
              <a:extLst>
                <a:ext uri="{FF2B5EF4-FFF2-40B4-BE49-F238E27FC236}">
                  <a16:creationId xmlns:a16="http://schemas.microsoft.com/office/drawing/2014/main" id="{F4CC692E-DFF8-2752-1F01-95511BB67CC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sp>
          <p:nvSpPr>
            <p:cNvPr id="15" name="Freeform 14">
              <a:extLst>
                <a:ext uri="{FF2B5EF4-FFF2-40B4-BE49-F238E27FC236}">
                  <a16:creationId xmlns:a16="http://schemas.microsoft.com/office/drawing/2014/main" id="{B1381CBA-BCB2-30F4-D0F1-1A0FB0CC9F5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a:p>
          </p:txBody>
        </p:sp>
      </p:grpSp>
      <p:sp>
        <p:nvSpPr>
          <p:cNvPr id="5" name="Text Placeholder 13">
            <a:extLst>
              <a:ext uri="{FF2B5EF4-FFF2-40B4-BE49-F238E27FC236}">
                <a16:creationId xmlns:a16="http://schemas.microsoft.com/office/drawing/2014/main" id="{9B58F462-2245-3119-DD01-9BC9DDEA1839}"/>
              </a:ext>
            </a:extLst>
          </p:cNvPr>
          <p:cNvSpPr txBox="1">
            <a:spLocks/>
          </p:cNvSpPr>
          <p:nvPr/>
        </p:nvSpPr>
        <p:spPr>
          <a:xfrm>
            <a:off x="4385313" y="5773388"/>
            <a:ext cx="2837665" cy="1654902"/>
          </a:xfrm>
          <a:prstGeom prst="rect">
            <a:avLst/>
          </a:prstGeom>
        </p:spPr>
        <p:txBody>
          <a:bodyPr anchor="t">
            <a:noAutofit/>
          </a:bodyPr>
          <a:lstStyle>
            <a:lvl1pPr marL="0" indent="0" algn="just" defTabSz="2072941" rtl="0" eaLnBrk="1" latinLnBrk="0" hangingPunct="1">
              <a:lnSpc>
                <a:spcPct val="100000"/>
              </a:lnSpc>
              <a:spcBef>
                <a:spcPts val="2267"/>
              </a:spcBef>
              <a:buFont typeface="Arial" panose="020B0604020202020204" pitchFamily="34" charset="0"/>
              <a:buNone/>
              <a:defRPr lang="en-US" sz="1200" b="0" i="0" kern="1200" smtClean="0">
                <a:solidFill>
                  <a:srgbClr val="000000"/>
                </a:solidFill>
                <a:effectLst/>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GB" sz="1100" dirty="0" err="1">
                <a:effectLst/>
                <a:ea typeface="Calibri" panose="020F0502020204030204" pitchFamily="34" charset="0"/>
              </a:rPr>
              <a:t>Außerdem</a:t>
            </a:r>
            <a:r>
              <a:rPr lang="en-GB" sz="1100" dirty="0">
                <a:effectLst/>
                <a:ea typeface="Calibri" panose="020F0502020204030204" pitchFamily="34" charset="0"/>
              </a:rPr>
              <a:t> </a:t>
            </a:r>
            <a:r>
              <a:rPr lang="en-GB" sz="1100" dirty="0" err="1">
                <a:effectLst/>
                <a:ea typeface="Calibri" panose="020F0502020204030204" pitchFamily="34" charset="0"/>
              </a:rPr>
              <a:t>verändert</a:t>
            </a:r>
            <a:r>
              <a:rPr lang="en-GB" sz="1100" dirty="0">
                <a:effectLst/>
                <a:ea typeface="Calibri" panose="020F0502020204030204" pitchFamily="34" charset="0"/>
              </a:rPr>
              <a:t> </a:t>
            </a:r>
            <a:r>
              <a:rPr lang="en-GB" sz="1100" dirty="0" err="1">
                <a:effectLst/>
                <a:ea typeface="Calibri" panose="020F0502020204030204" pitchFamily="34" charset="0"/>
              </a:rPr>
              <a:t>sich</a:t>
            </a:r>
            <a:r>
              <a:rPr lang="en-GB" sz="1100" dirty="0">
                <a:effectLst/>
                <a:ea typeface="Calibri" panose="020F0502020204030204" pitchFamily="34" charset="0"/>
              </a:rPr>
              <a:t> der </a:t>
            </a:r>
            <a:r>
              <a:rPr lang="en-GB" sz="1100" dirty="0" err="1">
                <a:effectLst/>
                <a:ea typeface="Calibri" panose="020F0502020204030204" pitchFamily="34" charset="0"/>
              </a:rPr>
              <a:t>Sektor</a:t>
            </a:r>
            <a:r>
              <a:rPr lang="en-GB" sz="1100" dirty="0">
                <a:effectLst/>
                <a:ea typeface="Calibri" panose="020F0502020204030204" pitchFamily="34" charset="0"/>
              </a:rPr>
              <a:t> </a:t>
            </a:r>
            <a:r>
              <a:rPr lang="en-GB" sz="1100" dirty="0" err="1">
                <a:effectLst/>
                <a:ea typeface="Calibri" panose="020F0502020204030204" pitchFamily="34" charset="0"/>
              </a:rPr>
              <a:t>ständig</a:t>
            </a:r>
            <a:r>
              <a:rPr lang="en-GB" sz="1100" dirty="0">
                <a:effectLst/>
                <a:ea typeface="Calibri" panose="020F0502020204030204" pitchFamily="34" charset="0"/>
              </a:rPr>
              <a:t>, und </a:t>
            </a:r>
            <a:r>
              <a:rPr lang="en-GB" sz="1100" dirty="0" err="1">
                <a:effectLst/>
                <a:ea typeface="Calibri" panose="020F0502020204030204" pitchFamily="34" charset="0"/>
              </a:rPr>
              <a:t>nach</a:t>
            </a:r>
            <a:r>
              <a:rPr lang="en-GB" sz="1100" dirty="0">
                <a:effectLst/>
                <a:ea typeface="Calibri" panose="020F0502020204030204" pitchFamily="34" charset="0"/>
              </a:rPr>
              <a:t> und </a:t>
            </a:r>
            <a:r>
              <a:rPr lang="en-GB" sz="1100" dirty="0" err="1">
                <a:effectLst/>
                <a:ea typeface="Calibri" panose="020F0502020204030204" pitchFamily="34" charset="0"/>
              </a:rPr>
              <a:t>nach</a:t>
            </a:r>
            <a:r>
              <a:rPr lang="en-GB" sz="1100" dirty="0">
                <a:effectLst/>
                <a:ea typeface="Calibri" panose="020F0502020204030204" pitchFamily="34" charset="0"/>
              </a:rPr>
              <a:t> </a:t>
            </a:r>
            <a:r>
              <a:rPr lang="en-GB" sz="1100" dirty="0" err="1">
                <a:effectLst/>
                <a:ea typeface="Calibri" panose="020F0502020204030204" pitchFamily="34" charset="0"/>
              </a:rPr>
              <a:t>werden</a:t>
            </a:r>
            <a:r>
              <a:rPr lang="en-GB" sz="1100" dirty="0">
                <a:effectLst/>
                <a:ea typeface="Calibri" panose="020F0502020204030204" pitchFamily="34" charset="0"/>
              </a:rPr>
              <a:t> die </a:t>
            </a:r>
            <a:r>
              <a:rPr lang="en-GB" sz="1100" dirty="0" err="1">
                <a:effectLst/>
                <a:ea typeface="Calibri" panose="020F0502020204030204" pitchFamily="34" charset="0"/>
              </a:rPr>
              <a:t>Geschlechterstereotypen</a:t>
            </a:r>
            <a:r>
              <a:rPr lang="en-GB" sz="1100" dirty="0">
                <a:effectLst/>
                <a:ea typeface="Calibri" panose="020F0502020204030204" pitchFamily="34" charset="0"/>
              </a:rPr>
              <a:t> und die </a:t>
            </a:r>
            <a:r>
              <a:rPr lang="en-GB" sz="1100" dirty="0" err="1">
                <a:effectLst/>
                <a:ea typeface="Calibri" panose="020F0502020204030204" pitchFamily="34" charset="0"/>
              </a:rPr>
              <a:t>Vorstellung</a:t>
            </a:r>
            <a:r>
              <a:rPr lang="en-GB" sz="1100" dirty="0">
                <a:effectLst/>
                <a:ea typeface="Calibri" panose="020F0502020204030204" pitchFamily="34" charset="0"/>
              </a:rPr>
              <a:t>, </a:t>
            </a:r>
            <a:r>
              <a:rPr lang="en-GB" sz="1100" dirty="0" err="1">
                <a:effectLst/>
                <a:ea typeface="Calibri" panose="020F0502020204030204" pitchFamily="34" charset="0"/>
              </a:rPr>
              <a:t>dass</a:t>
            </a:r>
            <a:r>
              <a:rPr lang="en-GB" sz="1100" dirty="0">
                <a:effectLst/>
                <a:ea typeface="Calibri" panose="020F0502020204030204" pitchFamily="34" charset="0"/>
              </a:rPr>
              <a:t> es </a:t>
            </a:r>
            <a:r>
              <a:rPr lang="en-GB" sz="1100" dirty="0" err="1">
                <a:effectLst/>
                <a:ea typeface="Calibri" panose="020F0502020204030204" pitchFamily="34" charset="0"/>
              </a:rPr>
              <a:t>sich</a:t>
            </a:r>
            <a:r>
              <a:rPr lang="en-GB" sz="1100" dirty="0">
                <a:effectLst/>
                <a:ea typeface="Calibri" panose="020F0502020204030204" pitchFamily="34" charset="0"/>
              </a:rPr>
              <a:t> um </a:t>
            </a:r>
            <a:r>
              <a:rPr lang="en-GB" sz="1100" dirty="0" err="1">
                <a:effectLst/>
                <a:ea typeface="Calibri" panose="020F0502020204030204" pitchFamily="34" charset="0"/>
              </a:rPr>
              <a:t>einen</a:t>
            </a:r>
            <a:r>
              <a:rPr lang="en-GB" sz="1100" dirty="0">
                <a:effectLst/>
                <a:ea typeface="Calibri" panose="020F0502020204030204" pitchFamily="34" charset="0"/>
              </a:rPr>
              <a:t> </a:t>
            </a:r>
            <a:r>
              <a:rPr lang="en-GB" sz="1100" dirty="0" err="1">
                <a:effectLst/>
                <a:ea typeface="Calibri" panose="020F0502020204030204" pitchFamily="34" charset="0"/>
              </a:rPr>
              <a:t>reinen</a:t>
            </a:r>
            <a:r>
              <a:rPr lang="en-GB" sz="1100" dirty="0">
                <a:effectLst/>
                <a:ea typeface="Calibri" panose="020F0502020204030204" pitchFamily="34" charset="0"/>
              </a:rPr>
              <a:t> </a:t>
            </a:r>
            <a:r>
              <a:rPr lang="en-GB" sz="1100" dirty="0" err="1">
                <a:effectLst/>
                <a:ea typeface="Calibri" panose="020F0502020204030204" pitchFamily="34" charset="0"/>
              </a:rPr>
              <a:t>Männersektor</a:t>
            </a:r>
            <a:r>
              <a:rPr lang="en-GB" sz="1100" dirty="0">
                <a:effectLst/>
                <a:ea typeface="Calibri" panose="020F0502020204030204" pitchFamily="34" charset="0"/>
              </a:rPr>
              <a:t> </a:t>
            </a:r>
            <a:r>
              <a:rPr lang="en-GB" sz="1100" dirty="0" err="1">
                <a:effectLst/>
                <a:ea typeface="Calibri" panose="020F0502020204030204" pitchFamily="34" charset="0"/>
              </a:rPr>
              <a:t>handelt</a:t>
            </a:r>
            <a:r>
              <a:rPr lang="en-GB" sz="1100" dirty="0">
                <a:effectLst/>
                <a:ea typeface="Calibri" panose="020F0502020204030204" pitchFamily="34" charset="0"/>
              </a:rPr>
              <a:t>, </a:t>
            </a:r>
            <a:r>
              <a:rPr lang="en-GB" sz="1100" dirty="0" err="1">
                <a:effectLst/>
                <a:ea typeface="Calibri" panose="020F0502020204030204" pitchFamily="34" charset="0"/>
              </a:rPr>
              <a:t>abgebaut</a:t>
            </a:r>
            <a:r>
              <a:rPr lang="en-GB" sz="1100" dirty="0">
                <a:effectLst/>
                <a:ea typeface="Calibri" panose="020F0502020204030204" pitchFamily="34" charset="0"/>
              </a:rPr>
              <a:t>, </a:t>
            </a:r>
            <a:r>
              <a:rPr lang="en-GB" sz="1100" dirty="0" err="1">
                <a:effectLst/>
                <a:ea typeface="Calibri" panose="020F0502020204030204" pitchFamily="34" charset="0"/>
              </a:rPr>
              <a:t>wie</a:t>
            </a:r>
            <a:r>
              <a:rPr lang="en-GB" sz="1100" dirty="0">
                <a:effectLst/>
                <a:ea typeface="Calibri" panose="020F0502020204030204" pitchFamily="34" charset="0"/>
              </a:rPr>
              <a:t> Deirdre Bennett CPO JJ </a:t>
            </a:r>
            <a:r>
              <a:rPr lang="en-GB" sz="1100" dirty="0" err="1">
                <a:effectLst/>
                <a:ea typeface="Calibri" panose="020F0502020204030204" pitchFamily="34" charset="0"/>
              </a:rPr>
              <a:t>Rhatigan</a:t>
            </a:r>
            <a:r>
              <a:rPr lang="en-GB" sz="1100" dirty="0">
                <a:effectLst/>
                <a:ea typeface="Calibri" panose="020F0502020204030204" pitchFamily="34" charset="0"/>
              </a:rPr>
              <a:t> &amp; CO </a:t>
            </a:r>
            <a:r>
              <a:rPr lang="en-GB" sz="1100" dirty="0" err="1">
                <a:effectLst/>
                <a:ea typeface="Calibri" panose="020F0502020204030204" pitchFamily="34" charset="0"/>
              </a:rPr>
              <a:t>aus</a:t>
            </a:r>
            <a:r>
              <a:rPr lang="en-GB" sz="1100" dirty="0">
                <a:effectLst/>
                <a:ea typeface="Calibri" panose="020F0502020204030204" pitchFamily="34" charset="0"/>
              </a:rPr>
              <a:t> </a:t>
            </a:r>
            <a:r>
              <a:rPr lang="en-GB" sz="1100" dirty="0" err="1">
                <a:effectLst/>
                <a:ea typeface="Calibri" panose="020F0502020204030204" pitchFamily="34" charset="0"/>
              </a:rPr>
              <a:t>Irland</a:t>
            </a:r>
            <a:r>
              <a:rPr lang="en-GB" sz="1100" dirty="0">
                <a:effectLst/>
                <a:ea typeface="Calibri" panose="020F0502020204030204" pitchFamily="34" charset="0"/>
              </a:rPr>
              <a:t> </a:t>
            </a:r>
            <a:r>
              <a:rPr lang="en-GB" sz="1100" dirty="0" err="1">
                <a:effectLst/>
                <a:ea typeface="Calibri" panose="020F0502020204030204" pitchFamily="34" charset="0"/>
              </a:rPr>
              <a:t>betont</a:t>
            </a:r>
            <a:r>
              <a:rPr lang="en-GB" sz="1100" dirty="0">
                <a:effectLst/>
                <a:ea typeface="Calibri" panose="020F0502020204030204" pitchFamily="34" charset="0"/>
              </a:rPr>
              <a:t>, die </a:t>
            </a:r>
            <a:r>
              <a:rPr lang="en-GB" sz="1100" dirty="0" err="1">
                <a:effectLst/>
                <a:ea typeface="Calibri" panose="020F0502020204030204" pitchFamily="34" charset="0"/>
              </a:rPr>
              <a:t>junge</a:t>
            </a:r>
            <a:r>
              <a:rPr lang="en-GB" sz="1100" dirty="0">
                <a:effectLst/>
                <a:ea typeface="Calibri" panose="020F0502020204030204" pitchFamily="34" charset="0"/>
              </a:rPr>
              <a:t> Frauen </a:t>
            </a:r>
            <a:r>
              <a:rPr lang="en-GB" sz="1100" dirty="0" err="1">
                <a:effectLst/>
                <a:ea typeface="Calibri" panose="020F0502020204030204" pitchFamily="34" charset="0"/>
              </a:rPr>
              <a:t>ermutigt</a:t>
            </a:r>
            <a:r>
              <a:rPr lang="en-GB" sz="1100" dirty="0">
                <a:effectLst/>
                <a:ea typeface="Calibri" panose="020F0502020204030204" pitchFamily="34" charset="0"/>
              </a:rPr>
              <a:t>, </a:t>
            </a:r>
            <a:r>
              <a:rPr lang="en-GB" sz="1100" dirty="0" err="1">
                <a:effectLst/>
                <a:ea typeface="Calibri" panose="020F0502020204030204" pitchFamily="34" charset="0"/>
              </a:rPr>
              <a:t>diese</a:t>
            </a:r>
            <a:r>
              <a:rPr lang="en-GB" sz="1100" dirty="0">
                <a:effectLst/>
                <a:ea typeface="Calibri" panose="020F0502020204030204" pitchFamily="34" charset="0"/>
              </a:rPr>
              <a:t> </a:t>
            </a:r>
            <a:r>
              <a:rPr lang="en-GB" sz="1100" dirty="0" err="1">
                <a:effectLst/>
                <a:ea typeface="Calibri" panose="020F0502020204030204" pitchFamily="34" charset="0"/>
              </a:rPr>
              <a:t>Vorstellungen</a:t>
            </a:r>
            <a:r>
              <a:rPr lang="en-GB" sz="1100" dirty="0">
                <a:effectLst/>
                <a:ea typeface="Calibri" panose="020F0502020204030204" pitchFamily="34" charset="0"/>
              </a:rPr>
              <a:t>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überwinden</a:t>
            </a:r>
            <a:r>
              <a:rPr lang="en-GB" sz="1100" dirty="0">
                <a:effectLst/>
                <a:ea typeface="Calibri" panose="020F0502020204030204" pitchFamily="34" charset="0"/>
              </a:rPr>
              <a:t> und </a:t>
            </a:r>
            <a:r>
              <a:rPr lang="en-GB" sz="1100" dirty="0" err="1">
                <a:effectLst/>
                <a:ea typeface="Calibri" panose="020F0502020204030204" pitchFamily="34" charset="0"/>
              </a:rPr>
              <a:t>einen</a:t>
            </a:r>
            <a:r>
              <a:rPr lang="en-GB" sz="1100" dirty="0">
                <a:effectLst/>
                <a:ea typeface="Calibri" panose="020F0502020204030204" pitchFamily="34" charset="0"/>
              </a:rPr>
              <a:t> </a:t>
            </a:r>
            <a:r>
              <a:rPr lang="en-GB" sz="1100" dirty="0" err="1">
                <a:effectLst/>
                <a:ea typeface="Calibri" panose="020F0502020204030204" pitchFamily="34" charset="0"/>
              </a:rPr>
              <a:t>anderen</a:t>
            </a:r>
            <a:r>
              <a:rPr lang="en-GB" sz="1100" dirty="0">
                <a:effectLst/>
                <a:ea typeface="Calibri" panose="020F0502020204030204" pitchFamily="34" charset="0"/>
              </a:rPr>
              <a:t> </a:t>
            </a:r>
            <a:r>
              <a:rPr lang="en-GB" sz="1100" dirty="0" err="1">
                <a:effectLst/>
                <a:ea typeface="Calibri" panose="020F0502020204030204" pitchFamily="34" charset="0"/>
              </a:rPr>
              <a:t>Sektor</a:t>
            </a:r>
            <a:r>
              <a:rPr lang="en-GB" sz="1100" dirty="0">
                <a:effectLst/>
                <a:ea typeface="Calibri" panose="020F0502020204030204" pitchFamily="34" charset="0"/>
              </a:rPr>
              <a:t> </a:t>
            </a:r>
            <a:r>
              <a:rPr lang="en-GB" sz="1100" dirty="0" err="1">
                <a:effectLst/>
                <a:ea typeface="Calibri" panose="020F0502020204030204" pitchFamily="34" charset="0"/>
              </a:rPr>
              <a:t>zu</a:t>
            </a:r>
            <a:r>
              <a:rPr lang="en-GB" sz="1100" dirty="0">
                <a:effectLst/>
                <a:ea typeface="Calibri" panose="020F0502020204030204" pitchFamily="34" charset="0"/>
              </a:rPr>
              <a:t> </a:t>
            </a:r>
            <a:r>
              <a:rPr lang="en-GB" sz="1100" dirty="0" err="1">
                <a:effectLst/>
                <a:ea typeface="Calibri" panose="020F0502020204030204" pitchFamily="34" charset="0"/>
              </a:rPr>
              <a:t>entdecken</a:t>
            </a:r>
            <a:r>
              <a:rPr lang="en-GB" sz="1100" dirty="0">
                <a:effectLst/>
                <a:ea typeface="Calibri" panose="020F0502020204030204" pitchFamily="34" charset="0"/>
              </a:rPr>
              <a:t>:</a:t>
            </a:r>
            <a:endParaRPr lang="en-LB" sz="1100">
              <a:effectLst/>
              <a:ea typeface="Calibri" panose="020F0502020204030204" pitchFamily="34" charset="0"/>
            </a:endParaRPr>
          </a:p>
        </p:txBody>
      </p:sp>
      <p:sp>
        <p:nvSpPr>
          <p:cNvPr id="7" name="Text Placeholder 4">
            <a:extLst>
              <a:ext uri="{FF2B5EF4-FFF2-40B4-BE49-F238E27FC236}">
                <a16:creationId xmlns:a16="http://schemas.microsoft.com/office/drawing/2014/main" id="{77A4A2EF-7D99-1446-9D64-90C9BC51D281}"/>
              </a:ext>
            </a:extLst>
          </p:cNvPr>
          <p:cNvSpPr>
            <a:spLocks noGrp="1"/>
          </p:cNvSpPr>
          <p:nvPr/>
        </p:nvSpPr>
        <p:spPr>
          <a:xfrm>
            <a:off x="4302559" y="7467531"/>
            <a:ext cx="3003172" cy="889527"/>
          </a:xfrm>
          <a:prstGeom prst="rect">
            <a:avLst/>
          </a:prstGeom>
        </p:spPr>
        <p:txBody>
          <a:bodyPr anchor="t">
            <a:noAutofit/>
          </a:bodyPr>
          <a:lstStyle>
            <a:lvl1pPr marL="0" indent="0" algn="ctr" defTabSz="2072941" rtl="0" eaLnBrk="1" latinLnBrk="0" hangingPunct="1">
              <a:lnSpc>
                <a:spcPct val="100000"/>
              </a:lnSpc>
              <a:spcBef>
                <a:spcPts val="2267"/>
              </a:spcBef>
              <a:buFont typeface="Arial" panose="020B0604020202020204" pitchFamily="34" charset="0"/>
              <a:buNone/>
              <a:defRPr sz="1800" b="0" i="0"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r>
              <a:rPr lang="en-GB" dirty="0"/>
              <a:t>Frauen </a:t>
            </a:r>
            <a:r>
              <a:rPr lang="en-GB" dirty="0" err="1"/>
              <a:t>sollten</a:t>
            </a:r>
            <a:r>
              <a:rPr lang="en-GB" dirty="0"/>
              <a:t> </a:t>
            </a:r>
            <a:r>
              <a:rPr lang="en-GB" dirty="0" err="1"/>
              <a:t>sich</a:t>
            </a:r>
            <a:r>
              <a:rPr lang="en-GB" dirty="0"/>
              <a:t> </a:t>
            </a:r>
            <a:r>
              <a:rPr lang="en-GB" dirty="0" err="1"/>
              <a:t>nicht</a:t>
            </a:r>
            <a:r>
              <a:rPr lang="en-GB" dirty="0"/>
              <a:t> </a:t>
            </a:r>
            <a:r>
              <a:rPr lang="en-GB" dirty="0" err="1"/>
              <a:t>selbst</a:t>
            </a:r>
            <a:r>
              <a:rPr lang="en-GB" dirty="0"/>
              <a:t> </a:t>
            </a:r>
            <a:r>
              <a:rPr lang="en-GB" dirty="0" err="1"/>
              <a:t>einschränken</a:t>
            </a:r>
            <a:r>
              <a:rPr lang="en-GB" dirty="0"/>
              <a:t>, </a:t>
            </a:r>
            <a:r>
              <a:rPr lang="en-GB" dirty="0" err="1"/>
              <a:t>weil</a:t>
            </a:r>
            <a:r>
              <a:rPr lang="en-GB" dirty="0"/>
              <a:t> </a:t>
            </a:r>
            <a:r>
              <a:rPr lang="en-GB" dirty="0" err="1"/>
              <a:t>sie</a:t>
            </a:r>
            <a:r>
              <a:rPr lang="en-GB" dirty="0"/>
              <a:t> </a:t>
            </a:r>
            <a:r>
              <a:rPr lang="en-GB" dirty="0" err="1"/>
              <a:t>denken</a:t>
            </a:r>
            <a:r>
              <a:rPr lang="en-GB" dirty="0"/>
              <a:t>, </a:t>
            </a:r>
            <a:r>
              <a:rPr lang="en-GB" dirty="0" err="1"/>
              <a:t>dass</a:t>
            </a:r>
            <a:r>
              <a:rPr lang="en-GB" dirty="0"/>
              <a:t> </a:t>
            </a:r>
            <a:r>
              <a:rPr lang="en-GB" dirty="0" err="1"/>
              <a:t>sie</a:t>
            </a:r>
            <a:r>
              <a:rPr lang="en-GB" dirty="0"/>
              <a:t> </a:t>
            </a:r>
            <a:r>
              <a:rPr lang="en-GB" dirty="0" err="1"/>
              <a:t>diese</a:t>
            </a:r>
            <a:r>
              <a:rPr lang="en-GB" dirty="0"/>
              <a:t> </a:t>
            </a:r>
            <a:r>
              <a:rPr lang="en-GB" dirty="0" err="1"/>
              <a:t>Fähigkeiten</a:t>
            </a:r>
            <a:r>
              <a:rPr lang="en-GB" dirty="0"/>
              <a:t> </a:t>
            </a:r>
            <a:r>
              <a:rPr lang="en-GB" dirty="0" err="1"/>
              <a:t>nicht</a:t>
            </a:r>
            <a:r>
              <a:rPr lang="en-GB" dirty="0"/>
              <a:t> </a:t>
            </a:r>
            <a:r>
              <a:rPr lang="en-GB" dirty="0" err="1"/>
              <a:t>haben</a:t>
            </a:r>
            <a:r>
              <a:rPr lang="en-GB" dirty="0"/>
              <a:t>, um in </a:t>
            </a:r>
            <a:r>
              <a:rPr lang="en-GB" dirty="0" err="1"/>
              <a:t>diesem</a:t>
            </a:r>
            <a:r>
              <a:rPr lang="en-GB" dirty="0"/>
              <a:t> Sektor </a:t>
            </a:r>
            <a:r>
              <a:rPr lang="en-GB" dirty="0" err="1"/>
              <a:t>zu</a:t>
            </a:r>
            <a:r>
              <a:rPr lang="en-GB" dirty="0"/>
              <a:t> </a:t>
            </a:r>
            <a:r>
              <a:rPr lang="en-GB" dirty="0" err="1"/>
              <a:t>arbeiten</a:t>
            </a:r>
            <a:r>
              <a:rPr lang="en-GB" dirty="0"/>
              <a:t>. Der </a:t>
            </a:r>
            <a:r>
              <a:rPr lang="en-GB" dirty="0" err="1"/>
              <a:t>Bausektor</a:t>
            </a:r>
            <a:r>
              <a:rPr lang="en-GB" dirty="0"/>
              <a:t> </a:t>
            </a:r>
            <a:r>
              <a:rPr lang="en-GB" dirty="0" err="1"/>
              <a:t>ist</a:t>
            </a:r>
            <a:r>
              <a:rPr lang="en-GB" dirty="0"/>
              <a:t> </a:t>
            </a:r>
            <a:r>
              <a:rPr lang="en-GB" dirty="0" err="1"/>
              <a:t>nicht</a:t>
            </a:r>
            <a:r>
              <a:rPr lang="en-GB" dirty="0"/>
              <a:t> </a:t>
            </a:r>
            <a:r>
              <a:rPr lang="en-GB" dirty="0" err="1"/>
              <a:t>mehr</a:t>
            </a:r>
            <a:r>
              <a:rPr lang="en-GB" dirty="0"/>
              <a:t> der </a:t>
            </a:r>
            <a:r>
              <a:rPr lang="en-GB" dirty="0" err="1"/>
              <a:t>traditionelle</a:t>
            </a:r>
            <a:r>
              <a:rPr lang="en-GB" dirty="0"/>
              <a:t> Sektor, an den </a:t>
            </a:r>
            <a:r>
              <a:rPr lang="en-GB" dirty="0" err="1"/>
              <a:t>wir</a:t>
            </a:r>
            <a:r>
              <a:rPr lang="en-GB" dirty="0"/>
              <a:t> </a:t>
            </a:r>
            <a:r>
              <a:rPr lang="en-GB" dirty="0" err="1"/>
              <a:t>denken</a:t>
            </a:r>
            <a:r>
              <a:rPr lang="en-GB" dirty="0"/>
              <a:t>. Es </a:t>
            </a:r>
            <a:r>
              <a:rPr lang="en-GB" dirty="0" err="1"/>
              <a:t>eröffnen</a:t>
            </a:r>
            <a:r>
              <a:rPr lang="en-GB" dirty="0"/>
              <a:t> </a:t>
            </a:r>
            <a:r>
              <a:rPr lang="en-GB" dirty="0" err="1"/>
              <a:t>sich</a:t>
            </a:r>
            <a:r>
              <a:rPr lang="en-GB" dirty="0"/>
              <a:t> </a:t>
            </a:r>
            <a:r>
              <a:rPr lang="en-GB" dirty="0" err="1"/>
              <a:t>viele</a:t>
            </a:r>
            <a:r>
              <a:rPr lang="en-GB" dirty="0"/>
              <a:t> </a:t>
            </a:r>
            <a:r>
              <a:rPr lang="en-GB" dirty="0" err="1"/>
              <a:t>Möglichkeiten</a:t>
            </a:r>
            <a:r>
              <a:rPr lang="en-GB" dirty="0"/>
              <a:t> </a:t>
            </a:r>
            <a:r>
              <a:rPr lang="en-GB" dirty="0" err="1"/>
              <a:t>im</a:t>
            </a:r>
            <a:r>
              <a:rPr lang="en-GB" dirty="0"/>
              <a:t> </a:t>
            </a:r>
            <a:r>
              <a:rPr lang="en-GB" dirty="0" err="1"/>
              <a:t>Zusammenhang</a:t>
            </a:r>
            <a:r>
              <a:rPr lang="en-GB" dirty="0"/>
              <a:t> </a:t>
            </a:r>
            <a:r>
              <a:rPr lang="en-GB" dirty="0" err="1"/>
              <a:t>mit</a:t>
            </a:r>
            <a:r>
              <a:rPr lang="en-GB" dirty="0"/>
              <a:t> den </a:t>
            </a:r>
            <a:r>
              <a:rPr lang="en-GB" dirty="0" err="1"/>
              <a:t>neuen</a:t>
            </a:r>
            <a:r>
              <a:rPr lang="en-GB" dirty="0"/>
              <a:t> </a:t>
            </a:r>
            <a:r>
              <a:rPr lang="en-GB" dirty="0" err="1"/>
              <a:t>Energien</a:t>
            </a:r>
            <a:r>
              <a:rPr lang="en-IE" dirty="0"/>
              <a:t>"</a:t>
            </a:r>
            <a:r>
              <a:rPr lang="en-LB" dirty="0"/>
              <a:t>. </a:t>
            </a:r>
            <a:endParaRPr lang="en-US" baseline="30000" dirty="0"/>
          </a:p>
        </p:txBody>
      </p:sp>
      <p:sp>
        <p:nvSpPr>
          <p:cNvPr id="2" name="Freeform 1">
            <a:extLst>
              <a:ext uri="{FF2B5EF4-FFF2-40B4-BE49-F238E27FC236}">
                <a16:creationId xmlns:a16="http://schemas.microsoft.com/office/drawing/2014/main" id="{F5F82A85-408D-DFD7-7BDA-23CE4A7C4081}"/>
              </a:ext>
            </a:extLst>
          </p:cNvPr>
          <p:cNvSpPr/>
          <p:nvPr/>
        </p:nvSpPr>
        <p:spPr>
          <a:xfrm>
            <a:off x="6712" y="671654"/>
            <a:ext cx="3482223" cy="900297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172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B767E5-A66F-B44B-9216-4B9FBF095E1B}"/>
              </a:ext>
            </a:extLst>
          </p:cNvPr>
          <p:cNvSpPr>
            <a:spLocks noGrp="1"/>
          </p:cNvSpPr>
          <p:nvPr>
            <p:ph type="body" sz="quarter" idx="37"/>
          </p:nvPr>
        </p:nvSpPr>
        <p:spPr/>
        <p:txBody>
          <a:bodyPr/>
          <a:lstStyle/>
          <a:p>
            <a:r>
              <a:rPr lang="en-US" dirty="0"/>
              <a:t>1</a:t>
            </a:r>
          </a:p>
        </p:txBody>
      </p:sp>
      <p:pic>
        <p:nvPicPr>
          <p:cNvPr id="72" name="Picture Placeholder 71">
            <a:extLst>
              <a:ext uri="{FF2B5EF4-FFF2-40B4-BE49-F238E27FC236}">
                <a16:creationId xmlns:a16="http://schemas.microsoft.com/office/drawing/2014/main" id="{188CC049-59B9-83DA-5FFD-BD08036F54C2}"/>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0" y="660634"/>
            <a:ext cx="3482223" cy="9013997"/>
          </a:xfrm>
        </p:spPr>
      </p:pic>
      <p:sp>
        <p:nvSpPr>
          <p:cNvPr id="6" name="Slide Number Placeholder 5">
            <a:extLst>
              <a:ext uri="{FF2B5EF4-FFF2-40B4-BE49-F238E27FC236}">
                <a16:creationId xmlns:a16="http://schemas.microsoft.com/office/drawing/2014/main" id="{A8B7C193-4885-454A-8C1F-6D05FDC80665}"/>
              </a:ext>
            </a:extLst>
          </p:cNvPr>
          <p:cNvSpPr>
            <a:spLocks noGrp="1"/>
          </p:cNvSpPr>
          <p:nvPr>
            <p:ph type="sldNum" sz="quarter" idx="4"/>
          </p:nvPr>
        </p:nvSpPr>
        <p:spPr/>
        <p:txBody>
          <a:bodyPr/>
          <a:lstStyle/>
          <a:p>
            <a:fld id="{CB2079F2-58AF-ED44-82D7-E04B2F6FD686}" type="slidenum">
              <a:rPr lang="en-US" smtClean="0"/>
              <a:t>7</a:t>
            </a:fld>
            <a:endParaRPr lang="en-US" dirty="0"/>
          </a:p>
        </p:txBody>
      </p:sp>
      <p:sp>
        <p:nvSpPr>
          <p:cNvPr id="13" name="Text Placeholder 12">
            <a:extLst>
              <a:ext uri="{FF2B5EF4-FFF2-40B4-BE49-F238E27FC236}">
                <a16:creationId xmlns:a16="http://schemas.microsoft.com/office/drawing/2014/main" id="{CA631473-A371-1341-BB0A-4FA525B5ACD7}"/>
              </a:ext>
            </a:extLst>
          </p:cNvPr>
          <p:cNvSpPr>
            <a:spLocks noGrp="1"/>
          </p:cNvSpPr>
          <p:nvPr>
            <p:ph type="body" sz="quarter" idx="50"/>
          </p:nvPr>
        </p:nvSpPr>
        <p:spPr/>
        <p:txBody>
          <a:bodyPr/>
          <a:lstStyle/>
          <a:p>
            <a:r>
              <a:rPr lang="en-US" dirty="0"/>
              <a:t>Lernergebnisse</a:t>
            </a:r>
          </a:p>
          <a:p>
            <a:endParaRPr lang="en-US" dirty="0"/>
          </a:p>
        </p:txBody>
      </p:sp>
      <p:sp>
        <p:nvSpPr>
          <p:cNvPr id="14" name="Text Placeholder 13">
            <a:extLst>
              <a:ext uri="{FF2B5EF4-FFF2-40B4-BE49-F238E27FC236}">
                <a16:creationId xmlns:a16="http://schemas.microsoft.com/office/drawing/2014/main" id="{C9248277-2411-3E4C-88B6-E21B88A64032}"/>
              </a:ext>
            </a:extLst>
          </p:cNvPr>
          <p:cNvSpPr>
            <a:spLocks noGrp="1"/>
          </p:cNvSpPr>
          <p:nvPr>
            <p:ph type="body" sz="quarter" idx="51"/>
          </p:nvPr>
        </p:nvSpPr>
        <p:spPr>
          <a:xfrm>
            <a:off x="4461402" y="2614613"/>
            <a:ext cx="2131901" cy="1428749"/>
          </a:xfrm>
        </p:spPr>
        <p:txBody>
          <a:bodyPr anchor="ctr">
            <a:normAutofit/>
          </a:bodyPr>
          <a:lstStyle/>
          <a:p>
            <a:r>
              <a:rPr lang="en-US" dirty="0"/>
              <a:t>Ein besseres Verständnis der Frauenbeteiligung im europäischen Bausektor.</a:t>
            </a:r>
          </a:p>
        </p:txBody>
      </p:sp>
      <p:sp>
        <p:nvSpPr>
          <p:cNvPr id="15" name="Text Placeholder 14">
            <a:extLst>
              <a:ext uri="{FF2B5EF4-FFF2-40B4-BE49-F238E27FC236}">
                <a16:creationId xmlns:a16="http://schemas.microsoft.com/office/drawing/2014/main" id="{63AB78DE-3FC0-474C-87D1-060C1732838B}"/>
              </a:ext>
            </a:extLst>
          </p:cNvPr>
          <p:cNvSpPr>
            <a:spLocks noGrp="1"/>
          </p:cNvSpPr>
          <p:nvPr>
            <p:ph type="body" sz="quarter" idx="52"/>
          </p:nvPr>
        </p:nvSpPr>
        <p:spPr/>
        <p:txBody>
          <a:bodyPr/>
          <a:lstStyle/>
          <a:p>
            <a:pPr marL="0" indent="0" algn="l" defTabSz="2072941" rtl="0" eaLnBrk="1" latinLnBrk="0" hangingPunct="1">
              <a:lnSpc>
                <a:spcPct val="130000"/>
              </a:lnSpc>
              <a:spcBef>
                <a:spcPts val="2267"/>
              </a:spcBef>
              <a:buFont typeface="Arial" panose="020B0604020202020204" pitchFamily="34" charset="0"/>
              <a:buNone/>
            </a:pPr>
            <a:r>
              <a:rPr lang="en-US" dirty="0"/>
              <a:t>2</a:t>
            </a:r>
          </a:p>
        </p:txBody>
      </p:sp>
      <p:sp>
        <p:nvSpPr>
          <p:cNvPr id="16" name="Text Placeholder 15">
            <a:extLst>
              <a:ext uri="{FF2B5EF4-FFF2-40B4-BE49-F238E27FC236}">
                <a16:creationId xmlns:a16="http://schemas.microsoft.com/office/drawing/2014/main" id="{DD668316-8204-7641-ACF8-6158FF987747}"/>
              </a:ext>
            </a:extLst>
          </p:cNvPr>
          <p:cNvSpPr>
            <a:spLocks noGrp="1"/>
          </p:cNvSpPr>
          <p:nvPr>
            <p:ph type="body" sz="quarter" idx="53"/>
          </p:nvPr>
        </p:nvSpPr>
        <p:spPr>
          <a:xfrm>
            <a:off x="4461402" y="4231874"/>
            <a:ext cx="2131901" cy="1428749"/>
          </a:xfrm>
        </p:spPr>
        <p:txBody>
          <a:bodyPr anchor="ctr"/>
          <a:lstStyle/>
          <a:p>
            <a:r>
              <a:rPr lang="en-US" dirty="0"/>
              <a:t>Einblicke in die Hindernisse für den Eintritt in den Sektor.</a:t>
            </a:r>
          </a:p>
        </p:txBody>
      </p:sp>
      <p:sp>
        <p:nvSpPr>
          <p:cNvPr id="7" name="Text Placeholder 6">
            <a:extLst>
              <a:ext uri="{FF2B5EF4-FFF2-40B4-BE49-F238E27FC236}">
                <a16:creationId xmlns:a16="http://schemas.microsoft.com/office/drawing/2014/main" id="{0566C185-EED0-9443-940E-8B43F364A565}"/>
              </a:ext>
            </a:extLst>
          </p:cNvPr>
          <p:cNvSpPr>
            <a:spLocks noGrp="1"/>
          </p:cNvSpPr>
          <p:nvPr>
            <p:ph type="body" sz="quarter" idx="54"/>
          </p:nvPr>
        </p:nvSpPr>
        <p:spPr>
          <a:prstGeom prst="rect">
            <a:avLst/>
          </a:prstGeom>
        </p:spPr>
        <p:txBody>
          <a:bodyPr>
            <a:noAutofit/>
          </a:bodyPr>
          <a:lstStyle/>
          <a:p>
            <a:pPr marL="0" indent="0" algn="l" defTabSz="2072941" rtl="0" eaLnBrk="1" latinLnBrk="0" hangingPunct="1">
              <a:lnSpc>
                <a:spcPct val="130000"/>
              </a:lnSpc>
              <a:spcBef>
                <a:spcPts val="2267"/>
              </a:spcBef>
              <a:buFont typeface="Arial" panose="020B0604020202020204" pitchFamily="34" charset="0"/>
              <a:buNone/>
            </a:pPr>
            <a:r>
              <a:rPr lang="en-US" dirty="0"/>
              <a:t>3</a:t>
            </a:r>
          </a:p>
        </p:txBody>
      </p:sp>
      <p:sp>
        <p:nvSpPr>
          <p:cNvPr id="8" name="Text Placeholder 7">
            <a:extLst>
              <a:ext uri="{FF2B5EF4-FFF2-40B4-BE49-F238E27FC236}">
                <a16:creationId xmlns:a16="http://schemas.microsoft.com/office/drawing/2014/main" id="{1F80E2E6-4103-234A-8844-F9BEB66C62BF}"/>
              </a:ext>
            </a:extLst>
          </p:cNvPr>
          <p:cNvSpPr>
            <a:spLocks noGrp="1"/>
          </p:cNvSpPr>
          <p:nvPr>
            <p:ph type="body" sz="quarter" idx="55"/>
          </p:nvPr>
        </p:nvSpPr>
        <p:spPr>
          <a:xfrm>
            <a:off x="4461402" y="5891999"/>
            <a:ext cx="2131901" cy="1428749"/>
          </a:xfrm>
          <a:prstGeom prst="rect">
            <a:avLst/>
          </a:prstGeom>
        </p:spPr>
        <p:txBody>
          <a:bodyPr anchor="ctr"/>
          <a:lstStyle/>
          <a:p>
            <a:r>
              <a:rPr lang="en-US" dirty="0"/>
              <a:t>Verbesserte Kenntnisse über neue Wege, um Frauen für die Branche zu gewinnen; und</a:t>
            </a:r>
          </a:p>
        </p:txBody>
      </p:sp>
      <p:sp>
        <p:nvSpPr>
          <p:cNvPr id="11" name="Text Placeholder 10">
            <a:extLst>
              <a:ext uri="{FF2B5EF4-FFF2-40B4-BE49-F238E27FC236}">
                <a16:creationId xmlns:a16="http://schemas.microsoft.com/office/drawing/2014/main" id="{1B06D4D7-36EC-2144-AC59-1B93F6A003BA}"/>
              </a:ext>
            </a:extLst>
          </p:cNvPr>
          <p:cNvSpPr>
            <a:spLocks noGrp="1"/>
          </p:cNvSpPr>
          <p:nvPr>
            <p:ph type="body" sz="quarter" idx="56"/>
          </p:nvPr>
        </p:nvSpPr>
        <p:spPr>
          <a:prstGeom prst="rect">
            <a:avLst/>
          </a:prstGeom>
        </p:spPr>
        <p:txBody>
          <a:bodyPr>
            <a:noAutofit/>
          </a:bodyPr>
          <a:lstStyle/>
          <a:p>
            <a:pPr marL="0" indent="0" algn="l" defTabSz="2072941" rtl="0" eaLnBrk="1" latinLnBrk="0" hangingPunct="1">
              <a:lnSpc>
                <a:spcPct val="130000"/>
              </a:lnSpc>
              <a:spcBef>
                <a:spcPts val="2267"/>
              </a:spcBef>
              <a:buFont typeface="Arial" panose="020B0604020202020204" pitchFamily="34" charset="0"/>
              <a:buNone/>
            </a:pPr>
            <a:r>
              <a:rPr lang="en-US" dirty="0"/>
              <a:t>4</a:t>
            </a:r>
          </a:p>
        </p:txBody>
      </p:sp>
      <p:sp>
        <p:nvSpPr>
          <p:cNvPr id="12" name="Text Placeholder 11">
            <a:extLst>
              <a:ext uri="{FF2B5EF4-FFF2-40B4-BE49-F238E27FC236}">
                <a16:creationId xmlns:a16="http://schemas.microsoft.com/office/drawing/2014/main" id="{F8AD550E-5298-4148-862E-182D42D04007}"/>
              </a:ext>
            </a:extLst>
          </p:cNvPr>
          <p:cNvSpPr>
            <a:spLocks noGrp="1"/>
          </p:cNvSpPr>
          <p:nvPr>
            <p:ph type="body" sz="quarter" idx="57"/>
          </p:nvPr>
        </p:nvSpPr>
        <p:spPr>
          <a:xfrm>
            <a:off x="4461402" y="7523548"/>
            <a:ext cx="2131901" cy="1428749"/>
          </a:xfrm>
          <a:prstGeom prst="rect">
            <a:avLst/>
          </a:prstGeom>
        </p:spPr>
        <p:txBody>
          <a:bodyPr anchor="ctr"/>
          <a:lstStyle/>
          <a:p>
            <a:r>
              <a:rPr lang="en-US" dirty="0"/>
              <a:t>Die </a:t>
            </a:r>
            <a:r>
              <a:rPr lang="en-US" dirty="0" err="1"/>
              <a:t>wesentlichen</a:t>
            </a:r>
            <a:r>
              <a:rPr lang="en-US" dirty="0"/>
              <a:t> Schritte bei der Erstellung eines Gender-Aktionsplans.</a:t>
            </a:r>
          </a:p>
        </p:txBody>
      </p:sp>
      <p:sp>
        <p:nvSpPr>
          <p:cNvPr id="3" name="Text Placeholder 2">
            <a:extLst>
              <a:ext uri="{FF2B5EF4-FFF2-40B4-BE49-F238E27FC236}">
                <a16:creationId xmlns:a16="http://schemas.microsoft.com/office/drawing/2014/main" id="{20A0DFA4-AA39-C2EB-57CB-5E075F4EECF1}"/>
              </a:ext>
            </a:extLst>
          </p:cNvPr>
          <p:cNvSpPr>
            <a:spLocks noGrp="1"/>
          </p:cNvSpPr>
          <p:nvPr>
            <p:ph type="body" sz="quarter" idx="58"/>
          </p:nvPr>
        </p:nvSpPr>
        <p:spPr>
          <a:xfrm>
            <a:off x="4432827" y="1155592"/>
            <a:ext cx="2389093" cy="993051"/>
          </a:xfrm>
        </p:spPr>
        <p:txBody>
          <a:bodyPr/>
          <a:lstStyle/>
          <a:p>
            <a:r>
              <a:rPr lang="en-GB" dirty="0"/>
              <a:t>Dieses Toolkit </a:t>
            </a:r>
            <a:r>
              <a:rPr lang="en-GB" dirty="0" err="1"/>
              <a:t>zielt</a:t>
            </a:r>
            <a:r>
              <a:rPr lang="en-GB" dirty="0"/>
              <a:t> </a:t>
            </a:r>
            <a:r>
              <a:rPr lang="en-GB" dirty="0" err="1"/>
              <a:t>darauf</a:t>
            </a:r>
            <a:r>
              <a:rPr lang="en-GB" dirty="0"/>
              <a:t> ab, den </a:t>
            </a:r>
            <a:r>
              <a:rPr lang="en-GB" dirty="0" err="1"/>
              <a:t>Lernenden</a:t>
            </a:r>
            <a:r>
              <a:rPr lang="en-GB" dirty="0"/>
              <a:t> </a:t>
            </a:r>
            <a:r>
              <a:rPr lang="en-GB" dirty="0" err="1"/>
              <a:t>ein</a:t>
            </a:r>
            <a:r>
              <a:rPr lang="en-GB" dirty="0"/>
              <a:t> </a:t>
            </a:r>
            <a:r>
              <a:rPr lang="en-GB" dirty="0" err="1"/>
              <a:t>besseres</a:t>
            </a:r>
            <a:r>
              <a:rPr lang="en-GB" dirty="0"/>
              <a:t> Wissen </a:t>
            </a:r>
            <a:r>
              <a:rPr lang="en-GB" dirty="0" err="1"/>
              <a:t>über</a:t>
            </a:r>
            <a:r>
              <a:rPr lang="en-GB" dirty="0"/>
              <a:t> den </a:t>
            </a:r>
            <a:r>
              <a:rPr lang="en-GB" dirty="0" err="1"/>
              <a:t>Bausektor</a:t>
            </a:r>
            <a:r>
              <a:rPr lang="en-GB" dirty="0"/>
              <a:t> in Europa und die </a:t>
            </a:r>
            <a:r>
              <a:rPr lang="en-GB" dirty="0" err="1"/>
              <a:t>Stellung</a:t>
            </a:r>
            <a:r>
              <a:rPr lang="en-GB" dirty="0"/>
              <a:t> der Frauen </a:t>
            </a:r>
            <a:r>
              <a:rPr lang="en-GB" dirty="0" err="1"/>
              <a:t>darin</a:t>
            </a:r>
            <a:r>
              <a:rPr lang="en-GB" dirty="0"/>
              <a:t> </a:t>
            </a:r>
            <a:r>
              <a:rPr lang="en-GB" dirty="0" err="1"/>
              <a:t>zu</a:t>
            </a:r>
            <a:r>
              <a:rPr lang="en-GB" dirty="0"/>
              <a:t> </a:t>
            </a:r>
            <a:r>
              <a:rPr lang="en-GB" dirty="0" err="1"/>
              <a:t>vermitteln</a:t>
            </a:r>
            <a:r>
              <a:rPr lang="en-GB" dirty="0"/>
              <a:t>. </a:t>
            </a:r>
            <a:r>
              <a:rPr lang="en-GB" dirty="0" err="1"/>
              <a:t>Dabei</a:t>
            </a:r>
            <a:r>
              <a:rPr lang="en-GB" dirty="0"/>
              <a:t> </a:t>
            </a:r>
            <a:r>
              <a:rPr lang="en-GB" dirty="0" err="1"/>
              <a:t>gewinnen</a:t>
            </a:r>
            <a:r>
              <a:rPr lang="en-GB" dirty="0"/>
              <a:t> die </a:t>
            </a:r>
            <a:r>
              <a:rPr lang="en-GB" dirty="0" err="1"/>
              <a:t>Lernenden</a:t>
            </a:r>
            <a:r>
              <a:rPr lang="en-GB" dirty="0"/>
              <a:t>: </a:t>
            </a:r>
          </a:p>
        </p:txBody>
      </p:sp>
      <p:sp>
        <p:nvSpPr>
          <p:cNvPr id="2" name="Freeform 1">
            <a:extLst>
              <a:ext uri="{FF2B5EF4-FFF2-40B4-BE49-F238E27FC236}">
                <a16:creationId xmlns:a16="http://schemas.microsoft.com/office/drawing/2014/main" id="{134CBC25-994F-F422-BF5E-888C0E7C30D5}"/>
              </a:ext>
            </a:extLst>
          </p:cNvPr>
          <p:cNvSpPr/>
          <p:nvPr/>
        </p:nvSpPr>
        <p:spPr>
          <a:xfrm>
            <a:off x="-10499" y="660634"/>
            <a:ext cx="3482223" cy="9013997"/>
          </a:xfrm>
          <a:custGeom>
            <a:avLst/>
            <a:gdLst>
              <a:gd name="connsiteX0" fmla="*/ 0 w 3482223"/>
              <a:gd name="connsiteY0" fmla="*/ 0 h 9013997"/>
              <a:gd name="connsiteX1" fmla="*/ 3480440 w 3482223"/>
              <a:gd name="connsiteY1" fmla="*/ 0 h 9013997"/>
              <a:gd name="connsiteX2" fmla="*/ 3480440 w 3482223"/>
              <a:gd name="connsiteY2" fmla="*/ 3448149 h 9013997"/>
              <a:gd name="connsiteX3" fmla="*/ 3482223 w 3482223"/>
              <a:gd name="connsiteY3" fmla="*/ 3448149 h 9013997"/>
              <a:gd name="connsiteX4" fmla="*/ 3482223 w 3482223"/>
              <a:gd name="connsiteY4" fmla="*/ 8682022 h 9013997"/>
              <a:gd name="connsiteX5" fmla="*/ 3480440 w 3482223"/>
              <a:gd name="connsiteY5" fmla="*/ 8682022 h 9013997"/>
              <a:gd name="connsiteX6" fmla="*/ 3480440 w 3482223"/>
              <a:gd name="connsiteY6" fmla="*/ 9013997 h 9013997"/>
              <a:gd name="connsiteX7" fmla="*/ 0 w 3482223"/>
              <a:gd name="connsiteY7" fmla="*/ 9013997 h 9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223" h="9013997">
                <a:moveTo>
                  <a:pt x="0" y="0"/>
                </a:moveTo>
                <a:lnTo>
                  <a:pt x="3480440" y="0"/>
                </a:lnTo>
                <a:lnTo>
                  <a:pt x="3480440" y="3448149"/>
                </a:lnTo>
                <a:lnTo>
                  <a:pt x="3482223" y="3448149"/>
                </a:lnTo>
                <a:lnTo>
                  <a:pt x="3482223" y="8682022"/>
                </a:lnTo>
                <a:lnTo>
                  <a:pt x="3480440" y="8682022"/>
                </a:lnTo>
                <a:lnTo>
                  <a:pt x="3480440" y="9013997"/>
                </a:lnTo>
                <a:lnTo>
                  <a:pt x="0" y="9013997"/>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75600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A7666B-DB2B-0BE5-9E32-F771E9FC2460}"/>
              </a:ext>
            </a:extLst>
          </p:cNvPr>
          <p:cNvSpPr>
            <a:spLocks noGrp="1"/>
          </p:cNvSpPr>
          <p:nvPr>
            <p:ph type="body" sz="quarter" idx="32"/>
          </p:nvPr>
        </p:nvSpPr>
        <p:spPr>
          <a:xfrm>
            <a:off x="563667" y="814772"/>
            <a:ext cx="6526988" cy="9062268"/>
          </a:xfrm>
        </p:spPr>
        <p:txBody>
          <a:bodyPr/>
          <a:lstStyle/>
          <a:p>
            <a:pPr algn="l"/>
            <a:r>
              <a:rPr lang="en-IE" dirty="0">
                <a:effectLst/>
                <a:ea typeface="Calibri" panose="020F0502020204030204" pitchFamily="34" charset="0"/>
              </a:rPr>
              <a:t>Ben F. Bigelow, Anusree </a:t>
            </a:r>
            <a:r>
              <a:rPr lang="en-IE" dirty="0" err="1">
                <a:effectLst/>
                <a:ea typeface="Calibri" panose="020F0502020204030204" pitchFamily="34" charset="0"/>
              </a:rPr>
              <a:t>Saseendran</a:t>
            </a:r>
            <a:r>
              <a:rPr lang="en-IE" dirty="0">
                <a:effectLst/>
                <a:ea typeface="Calibri" panose="020F0502020204030204" pitchFamily="34" charset="0"/>
              </a:rPr>
              <a:t> &amp; Jonathan W. Elliott (2018) </a:t>
            </a:r>
            <a:r>
              <a:rPr lang="de-DE" dirty="0">
                <a:effectLst/>
                <a:ea typeface="Calibri" panose="020F0502020204030204" pitchFamily="34" charset="0"/>
              </a:rPr>
              <a:t>Anziehung von Studierenden für Baubildungsprogramme: Eine Untersuchung von Wahrnehmungen nach Geschlecht, Internationales Journal für Baubildung und Forschung</a:t>
            </a:r>
            <a:r>
              <a:rPr lang="en-IE" dirty="0">
                <a:effectLst/>
                <a:ea typeface="Calibri" panose="020F0502020204030204" pitchFamily="34" charset="0"/>
              </a:rPr>
              <a:t>, 14:3, 179-197, DOI: 10.1080/15578771.2017.1280101r</a:t>
            </a:r>
            <a:endParaRPr lang="en-LB" dirty="0">
              <a:effectLst/>
              <a:ea typeface="Calibri" panose="020F0502020204030204" pitchFamily="34" charset="0"/>
            </a:endParaRPr>
          </a:p>
          <a:p>
            <a:pPr indent="-457200" algn="l"/>
            <a:r>
              <a:rPr lang="en-GB" dirty="0">
                <a:effectLst/>
                <a:ea typeface="Calibri" panose="020F0502020204030204" pitchFamily="34" charset="0"/>
              </a:rPr>
              <a:t> </a:t>
            </a:r>
            <a:endParaRPr lang="en-LB" dirty="0">
              <a:effectLst/>
              <a:ea typeface="Calibri" panose="020F0502020204030204" pitchFamily="34" charset="0"/>
            </a:endParaRPr>
          </a:p>
          <a:p>
            <a:pPr algn="l"/>
            <a:r>
              <a:rPr lang="en-GB" dirty="0" err="1">
                <a:effectLst/>
                <a:ea typeface="Calibri" panose="020F0502020204030204" pitchFamily="34" charset="0"/>
              </a:rPr>
              <a:t>Chadwicks</a:t>
            </a:r>
            <a:r>
              <a:rPr lang="en-GB" dirty="0">
                <a:effectLst/>
                <a:ea typeface="Calibri" panose="020F0502020204030204" pitchFamily="34" charset="0"/>
              </a:rPr>
              <a:t>-Gruppe (2023) </a:t>
            </a:r>
            <a:r>
              <a:rPr lang="en-IE" u="sng" dirty="0">
                <a:solidFill>
                  <a:srgbClr val="7CD0E4"/>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https://chadwicksgroup.ie/lack-of-female-role-models-and-representation-is-the-key-barrier/</a:t>
            </a:r>
            <a:endParaRPr lang="en-LB" dirty="0">
              <a:solidFill>
                <a:srgbClr val="7CD0E4"/>
              </a:solidFill>
              <a:effectLst/>
              <a:ea typeface="Calibri" panose="020F0502020204030204" pitchFamily="34" charset="0"/>
            </a:endParaRPr>
          </a:p>
          <a:p>
            <a:pPr indent="-457200" algn="l"/>
            <a:r>
              <a:rPr lang="en-GB" dirty="0">
                <a:effectLst/>
                <a:ea typeface="Calibri" panose="020F0502020204030204" pitchFamily="34" charset="0"/>
              </a:rPr>
              <a:t> </a:t>
            </a:r>
            <a:endParaRPr lang="en-LB" dirty="0">
              <a:effectLst/>
              <a:ea typeface="Calibri" panose="020F0502020204030204" pitchFamily="34" charset="0"/>
            </a:endParaRPr>
          </a:p>
          <a:p>
            <a:pPr marL="457200" indent="-457200" algn="l"/>
            <a:r>
              <a:rPr lang="en-GB" dirty="0" err="1">
                <a:effectLst/>
                <a:ea typeface="Calibri" panose="020F0502020204030204" pitchFamily="34" charset="0"/>
              </a:rPr>
              <a:t>Kammer</a:t>
            </a:r>
            <a:r>
              <a:rPr lang="en-GB" dirty="0">
                <a:effectLst/>
                <a:ea typeface="Calibri" panose="020F0502020204030204" pitchFamily="34" charset="0"/>
              </a:rPr>
              <a:t> der </a:t>
            </a:r>
            <a:r>
              <a:rPr lang="en-GB" dirty="0" err="1">
                <a:effectLst/>
                <a:ea typeface="Calibri" panose="020F0502020204030204" pitchFamily="34" charset="0"/>
              </a:rPr>
              <a:t>Bauingenieure</a:t>
            </a:r>
            <a:r>
              <a:rPr lang="en-GB" dirty="0">
                <a:effectLst/>
                <a:ea typeface="Calibri" panose="020F0502020204030204" pitchFamily="34" charset="0"/>
              </a:rPr>
              <a:t>, </a:t>
            </a:r>
            <a:r>
              <a:rPr lang="en-GB" dirty="0" err="1">
                <a:effectLst/>
                <a:ea typeface="Calibri" panose="020F0502020204030204" pitchFamily="34" charset="0"/>
              </a:rPr>
              <a:t>Polen</a:t>
            </a:r>
            <a:r>
              <a:rPr lang="en-GB" dirty="0">
                <a:effectLst/>
                <a:ea typeface="Calibri" panose="020F0502020204030204" pitchFamily="34" charset="0"/>
              </a:rPr>
              <a:t> (2021) </a:t>
            </a:r>
            <a:r>
              <a:rPr lang="en-GB" dirty="0" err="1">
                <a:effectLst/>
                <a:ea typeface="Calibri" panose="020F0502020204030204" pitchFamily="34" charset="0"/>
              </a:rPr>
              <a:t>Verfügbar</a:t>
            </a:r>
            <a:endParaRPr lang="en-GB" dirty="0">
              <a:effectLst/>
              <a:ea typeface="Calibri" panose="020F0502020204030204" pitchFamily="34" charset="0"/>
            </a:endParaRPr>
          </a:p>
          <a:p>
            <a:pPr marL="457200" indent="-457200" algn="l"/>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https://www.piib.org.pl/</a:t>
            </a:r>
            <a:endParaRPr lang="en-LB" dirty="0">
              <a:solidFill>
                <a:srgbClr val="7CD0E4"/>
              </a:solidFill>
              <a:effectLst/>
              <a:ea typeface="Calibri" panose="020F0502020204030204" pitchFamily="34" charset="0"/>
            </a:endParaRPr>
          </a:p>
          <a:p>
            <a:pPr algn="l"/>
            <a:r>
              <a:rPr lang="en-GB" dirty="0">
                <a:effectLst/>
                <a:ea typeface="Calibri" panose="020F0502020204030204" pitchFamily="34" charset="0"/>
              </a:rPr>
              <a:t> </a:t>
            </a:r>
            <a:endParaRPr lang="en-LB" dirty="0">
              <a:effectLst/>
              <a:ea typeface="Calibri" panose="020F0502020204030204" pitchFamily="34" charset="0"/>
            </a:endParaRPr>
          </a:p>
          <a:p>
            <a:pPr marL="457200" indent="-457200" algn="l"/>
            <a:r>
              <a:rPr lang="en-GB" dirty="0" err="1">
                <a:effectLst/>
                <a:ea typeface="Calibri" panose="020F0502020204030204" pitchFamily="34" charset="0"/>
              </a:rPr>
              <a:t>Ausschuss</a:t>
            </a:r>
            <a:r>
              <a:rPr lang="en-GB" dirty="0">
                <a:effectLst/>
                <a:ea typeface="Calibri" panose="020F0502020204030204" pitchFamily="34" charset="0"/>
              </a:rPr>
              <a:t> für </a:t>
            </a:r>
            <a:r>
              <a:rPr lang="en-GB" dirty="0" err="1">
                <a:effectLst/>
                <a:ea typeface="Calibri" panose="020F0502020204030204" pitchFamily="34" charset="0"/>
              </a:rPr>
              <a:t>europäische</a:t>
            </a:r>
            <a:r>
              <a:rPr lang="en-GB" dirty="0">
                <a:effectLst/>
                <a:ea typeface="Calibri" panose="020F0502020204030204" pitchFamily="34" charset="0"/>
              </a:rPr>
              <a:t> </a:t>
            </a:r>
            <a:r>
              <a:rPr lang="en-GB" dirty="0" err="1">
                <a:effectLst/>
                <a:ea typeface="Calibri" panose="020F0502020204030204" pitchFamily="34" charset="0"/>
              </a:rPr>
              <a:t>Baumaschinen</a:t>
            </a:r>
            <a:r>
              <a:rPr lang="en-GB" dirty="0">
                <a:effectLst/>
                <a:ea typeface="Calibri" panose="020F0502020204030204" pitchFamily="34" charset="0"/>
              </a:rPr>
              <a:t>,</a:t>
            </a:r>
          </a:p>
          <a:p>
            <a:pPr marL="457200" indent="-457200" algn="l"/>
            <a:r>
              <a:rPr lang="en-GB" dirty="0">
                <a:effectLst/>
                <a:ea typeface="Calibri" panose="020F0502020204030204" pitchFamily="34" charset="0"/>
              </a:rPr>
              <a:t>CECE (2023): </a:t>
            </a:r>
            <a:r>
              <a:rPr lang="en-GB" i="1" dirty="0" err="1">
                <a:effectLst/>
                <a:ea typeface="Calibri" panose="020F0502020204030204" pitchFamily="34" charset="0"/>
              </a:rPr>
              <a:t>Jährlicher</a:t>
            </a:r>
            <a:r>
              <a:rPr lang="en-GB" i="1" dirty="0">
                <a:effectLst/>
                <a:ea typeface="Calibri" panose="020F0502020204030204" pitchFamily="34" charset="0"/>
              </a:rPr>
              <a:t> </a:t>
            </a:r>
            <a:r>
              <a:rPr lang="en-GB" i="1" dirty="0" err="1">
                <a:effectLst/>
                <a:ea typeface="Calibri" panose="020F0502020204030204" pitchFamily="34" charset="0"/>
              </a:rPr>
              <a:t>Wirtschaftsbericht</a:t>
            </a:r>
            <a:r>
              <a:rPr lang="en-GB" dirty="0">
                <a:effectLst/>
                <a:ea typeface="Calibri" panose="020F0502020204030204" pitchFamily="34" charset="0"/>
              </a:rPr>
              <a:t>. </a:t>
            </a:r>
            <a:r>
              <a:rPr lang="en-GB" dirty="0" err="1">
                <a:effectLst/>
                <a:ea typeface="Calibri" panose="020F0502020204030204" pitchFamily="34" charset="0"/>
              </a:rPr>
              <a:t>Zugänglich</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a:t>
            </a:r>
          </a:p>
          <a:p>
            <a:pPr marL="457200" indent="-457200" algn="l"/>
            <a:r>
              <a:rPr lang="en-GB" u="sng" dirty="0">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https://www.cece.eu/news/cece-annual-economic</a:t>
            </a:r>
          </a:p>
          <a:p>
            <a:pPr marL="457200" indent="-457200" algn="l"/>
            <a:r>
              <a:rPr lang="en-GB" dirty="0">
                <a:solidFill>
                  <a:srgbClr val="7CD0E4"/>
                </a:solidFill>
                <a:effectLst/>
                <a:ea typeface="Calibri" panose="020F0502020204030204" pitchFamily="34" charset="0"/>
              </a:rPr>
              <a:t>Bericht-2023 </a:t>
            </a:r>
            <a:endParaRPr lang="en-LB" dirty="0">
              <a:solidFill>
                <a:srgbClr val="7CD0E4"/>
              </a:solidFill>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457200" indent="-457200" algn="l"/>
            <a:r>
              <a:rPr lang="en-GB" dirty="0" err="1">
                <a:effectLst/>
                <a:ea typeface="Calibri" panose="020F0502020204030204" pitchFamily="34" charset="0"/>
              </a:rPr>
              <a:t>Verband</a:t>
            </a:r>
            <a:r>
              <a:rPr lang="en-GB" dirty="0">
                <a:effectLst/>
                <a:ea typeface="Calibri" panose="020F0502020204030204" pitchFamily="34" charset="0"/>
              </a:rPr>
              <a:t> der </a:t>
            </a:r>
            <a:r>
              <a:rPr lang="en-GB" dirty="0" err="1">
                <a:effectLst/>
                <a:ea typeface="Calibri" panose="020F0502020204030204" pitchFamily="34" charset="0"/>
              </a:rPr>
              <a:t>Bauindustrie</a:t>
            </a:r>
            <a:r>
              <a:rPr lang="en-GB" dirty="0">
                <a:effectLst/>
                <a:ea typeface="Calibri" panose="020F0502020204030204" pitchFamily="34" charset="0"/>
              </a:rPr>
              <a:t> in </a:t>
            </a:r>
            <a:r>
              <a:rPr lang="en-GB" dirty="0" err="1">
                <a:effectLst/>
                <a:ea typeface="Calibri" panose="020F0502020204030204" pitchFamily="34" charset="0"/>
              </a:rPr>
              <a:t>Irland</a:t>
            </a:r>
            <a:r>
              <a:rPr lang="en-GB" dirty="0">
                <a:effectLst/>
                <a:ea typeface="Calibri" panose="020F0502020204030204" pitchFamily="34" charset="0"/>
              </a:rPr>
              <a:t>. (2018)</a:t>
            </a:r>
          </a:p>
          <a:p>
            <a:pPr marL="457200" indent="-457200" algn="l"/>
            <a:r>
              <a:rPr lang="en-GB" i="1" dirty="0">
                <a:effectLst/>
                <a:ea typeface="Calibri" panose="020F0502020204030204" pitchFamily="34" charset="0"/>
              </a:rPr>
              <a:t>Frauen </a:t>
            </a:r>
            <a:r>
              <a:rPr lang="en-GB" i="1" dirty="0" err="1">
                <a:effectLst/>
                <a:ea typeface="Calibri" panose="020F0502020204030204" pitchFamily="34" charset="0"/>
              </a:rPr>
              <a:t>im</a:t>
            </a:r>
            <a:r>
              <a:rPr lang="en-GB" i="1" dirty="0">
                <a:effectLst/>
                <a:ea typeface="Calibri" panose="020F0502020204030204" pitchFamily="34" charset="0"/>
              </a:rPr>
              <a:t> </a:t>
            </a:r>
            <a:r>
              <a:rPr lang="en-GB" i="1" dirty="0" err="1">
                <a:effectLst/>
                <a:ea typeface="Calibri" panose="020F0502020204030204" pitchFamily="34" charset="0"/>
              </a:rPr>
              <a:t>Baugewerbe</a:t>
            </a:r>
            <a:r>
              <a:rPr lang="en-GB" i="1" dirty="0">
                <a:effectLst/>
                <a:ea typeface="Calibri" panose="020F0502020204030204" pitchFamily="34" charset="0"/>
              </a:rPr>
              <a:t>.</a:t>
            </a:r>
            <a:r>
              <a:rPr lang="en-GB" dirty="0">
                <a:effectLst/>
                <a:ea typeface="Calibri" panose="020F0502020204030204" pitchFamily="34" charset="0"/>
              </a:rPr>
              <a:t> </a:t>
            </a:r>
            <a:r>
              <a:rPr lang="en-GB" dirty="0" err="1">
                <a:effectLst/>
                <a:ea typeface="Calibri" panose="020F0502020204030204" pitchFamily="34" charset="0"/>
              </a:rPr>
              <a:t>Genauigkeit</a:t>
            </a:r>
            <a:endParaRPr lang="en-GB" dirty="0">
              <a:effectLst/>
              <a:ea typeface="Calibri" panose="020F0502020204030204" pitchFamily="34" charset="0"/>
            </a:endParaRPr>
          </a:p>
          <a:p>
            <a:pPr marL="457200" indent="-457200" algn="l"/>
            <a:r>
              <a:rPr lang="en-GB" dirty="0" err="1">
                <a:effectLst/>
                <a:ea typeface="Calibri" panose="020F0502020204030204" pitchFamily="34" charset="0"/>
              </a:rPr>
              <a:t>Vermarktung</a:t>
            </a:r>
            <a:r>
              <a:rPr lang="en-GB" dirty="0">
                <a:effectLst/>
                <a:ea typeface="Calibri" panose="020F0502020204030204" pitchFamily="34" charset="0"/>
              </a:rPr>
              <a:t>. </a:t>
            </a:r>
            <a:r>
              <a:rPr lang="en-GB" dirty="0" err="1">
                <a:effectLst/>
                <a:ea typeface="Calibri" panose="020F0502020204030204" pitchFamily="34" charset="0"/>
              </a:rPr>
              <a:t>Costruzioni</a:t>
            </a:r>
            <a:r>
              <a:rPr lang="en-GB" dirty="0">
                <a:effectLst/>
                <a:ea typeface="Calibri" panose="020F0502020204030204" pitchFamily="34" charset="0"/>
              </a:rPr>
              <a:t> Italia S.P.A. (2022):</a:t>
            </a:r>
          </a:p>
          <a:p>
            <a:pPr marL="457200" indent="-457200" algn="l"/>
            <a:r>
              <a:rPr lang="en-GB" i="1" dirty="0" err="1">
                <a:effectLst/>
                <a:ea typeface="Calibri" panose="020F0502020204030204" pitchFamily="34" charset="0"/>
              </a:rPr>
              <a:t>Superbonus</a:t>
            </a:r>
            <a:r>
              <a:rPr lang="en-GB" i="1" dirty="0">
                <a:effectLst/>
                <a:ea typeface="Calibri" panose="020F0502020204030204" pitchFamily="34" charset="0"/>
              </a:rPr>
              <a:t> 110%</a:t>
            </a:r>
            <a:endParaRPr lang="en-LB" i="1" dirty="0">
              <a:ea typeface="Calibri" panose="020F0502020204030204" pitchFamily="34" charset="0"/>
            </a:endParaRPr>
          </a:p>
          <a:p>
            <a:pPr marL="457200" indent="-457200" algn="l"/>
            <a:r>
              <a:rPr lang="en-IE" u="sng" dirty="0">
                <a:solidFill>
                  <a:srgbClr val="7CD0E4"/>
                </a:solidFill>
                <a:effectLst/>
                <a:ea typeface="Calibri" panose="020F0502020204030204" pitchFamily="34" charset="0"/>
                <a:hlinkClick r:id="rId5">
                  <a:extLst>
                    <a:ext uri="{A12FA001-AC4F-418D-AE19-62706E023703}">
                      <ahyp:hlinkClr xmlns:ahyp="http://schemas.microsoft.com/office/drawing/2018/hyperlinkcolor" val="tx"/>
                    </a:ext>
                  </a:extLst>
                </a:hlinkClick>
              </a:rPr>
              <a:t>https://www.costruzioniitalia.it/servizi/superbon</a:t>
            </a:r>
          </a:p>
          <a:p>
            <a:pPr marL="457200" indent="-457200" algn="l"/>
            <a:r>
              <a:rPr lang="en-IE" u="sng" dirty="0">
                <a:solidFill>
                  <a:srgbClr val="7CD0E4"/>
                </a:solidFill>
                <a:effectLst/>
                <a:ea typeface="Calibri" panose="020F0502020204030204" pitchFamily="34" charset="0"/>
                <a:hlinkClick r:id="rId5">
                  <a:extLst>
                    <a:ext uri="{A12FA001-AC4F-418D-AE19-62706E023703}">
                      <ahyp:hlinkClr xmlns:ahyp="http://schemas.microsoft.com/office/drawing/2018/hyperlinkcolor" val="tx"/>
                    </a:ext>
                  </a:extLst>
                </a:hlinkClick>
              </a:rPr>
              <a:t>s10/#:~:text=''Casa%20a%20zero%20o%20zero,202</a:t>
            </a:r>
          </a:p>
          <a:p>
            <a:pPr marL="457200" indent="-457200" algn="l"/>
            <a:r>
              <a:rPr lang="en-IE" u="sng" dirty="0">
                <a:solidFill>
                  <a:srgbClr val="7CD0E4"/>
                </a:solidFill>
                <a:effectLst/>
                <a:ea typeface="Calibri" panose="020F0502020204030204" pitchFamily="34" charset="0"/>
                <a:hlinkClick r:id="rId5">
                  <a:extLst>
                    <a:ext uri="{A12FA001-AC4F-418D-AE19-62706E023703}">
                      <ahyp:hlinkClr xmlns:ahyp="http://schemas.microsoft.com/office/drawing/2018/hyperlinkcolor" val="tx"/>
                    </a:ext>
                  </a:extLst>
                </a:hlinkClick>
              </a:rPr>
              <a:t>%20al%2031%20dicembre%202021 </a:t>
            </a:r>
            <a:r>
              <a:rPr lang="en-IE" dirty="0" err="1">
                <a:effectLst/>
                <a:ea typeface="Calibri" panose="020F0502020204030204" pitchFamily="34" charset="0"/>
              </a:rPr>
              <a:t>Abgerufen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Mai 2023</a:t>
            </a:r>
            <a:endParaRPr lang="en-LB" dirty="0">
              <a:effectLst/>
              <a:ea typeface="Calibri" panose="020F0502020204030204" pitchFamily="34" charset="0"/>
            </a:endParaRPr>
          </a:p>
          <a:p>
            <a:pPr indent="-457200" algn="l"/>
            <a:r>
              <a:rPr lang="en-IE" dirty="0">
                <a:effectLst/>
                <a:ea typeface="Calibri" panose="020F0502020204030204" pitchFamily="34" charset="0"/>
              </a:rPr>
              <a:t> </a:t>
            </a:r>
            <a:endParaRPr lang="en-LB" dirty="0">
              <a:effectLst/>
              <a:ea typeface="Calibri" panose="020F0502020204030204" pitchFamily="34" charset="0"/>
            </a:endParaRPr>
          </a:p>
          <a:p>
            <a:pPr algn="l"/>
            <a:r>
              <a:rPr lang="en-IE" dirty="0" err="1">
                <a:effectLst/>
                <a:ea typeface="Calibri" panose="020F0502020204030204" pitchFamily="34" charset="0"/>
              </a:rPr>
              <a:t>Euroconstruct</a:t>
            </a:r>
            <a:r>
              <a:rPr lang="en-IE" dirty="0">
                <a:effectLst/>
                <a:ea typeface="Calibri" panose="020F0502020204030204" pitchFamily="34" charset="0"/>
              </a:rPr>
              <a:t> (2022) - </a:t>
            </a:r>
            <a:r>
              <a:rPr lang="en-IE" dirty="0" err="1">
                <a:effectLst/>
                <a:ea typeface="Calibri" panose="020F0502020204030204" pitchFamily="34" charset="0"/>
              </a:rPr>
              <a:t>Euroconstruct-Bericht</a:t>
            </a:r>
            <a:r>
              <a:rPr lang="en-IE" dirty="0">
                <a:effectLst/>
                <a:ea typeface="Calibri" panose="020F0502020204030204" pitchFamily="34" charset="0"/>
              </a:rPr>
              <a:t>.</a:t>
            </a:r>
            <a:endParaRPr lang="en-LB" dirty="0">
              <a:effectLst/>
              <a:ea typeface="Calibri" panose="020F0502020204030204" pitchFamily="34" charset="0"/>
            </a:endParaRPr>
          </a:p>
          <a:p>
            <a:pPr algn="l"/>
            <a:r>
              <a:rPr lang="en-IE" dirty="0" err="1">
                <a:effectLst/>
                <a:ea typeface="Calibri" panose="020F0502020204030204" pitchFamily="34" charset="0"/>
              </a:rPr>
              <a:t>Verfügbar</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IE" u="sng" dirty="0">
                <a:solidFill>
                  <a:srgbClr val="7CD0E4"/>
                </a:solidFill>
                <a:effectLst/>
                <a:ea typeface="Calibri" panose="020F0502020204030204" pitchFamily="34" charset="0"/>
                <a:hlinkClick r:id="rId6">
                  <a:extLst>
                    <a:ext uri="{A12FA001-AC4F-418D-AE19-62706E023703}">
                      <ahyp:hlinkClr xmlns:ahyp="http://schemas.microsoft.com/office/drawing/2018/hyperlinkcolor" val="tx"/>
                    </a:ext>
                  </a:extLst>
                </a:hlinkClick>
              </a:rPr>
              <a:t>https://itec.es/servicios/estudios-mercado/euroconstruct-sumario-ultimo-informe/</a:t>
            </a:r>
            <a:endParaRPr lang="en-LB" dirty="0">
              <a:solidFill>
                <a:srgbClr val="7CD0E4"/>
              </a:solidFill>
              <a:effectLst/>
              <a:ea typeface="Calibri" panose="020F0502020204030204" pitchFamily="34" charset="0"/>
            </a:endParaRPr>
          </a:p>
          <a:p>
            <a:pPr indent="-457200" algn="l"/>
            <a:r>
              <a:rPr lang="en-IE" dirty="0" err="1">
                <a:effectLst/>
                <a:ea typeface="Calibri" panose="020F0502020204030204" pitchFamily="34" charset="0"/>
              </a:rPr>
              <a:t>Aufgerufen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Mai 2023</a:t>
            </a:r>
            <a:endParaRPr lang="en-LB" dirty="0">
              <a:effectLst/>
              <a:ea typeface="Calibri" panose="020F0502020204030204" pitchFamily="34" charset="0"/>
            </a:endParaRPr>
          </a:p>
          <a:p>
            <a:pPr indent="-457200" algn="l"/>
            <a:r>
              <a:rPr lang="en-IE" dirty="0">
                <a:effectLst/>
                <a:ea typeface="Calibri" panose="020F0502020204030204" pitchFamily="34" charset="0"/>
              </a:rPr>
              <a:t> </a:t>
            </a:r>
            <a:endParaRPr lang="en-LB" dirty="0">
              <a:effectLst/>
              <a:ea typeface="Calibri" panose="020F0502020204030204" pitchFamily="34" charset="0"/>
            </a:endParaRPr>
          </a:p>
          <a:p>
            <a:pPr algn="l"/>
            <a:r>
              <a:rPr lang="en-IE" dirty="0" err="1">
                <a:effectLst/>
                <a:ea typeface="Calibri" panose="020F0502020204030204" pitchFamily="34" charset="0"/>
              </a:rPr>
              <a:t>Europäisches</a:t>
            </a:r>
            <a:r>
              <a:rPr lang="en-IE" dirty="0">
                <a:effectLst/>
                <a:ea typeface="Calibri" panose="020F0502020204030204" pitchFamily="34" charset="0"/>
              </a:rPr>
              <a:t> </a:t>
            </a:r>
            <a:r>
              <a:rPr lang="en-IE" dirty="0" err="1">
                <a:effectLst/>
                <a:ea typeface="Calibri" panose="020F0502020204030204" pitchFamily="34" charset="0"/>
              </a:rPr>
              <a:t>Zentrum</a:t>
            </a:r>
            <a:r>
              <a:rPr lang="en-IE" dirty="0">
                <a:effectLst/>
                <a:ea typeface="Calibri" panose="020F0502020204030204" pitchFamily="34" charset="0"/>
              </a:rPr>
              <a:t> für die </a:t>
            </a:r>
            <a:r>
              <a:rPr lang="en-IE" dirty="0" err="1">
                <a:effectLst/>
                <a:ea typeface="Calibri" panose="020F0502020204030204" pitchFamily="34" charset="0"/>
              </a:rPr>
              <a:t>Förderung</a:t>
            </a:r>
            <a:r>
              <a:rPr lang="en-IE" dirty="0">
                <a:effectLst/>
                <a:ea typeface="Calibri" panose="020F0502020204030204" pitchFamily="34" charset="0"/>
              </a:rPr>
              <a:t> der </a:t>
            </a:r>
            <a:r>
              <a:rPr lang="en-IE" dirty="0" err="1">
                <a:effectLst/>
                <a:ea typeface="Calibri" panose="020F0502020204030204" pitchFamily="34" charset="0"/>
              </a:rPr>
              <a:t>Berufsbildung</a:t>
            </a:r>
            <a:r>
              <a:rPr lang="en-IE" dirty="0">
                <a:effectLst/>
                <a:ea typeface="Calibri" panose="020F0502020204030204" pitchFamily="34" charset="0"/>
              </a:rPr>
              <a:t>, Eurostat (2020)</a:t>
            </a:r>
          </a:p>
          <a:p>
            <a:pPr algn="l"/>
            <a:r>
              <a:rPr lang="en-IE" u="sng" dirty="0">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https://www.cedefop.europa.eu/en/tools/skillsintelligence/self-employment?year=2020&amp;country=EU#6</a:t>
            </a:r>
            <a:endParaRPr lang="en-LB" dirty="0">
              <a:solidFill>
                <a:srgbClr val="7CD0E4"/>
              </a:solidFill>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457200" indent="-457200" algn="l"/>
            <a:r>
              <a:rPr lang="en-GB" dirty="0" err="1">
                <a:effectLst/>
                <a:ea typeface="Calibri" panose="020F0502020204030204" pitchFamily="34" charset="0"/>
              </a:rPr>
              <a:t>Europäisches</a:t>
            </a:r>
            <a:r>
              <a:rPr lang="en-GB" dirty="0">
                <a:effectLst/>
                <a:ea typeface="Calibri" panose="020F0502020204030204" pitchFamily="34" charset="0"/>
              </a:rPr>
              <a:t> </a:t>
            </a:r>
            <a:r>
              <a:rPr lang="en-GB" dirty="0" err="1">
                <a:effectLst/>
                <a:ea typeface="Calibri" panose="020F0502020204030204" pitchFamily="34" charset="0"/>
              </a:rPr>
              <a:t>Institut</a:t>
            </a:r>
            <a:r>
              <a:rPr lang="en-GB" dirty="0">
                <a:effectLst/>
                <a:ea typeface="Calibri" panose="020F0502020204030204" pitchFamily="34" charset="0"/>
              </a:rPr>
              <a:t> für </a:t>
            </a:r>
            <a:r>
              <a:rPr lang="en-GB" dirty="0" err="1">
                <a:effectLst/>
                <a:ea typeface="Calibri" panose="020F0502020204030204" pitchFamily="34" charset="0"/>
              </a:rPr>
              <a:t>Gleichstellungsfragen</a:t>
            </a:r>
            <a:r>
              <a:rPr lang="en-GB" dirty="0">
                <a:effectLst/>
                <a:ea typeface="Calibri" panose="020F0502020204030204" pitchFamily="34" charset="0"/>
              </a:rPr>
              <a:t> (2019):</a:t>
            </a:r>
          </a:p>
          <a:p>
            <a:pPr marL="457200" indent="-457200" algn="l"/>
            <a:r>
              <a:rPr lang="en-GB" i="1" dirty="0">
                <a:effectLst/>
                <a:ea typeface="Calibri" panose="020F0502020204030204" pitchFamily="34" charset="0"/>
              </a:rPr>
              <a:t>Gender-</a:t>
            </a:r>
            <a:r>
              <a:rPr lang="en-GB" i="1" dirty="0" err="1">
                <a:effectLst/>
                <a:ea typeface="Calibri" panose="020F0502020204030204" pitchFamily="34" charset="0"/>
              </a:rPr>
              <a:t>Planung</a:t>
            </a:r>
            <a:r>
              <a:rPr lang="en-GB" dirty="0">
                <a:effectLst/>
                <a:ea typeface="Calibri" panose="020F0502020204030204" pitchFamily="34" charset="0"/>
              </a:rPr>
              <a:t>. Luxemburg. </a:t>
            </a:r>
            <a:r>
              <a:rPr lang="en-GB" dirty="0" err="1">
                <a:effectLst/>
                <a:ea typeface="Calibri" panose="020F0502020204030204" pitchFamily="34" charset="0"/>
              </a:rPr>
              <a:t>Zugänglich</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a:t>
            </a:r>
          </a:p>
          <a:p>
            <a:pPr marL="457200" indent="-457200" algn="l"/>
            <a:r>
              <a:rPr lang="en-GB" u="sng" dirty="0">
                <a:solidFill>
                  <a:srgbClr val="7CD0E4"/>
                </a:solidFill>
                <a:effectLst/>
                <a:ea typeface="Calibri" panose="020F0502020204030204" pitchFamily="34" charset="0"/>
                <a:hlinkClick r:id="rId8">
                  <a:extLst>
                    <a:ext uri="{A12FA001-AC4F-418D-AE19-62706E023703}">
                      <ahyp:hlinkClr xmlns:ahyp="http://schemas.microsoft.com/office/drawing/2018/hyperlinkcolor" val="tx"/>
                    </a:ext>
                  </a:extLst>
                </a:hlinkClick>
              </a:rPr>
              <a:t>https://eige.europa.eu/sites/default/files/mh03192</a:t>
            </a:r>
          </a:p>
          <a:p>
            <a:pPr marL="457200" indent="-457200" algn="l"/>
            <a:r>
              <a:rPr lang="en-GB" u="sng" dirty="0">
                <a:solidFill>
                  <a:srgbClr val="7CD0E4"/>
                </a:solidFill>
                <a:effectLst/>
                <a:ea typeface="Calibri" panose="020F0502020204030204" pitchFamily="34" charset="0"/>
                <a:hlinkClick r:id="rId8">
                  <a:extLst>
                    <a:ext uri="{A12FA001-AC4F-418D-AE19-62706E023703}">
                      <ahyp:hlinkClr xmlns:ahyp="http://schemas.microsoft.com/office/drawing/2018/hyperlinkcolor" val="tx"/>
                    </a:ext>
                  </a:extLst>
                </a:hlinkClick>
              </a:rPr>
              <a:t>3enn_002_0.</a:t>
            </a:r>
            <a:r>
              <a:rPr lang="en-GB" dirty="0">
                <a:solidFill>
                  <a:srgbClr val="7CD0E4"/>
                </a:solidFill>
                <a:effectLst/>
                <a:ea typeface="Calibri" panose="020F0502020204030204" pitchFamily="34" charset="0"/>
              </a:rPr>
              <a:t>pdf </a:t>
            </a:r>
            <a:endParaRPr lang="en-LB" dirty="0">
              <a:solidFill>
                <a:srgbClr val="7CD0E4"/>
              </a:solidFill>
              <a:effectLst/>
              <a:ea typeface="Calibri" panose="020F0502020204030204" pitchFamily="34" charset="0"/>
            </a:endParaRPr>
          </a:p>
          <a:p>
            <a:pPr indent="-457200" algn="l"/>
            <a:r>
              <a:rPr lang="en-IE" dirty="0">
                <a:effectLst/>
                <a:ea typeface="Calibri" panose="020F0502020204030204" pitchFamily="34" charset="0"/>
              </a:rPr>
              <a:t> </a:t>
            </a:r>
            <a:endParaRPr lang="en-LB" dirty="0">
              <a:effectLst/>
              <a:ea typeface="Calibri" panose="020F0502020204030204" pitchFamily="34" charset="0"/>
            </a:endParaRPr>
          </a:p>
          <a:p>
            <a:pPr algn="l"/>
            <a:r>
              <a:rPr lang="en-IE" dirty="0" err="1">
                <a:effectLst/>
                <a:ea typeface="Calibri" panose="020F0502020204030204" pitchFamily="34" charset="0"/>
              </a:rPr>
              <a:t>Europäische</a:t>
            </a:r>
            <a:r>
              <a:rPr lang="en-IE" dirty="0">
                <a:effectLst/>
                <a:ea typeface="Calibri" panose="020F0502020204030204" pitchFamily="34" charset="0"/>
              </a:rPr>
              <a:t> </a:t>
            </a:r>
            <a:r>
              <a:rPr lang="en-IE" dirty="0" err="1">
                <a:effectLst/>
                <a:ea typeface="Calibri" panose="020F0502020204030204" pitchFamily="34" charset="0"/>
              </a:rPr>
              <a:t>Kommission</a:t>
            </a:r>
            <a:r>
              <a:rPr lang="en-IE" dirty="0">
                <a:effectLst/>
                <a:ea typeface="Calibri" panose="020F0502020204030204" pitchFamily="34" charset="0"/>
              </a:rPr>
              <a:t> (2022) </a:t>
            </a:r>
            <a:r>
              <a:rPr lang="en-IE" i="1" dirty="0" err="1">
                <a:effectLst/>
                <a:ea typeface="Calibri" panose="020F0502020204030204" pitchFamily="34" charset="0"/>
              </a:rPr>
              <a:t>Förderung</a:t>
            </a:r>
            <a:r>
              <a:rPr lang="en-IE" i="1" dirty="0">
                <a:effectLst/>
                <a:ea typeface="Calibri" panose="020F0502020204030204" pitchFamily="34" charset="0"/>
              </a:rPr>
              <a:t> der </a:t>
            </a:r>
            <a:r>
              <a:rPr lang="en-IE" i="1" dirty="0" err="1">
                <a:effectLst/>
                <a:ea typeface="Calibri" panose="020F0502020204030204" pitchFamily="34" charset="0"/>
              </a:rPr>
              <a:t>Nachfrage</a:t>
            </a:r>
            <a:r>
              <a:rPr lang="en-IE" i="1" dirty="0">
                <a:effectLst/>
                <a:ea typeface="Calibri" panose="020F0502020204030204" pitchFamily="34" charset="0"/>
              </a:rPr>
              <a:t> </a:t>
            </a:r>
            <a:r>
              <a:rPr lang="en-IE" i="1" dirty="0" err="1">
                <a:effectLst/>
                <a:ea typeface="Calibri" panose="020F0502020204030204" pitchFamily="34" charset="0"/>
              </a:rPr>
              <a:t>nach</a:t>
            </a:r>
            <a:r>
              <a:rPr lang="en-IE" i="1" dirty="0">
                <a:effectLst/>
                <a:ea typeface="Calibri" panose="020F0502020204030204" pitchFamily="34" charset="0"/>
              </a:rPr>
              <a:t> </a:t>
            </a:r>
            <a:r>
              <a:rPr lang="en-IE" i="1" dirty="0" err="1">
                <a:effectLst/>
                <a:ea typeface="Calibri" panose="020F0502020204030204" pitchFamily="34" charset="0"/>
              </a:rPr>
              <a:t>qualifizierten</a:t>
            </a:r>
            <a:r>
              <a:rPr lang="en-IE" i="1" dirty="0">
                <a:effectLst/>
                <a:ea typeface="Calibri" panose="020F0502020204030204" pitchFamily="34" charset="0"/>
              </a:rPr>
              <a:t> </a:t>
            </a:r>
            <a:r>
              <a:rPr lang="en-IE" i="1" dirty="0" err="1">
                <a:effectLst/>
                <a:ea typeface="Calibri" panose="020F0502020204030204" pitchFamily="34" charset="0"/>
              </a:rPr>
              <a:t>Arbeitskräften</a:t>
            </a:r>
            <a:r>
              <a:rPr lang="en-IE" i="1" dirty="0">
                <a:effectLst/>
                <a:ea typeface="Calibri" panose="020F0502020204030204" pitchFamily="34" charset="0"/>
              </a:rPr>
              <a:t> </a:t>
            </a:r>
            <a:r>
              <a:rPr lang="en-IE" i="1" dirty="0" err="1">
                <a:effectLst/>
                <a:ea typeface="Calibri" panose="020F0502020204030204" pitchFamily="34" charset="0"/>
              </a:rPr>
              <a:t>im</a:t>
            </a:r>
            <a:r>
              <a:rPr lang="en-IE" i="1" dirty="0">
                <a:effectLst/>
                <a:ea typeface="Calibri" panose="020F0502020204030204" pitchFamily="34" charset="0"/>
              </a:rPr>
              <a:t> </a:t>
            </a:r>
            <a:r>
              <a:rPr lang="en-IE" i="1" dirty="0" err="1">
                <a:effectLst/>
                <a:ea typeface="Calibri" panose="020F0502020204030204" pitchFamily="34" charset="0"/>
              </a:rPr>
              <a:t>Baugewerbe</a:t>
            </a:r>
            <a:r>
              <a:rPr lang="en-IE" i="1" dirty="0">
                <a:effectLst/>
                <a:ea typeface="Calibri" panose="020F0502020204030204" pitchFamily="34" charset="0"/>
              </a:rPr>
              <a:t>. </a:t>
            </a:r>
            <a:r>
              <a:rPr lang="en-IE" dirty="0">
                <a:effectLst/>
                <a:ea typeface="Calibri" panose="020F0502020204030204" pitchFamily="34" charset="0"/>
              </a:rPr>
              <a:t>https://build-up.ec.europa.eu/en/resources-and-tools/articles/overview-article-fostering-demand-skilled-labour-force-construction. </a:t>
            </a:r>
            <a:r>
              <a:rPr lang="en-IE" dirty="0" err="1">
                <a:effectLst/>
                <a:ea typeface="Calibri" panose="020F0502020204030204" pitchFamily="34" charset="0"/>
              </a:rPr>
              <a:t>Abgerufen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Mai 2023</a:t>
            </a:r>
            <a:endParaRPr lang="en-LB" dirty="0">
              <a:effectLst/>
              <a:ea typeface="Calibri" panose="020F0502020204030204" pitchFamily="34" charset="0"/>
            </a:endParaRPr>
          </a:p>
          <a:p>
            <a:pPr algn="l"/>
            <a:r>
              <a:rPr lang="en-GB" dirty="0">
                <a:effectLst/>
                <a:ea typeface="Calibri" panose="020F0502020204030204" pitchFamily="34" charset="0"/>
              </a:rPr>
              <a:t> </a:t>
            </a:r>
            <a:endParaRPr lang="en-LB" dirty="0">
              <a:effectLst/>
              <a:ea typeface="Calibri" panose="020F0502020204030204" pitchFamily="34" charset="0"/>
            </a:endParaRPr>
          </a:p>
          <a:p>
            <a:pPr algn="l"/>
            <a:r>
              <a:rPr lang="en-GB" dirty="0" err="1">
                <a:effectLst/>
                <a:ea typeface="Calibri" panose="020F0502020204030204" pitchFamily="34" charset="0"/>
              </a:rPr>
              <a:t>Europäische</a:t>
            </a:r>
            <a:r>
              <a:rPr lang="en-GB" dirty="0">
                <a:effectLst/>
                <a:ea typeface="Calibri" panose="020F0502020204030204" pitchFamily="34" charset="0"/>
              </a:rPr>
              <a:t> </a:t>
            </a:r>
            <a:r>
              <a:rPr lang="en-GB" dirty="0" err="1">
                <a:effectLst/>
                <a:ea typeface="Calibri" panose="020F0502020204030204" pitchFamily="34" charset="0"/>
              </a:rPr>
              <a:t>Kommission</a:t>
            </a:r>
            <a:r>
              <a:rPr lang="en-GB" dirty="0">
                <a:effectLst/>
                <a:ea typeface="Calibri" panose="020F0502020204030204" pitchFamily="34" charset="0"/>
              </a:rPr>
              <a:t> (2001) </a:t>
            </a:r>
            <a:r>
              <a:rPr lang="en-GB" dirty="0" err="1">
                <a:effectLst/>
                <a:ea typeface="Calibri" panose="020F0502020204030204" pitchFamily="34" charset="0"/>
              </a:rPr>
              <a:t>Mitteilung</a:t>
            </a:r>
            <a:r>
              <a:rPr lang="en-GB" dirty="0">
                <a:effectLst/>
                <a:ea typeface="Calibri" panose="020F0502020204030204" pitchFamily="34" charset="0"/>
              </a:rPr>
              <a:t> </a:t>
            </a:r>
            <a:r>
              <a:rPr lang="en-GB" i="1" dirty="0">
                <a:effectLst/>
                <a:ea typeface="Calibri" panose="020F0502020204030204" pitchFamily="34" charset="0"/>
              </a:rPr>
              <a:t>der </a:t>
            </a:r>
            <a:r>
              <a:rPr lang="en-GB" i="1" dirty="0" err="1">
                <a:effectLst/>
                <a:ea typeface="Calibri" panose="020F0502020204030204" pitchFamily="34" charset="0"/>
              </a:rPr>
              <a:t>Kommission</a:t>
            </a:r>
            <a:r>
              <a:rPr lang="en-GB" i="1" dirty="0">
                <a:effectLst/>
                <a:ea typeface="Calibri" panose="020F0502020204030204" pitchFamily="34" charset="0"/>
              </a:rPr>
              <a:t> an den Rat und das </a:t>
            </a:r>
            <a:r>
              <a:rPr lang="en-GB" i="1" dirty="0" err="1">
                <a:effectLst/>
                <a:ea typeface="Calibri" panose="020F0502020204030204" pitchFamily="34" charset="0"/>
              </a:rPr>
              <a:t>Europäische</a:t>
            </a:r>
            <a:r>
              <a:rPr lang="en-GB" i="1" dirty="0">
                <a:effectLst/>
                <a:ea typeface="Calibri" panose="020F0502020204030204" pitchFamily="34" charset="0"/>
              </a:rPr>
              <a:t> </a:t>
            </a:r>
            <a:r>
              <a:rPr lang="en-GB" i="1" dirty="0" err="1">
                <a:effectLst/>
                <a:ea typeface="Calibri" panose="020F0502020204030204" pitchFamily="34" charset="0"/>
              </a:rPr>
              <a:t>Parlament</a:t>
            </a:r>
            <a:r>
              <a:rPr lang="en-GB" i="1" dirty="0">
                <a:effectLst/>
                <a:ea typeface="Calibri" panose="020F0502020204030204" pitchFamily="34" charset="0"/>
              </a:rPr>
              <a:t> - </a:t>
            </a:r>
            <a:r>
              <a:rPr lang="en-GB" i="1" dirty="0" err="1">
                <a:effectLst/>
                <a:ea typeface="Calibri" panose="020F0502020204030204" pitchFamily="34" charset="0"/>
              </a:rPr>
              <a:t>Aktionsprogramm</a:t>
            </a:r>
            <a:r>
              <a:rPr lang="en-GB" i="1" dirty="0">
                <a:effectLst/>
                <a:ea typeface="Calibri" panose="020F0502020204030204" pitchFamily="34" charset="0"/>
              </a:rPr>
              <a:t> für die</a:t>
            </a:r>
          </a:p>
          <a:p>
            <a:pPr algn="l"/>
            <a:endParaRPr lang="en-GB" i="1" dirty="0">
              <a:ea typeface="Calibri" panose="020F0502020204030204" pitchFamily="34" charset="0"/>
            </a:endParaRPr>
          </a:p>
          <a:p>
            <a:pPr algn="l"/>
            <a:endParaRPr lang="en-GB" i="1" dirty="0">
              <a:effectLst/>
              <a:ea typeface="Calibri" panose="020F0502020204030204" pitchFamily="34" charset="0"/>
            </a:endParaRPr>
          </a:p>
          <a:p>
            <a:pPr algn="l"/>
            <a:endParaRPr lang="en-GB" i="1" dirty="0">
              <a:ea typeface="Calibri" panose="020F0502020204030204" pitchFamily="34" charset="0"/>
            </a:endParaRPr>
          </a:p>
          <a:p>
            <a:pPr algn="l"/>
            <a:endParaRPr lang="en-GB" i="1" dirty="0">
              <a:effectLst/>
              <a:ea typeface="Calibri" panose="020F0502020204030204" pitchFamily="34" charset="0"/>
            </a:endParaRPr>
          </a:p>
          <a:p>
            <a:pPr algn="l"/>
            <a:endParaRPr lang="en-GB" i="1" dirty="0">
              <a:ea typeface="Calibri" panose="020F0502020204030204" pitchFamily="34" charset="0"/>
            </a:endParaRPr>
          </a:p>
          <a:p>
            <a:pPr algn="l"/>
            <a:endParaRPr lang="en-GB" i="1" dirty="0">
              <a:effectLst/>
              <a:ea typeface="Calibri" panose="020F0502020204030204" pitchFamily="34" charset="0"/>
            </a:endParaRPr>
          </a:p>
          <a:p>
            <a:pPr algn="l"/>
            <a:endParaRPr lang="en-GB" i="1" dirty="0">
              <a:ea typeface="Calibri" panose="020F0502020204030204" pitchFamily="34" charset="0"/>
            </a:endParaRPr>
          </a:p>
          <a:p>
            <a:pPr algn="l"/>
            <a:endParaRPr lang="en-GB" i="1" dirty="0">
              <a:effectLst/>
              <a:ea typeface="Calibri" panose="020F0502020204030204" pitchFamily="34" charset="0"/>
            </a:endParaRPr>
          </a:p>
          <a:p>
            <a:pPr algn="l"/>
            <a:endParaRPr lang="en-GB" i="1" dirty="0">
              <a:ea typeface="Calibri" panose="020F0502020204030204" pitchFamily="34" charset="0"/>
            </a:endParaRPr>
          </a:p>
          <a:p>
            <a:pPr algn="l"/>
            <a:endParaRPr lang="en-GB" i="1" dirty="0">
              <a:effectLst/>
              <a:ea typeface="Calibri" panose="020F0502020204030204" pitchFamily="34" charset="0"/>
            </a:endParaRPr>
          </a:p>
          <a:p>
            <a:pPr algn="l"/>
            <a:endParaRPr lang="en-GB" i="1" dirty="0">
              <a:ea typeface="Calibri" panose="020F0502020204030204" pitchFamily="34" charset="0"/>
            </a:endParaRPr>
          </a:p>
          <a:p>
            <a:pPr algn="l"/>
            <a:r>
              <a:rPr lang="en-GB" i="1" dirty="0">
                <a:effectLst/>
                <a:ea typeface="Calibri" panose="020F0502020204030204" pitchFamily="34" charset="0"/>
              </a:rPr>
              <a:t>Mainstreaming der </a:t>
            </a:r>
            <a:r>
              <a:rPr lang="en-GB" i="1" dirty="0" err="1">
                <a:effectLst/>
                <a:ea typeface="Calibri" panose="020F0502020204030204" pitchFamily="34" charset="0"/>
              </a:rPr>
              <a:t>Gleichstellung</a:t>
            </a:r>
            <a:r>
              <a:rPr lang="en-GB" i="1" dirty="0">
                <a:effectLst/>
                <a:ea typeface="Calibri" panose="020F0502020204030204" pitchFamily="34" charset="0"/>
              </a:rPr>
              <a:t> der </a:t>
            </a:r>
            <a:r>
              <a:rPr lang="en-GB" i="1" dirty="0" err="1">
                <a:effectLst/>
                <a:ea typeface="Calibri" panose="020F0502020204030204" pitchFamily="34" charset="0"/>
              </a:rPr>
              <a:t>Geschlechter</a:t>
            </a:r>
            <a:r>
              <a:rPr lang="en-GB" i="1" dirty="0">
                <a:effectLst/>
                <a:ea typeface="Calibri" panose="020F0502020204030204" pitchFamily="34" charset="0"/>
              </a:rPr>
              <a:t> in der </a:t>
            </a:r>
            <a:r>
              <a:rPr lang="en-GB" i="1" dirty="0" err="1">
                <a:effectLst/>
                <a:ea typeface="Calibri" panose="020F0502020204030204" pitchFamily="34" charset="0"/>
              </a:rPr>
              <a:t>Entwicklungszusammenarbeit</a:t>
            </a:r>
            <a:r>
              <a:rPr lang="en-GB" i="1" dirty="0">
                <a:effectLst/>
                <a:ea typeface="Calibri" panose="020F0502020204030204" pitchFamily="34" charset="0"/>
              </a:rPr>
              <a:t> der Gemeinschaft</a:t>
            </a:r>
            <a:r>
              <a:rPr lang="en-GB" dirty="0">
                <a:effectLst/>
                <a:ea typeface="Calibri" panose="020F0502020204030204" pitchFamily="34" charset="0"/>
              </a:rPr>
              <a:t>, (KOM 295 </a:t>
            </a:r>
            <a:r>
              <a:rPr lang="en-GB" dirty="0" err="1">
                <a:effectLst/>
                <a:ea typeface="Calibri" panose="020F0502020204030204" pitchFamily="34" charset="0"/>
              </a:rPr>
              <a:t>endg</a:t>
            </a:r>
            <a:r>
              <a:rPr lang="en-GB" dirty="0">
                <a:effectLst/>
                <a:ea typeface="Calibri" panose="020F0502020204030204" pitchFamily="34" charset="0"/>
              </a:rPr>
              <a:t>.), </a:t>
            </a:r>
            <a:r>
              <a:rPr lang="en-GB" dirty="0" err="1">
                <a:effectLst/>
                <a:ea typeface="Calibri" panose="020F0502020204030204" pitchFamily="34" charset="0"/>
              </a:rPr>
              <a:t>verfügbar</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9">
                  <a:extLst>
                    <a:ext uri="{A12FA001-AC4F-418D-AE19-62706E023703}">
                      <ahyp:hlinkClr xmlns:ahyp="http://schemas.microsoft.com/office/drawing/2018/hyperlinkcolor" val="tx"/>
                    </a:ext>
                  </a:extLst>
                </a:hlinkClick>
              </a:rPr>
              <a:t>http://www.europarl.europa.eu/sides/getDoc.do?pubRef=-//EP//TEXT+RE-PORT+A5-2002-0066+0+DOC+XML+V0//DE </a:t>
            </a:r>
            <a:r>
              <a:rPr lang="en-GB" dirty="0" err="1">
                <a:effectLst/>
                <a:ea typeface="Calibri" panose="020F0502020204030204" pitchFamily="34" charset="0"/>
              </a:rPr>
              <a:t>Zugriff</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April 2023 </a:t>
            </a:r>
            <a:endParaRPr lang="en-LB" dirty="0">
              <a:effectLst/>
              <a:ea typeface="Calibri" panose="020F0502020204030204" pitchFamily="34" charset="0"/>
            </a:endParaRPr>
          </a:p>
          <a:p>
            <a:pPr algn="l"/>
            <a:r>
              <a:rPr lang="en-GB" dirty="0" err="1">
                <a:effectLst/>
                <a:ea typeface="Calibri" panose="020F0502020204030204" pitchFamily="34" charset="0"/>
              </a:rPr>
              <a:t>Europäische</a:t>
            </a:r>
            <a:r>
              <a:rPr lang="en-GB" dirty="0">
                <a:effectLst/>
                <a:ea typeface="Calibri" panose="020F0502020204030204" pitchFamily="34" charset="0"/>
              </a:rPr>
              <a:t> </a:t>
            </a:r>
            <a:r>
              <a:rPr lang="en-GB" dirty="0" err="1">
                <a:effectLst/>
                <a:ea typeface="Calibri" panose="020F0502020204030204" pitchFamily="34" charset="0"/>
              </a:rPr>
              <a:t>Kommission</a:t>
            </a:r>
            <a:r>
              <a:rPr lang="en-GB" dirty="0">
                <a:effectLst/>
                <a:ea typeface="Calibri" panose="020F0502020204030204" pitchFamily="34" charset="0"/>
              </a:rPr>
              <a:t>. Frauen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bauen</a:t>
            </a:r>
            <a:r>
              <a:rPr lang="en-GB" dirty="0">
                <a:effectLst/>
                <a:ea typeface="Calibri" panose="020F0502020204030204" pitchFamily="34" charset="0"/>
              </a:rPr>
              <a:t> (2021) Erasmus+ </a:t>
            </a:r>
            <a:r>
              <a:rPr lang="en-GB" dirty="0" err="1">
                <a:effectLst/>
                <a:ea typeface="Calibri" panose="020F0502020204030204" pitchFamily="34" charset="0"/>
              </a:rPr>
              <a:t>Verfügbar</a:t>
            </a:r>
            <a:r>
              <a:rPr lang="en-GB" dirty="0">
                <a:effectLst/>
                <a:ea typeface="Calibri" panose="020F0502020204030204" pitchFamily="34" charset="0"/>
              </a:rPr>
              <a:t> </a:t>
            </a:r>
            <a:r>
              <a:rPr lang="en-GB" dirty="0" err="1">
                <a:effectLst/>
                <a:ea typeface="Calibri" panose="020F0502020204030204" pitchFamily="34" charset="0"/>
              </a:rPr>
              <a:t>unter</a:t>
            </a:r>
            <a:endParaRPr lang="en-GB" dirty="0">
              <a:effectLst/>
              <a:ea typeface="Calibri" panose="020F0502020204030204" pitchFamily="34" charset="0"/>
            </a:endParaRPr>
          </a:p>
          <a:p>
            <a:pPr algn="l"/>
            <a:r>
              <a:rPr lang="en-GB" u="sng" dirty="0">
                <a:solidFill>
                  <a:srgbClr val="7CD0E4"/>
                </a:solidFill>
                <a:effectLst/>
                <a:ea typeface="Calibri" panose="020F0502020204030204" pitchFamily="34" charset="0"/>
              </a:rPr>
              <a:t>https://www.womencanbuild.eu/wp-content/uploads/2021/01/IO4_Action-Plan_WCB-160x200_EN.pdf </a:t>
            </a:r>
            <a:r>
              <a:rPr lang="en-GB" dirty="0" err="1">
                <a:effectLst/>
                <a:ea typeface="Calibri" panose="020F0502020204030204" pitchFamily="34" charset="0"/>
              </a:rPr>
              <a:t>Abgerufen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April 2023 </a:t>
            </a:r>
          </a:p>
          <a:p>
            <a:pPr algn="l"/>
            <a:endParaRPr lang="en-GB" dirty="0">
              <a:ea typeface="Calibri" panose="020F0502020204030204" pitchFamily="34" charset="0"/>
            </a:endParaRPr>
          </a:p>
          <a:p>
            <a:pPr algn="l"/>
            <a:r>
              <a:rPr lang="en-IE" dirty="0" err="1">
                <a:effectLst/>
                <a:ea typeface="Calibri" panose="020F0502020204030204" pitchFamily="34" charset="0"/>
              </a:rPr>
              <a:t>Europäisches</a:t>
            </a:r>
            <a:r>
              <a:rPr lang="en-IE" dirty="0">
                <a:effectLst/>
                <a:ea typeface="Calibri" panose="020F0502020204030204" pitchFamily="34" charset="0"/>
              </a:rPr>
              <a:t> </a:t>
            </a:r>
            <a:r>
              <a:rPr lang="en-IE" dirty="0" err="1">
                <a:effectLst/>
                <a:ea typeface="Calibri" panose="020F0502020204030204" pitchFamily="34" charset="0"/>
              </a:rPr>
              <a:t>Institut</a:t>
            </a:r>
            <a:r>
              <a:rPr lang="en-IE" dirty="0">
                <a:effectLst/>
                <a:ea typeface="Calibri" panose="020F0502020204030204" pitchFamily="34" charset="0"/>
              </a:rPr>
              <a:t> für </a:t>
            </a:r>
            <a:r>
              <a:rPr lang="en-IE" dirty="0" err="1">
                <a:effectLst/>
                <a:ea typeface="Calibri" panose="020F0502020204030204" pitchFamily="34" charset="0"/>
              </a:rPr>
              <a:t>Gleichstellungsfragen</a:t>
            </a:r>
            <a:r>
              <a:rPr lang="en-IE" dirty="0">
                <a:effectLst/>
                <a:ea typeface="Calibri" panose="020F0502020204030204" pitchFamily="34" charset="0"/>
              </a:rPr>
              <a:t> (2019): </a:t>
            </a:r>
            <a:r>
              <a:rPr lang="en-IE" i="1" dirty="0">
                <a:effectLst/>
                <a:ea typeface="Calibri" panose="020F0502020204030204" pitchFamily="34" charset="0"/>
              </a:rPr>
              <a:t>Gender Planning. </a:t>
            </a:r>
            <a:r>
              <a:rPr lang="en-IE" u="sng" dirty="0">
                <a:solidFill>
                  <a:srgbClr val="7CD0E4"/>
                </a:solidFill>
                <a:effectLst/>
                <a:ea typeface="Calibri" panose="020F0502020204030204" pitchFamily="34" charset="0"/>
                <a:hlinkClick r:id="rId10">
                  <a:extLst>
                    <a:ext uri="{A12FA001-AC4F-418D-AE19-62706E023703}">
                      <ahyp:hlinkClr xmlns:ahyp="http://schemas.microsoft.com/office/drawing/2018/hyperlinkcolor" val="tx"/>
                    </a:ext>
                  </a:extLst>
                </a:hlinkClick>
              </a:rPr>
              <a:t>https://eige.europa.eu/gender-mainstreaming/tools-methods/gender</a:t>
            </a:r>
            <a:endParaRPr lang="en-LB" dirty="0">
              <a:solidFill>
                <a:srgbClr val="7CD0E4"/>
              </a:solidFill>
              <a:effectLst/>
              <a:ea typeface="Calibri" panose="020F0502020204030204" pitchFamily="34" charset="0"/>
            </a:endParaRPr>
          </a:p>
          <a:p>
            <a:pPr algn="l"/>
            <a:r>
              <a:rPr lang="en-IE" u="sng" dirty="0" err="1">
                <a:solidFill>
                  <a:srgbClr val="7CD0E4"/>
                </a:solidFill>
                <a:effectLst/>
                <a:ea typeface="Calibri" panose="020F0502020204030204" pitchFamily="34" charset="0"/>
                <a:hlinkClick r:id="rId10">
                  <a:extLst>
                    <a:ext uri="{A12FA001-AC4F-418D-AE19-62706E023703}">
                      <ahyp:hlinkClr xmlns:ahyp="http://schemas.microsoft.com/office/drawing/2018/hyperlinkcolor" val="tx"/>
                    </a:ext>
                  </a:extLst>
                </a:hlinkClick>
              </a:rPr>
              <a:t>planning?language_content_entity</a:t>
            </a:r>
            <a:r>
              <a:rPr lang="en-IE" u="sng" dirty="0">
                <a:solidFill>
                  <a:srgbClr val="7CD0E4"/>
                </a:solidFill>
                <a:effectLst/>
                <a:ea typeface="Calibri" panose="020F0502020204030204" pitchFamily="34" charset="0"/>
                <a:hlinkClick r:id="rId10">
                  <a:extLst>
                    <a:ext uri="{A12FA001-AC4F-418D-AE19-62706E023703}">
                      <ahyp:hlinkClr xmlns:ahyp="http://schemas.microsoft.com/office/drawing/2018/hyperlinkcolor" val="tx"/>
                    </a:ext>
                  </a:extLst>
                </a:hlinkClick>
              </a:rPr>
              <a:t>=de#:~:text=Die%20Europäische%20Kommission%20definiert%20Geschlecht,oder%20Maßnahmen'%20%5B1%5D</a:t>
            </a:r>
            <a:r>
              <a:rPr lang="en-IE" dirty="0">
                <a:solidFill>
                  <a:srgbClr val="7CD0E4"/>
                </a:solidFill>
                <a:effectLst/>
                <a:ea typeface="Calibri" panose="020F0502020204030204" pitchFamily="34" charset="0"/>
              </a:rPr>
              <a:t>. </a:t>
            </a:r>
            <a:r>
              <a:rPr lang="en-IE" dirty="0" err="1">
                <a:effectLst/>
                <a:ea typeface="Calibri" panose="020F0502020204030204" pitchFamily="34" charset="0"/>
              </a:rPr>
              <a:t>Abgerufen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April 2023.</a:t>
            </a:r>
            <a:endParaRPr lang="en-LB" dirty="0">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algn="l"/>
            <a:r>
              <a:rPr lang="en-GB" dirty="0" err="1">
                <a:effectLst/>
                <a:ea typeface="Calibri" panose="020F0502020204030204" pitchFamily="34" charset="0"/>
              </a:rPr>
              <a:t>Europäische</a:t>
            </a:r>
            <a:r>
              <a:rPr lang="en-GB" dirty="0">
                <a:effectLst/>
                <a:ea typeface="Calibri" panose="020F0502020204030204" pitchFamily="34" charset="0"/>
              </a:rPr>
              <a:t> </a:t>
            </a:r>
            <a:r>
              <a:rPr lang="en-GB" dirty="0" err="1">
                <a:effectLst/>
                <a:ea typeface="Calibri" panose="020F0502020204030204" pitchFamily="34" charset="0"/>
              </a:rPr>
              <a:t>Beobachtungsstelle</a:t>
            </a:r>
            <a:r>
              <a:rPr lang="en-GB" dirty="0">
                <a:effectLst/>
                <a:ea typeface="Calibri" panose="020F0502020204030204" pitchFamily="34" charset="0"/>
              </a:rPr>
              <a:t> für den </a:t>
            </a:r>
            <a:r>
              <a:rPr lang="en-GB" dirty="0" err="1">
                <a:effectLst/>
                <a:ea typeface="Calibri" panose="020F0502020204030204" pitchFamily="34" charset="0"/>
              </a:rPr>
              <a:t>Bausektor</a:t>
            </a:r>
            <a:r>
              <a:rPr lang="en-GB" dirty="0">
                <a:effectLst/>
                <a:ea typeface="Calibri" panose="020F0502020204030204" pitchFamily="34" charset="0"/>
              </a:rPr>
              <a:t>, 2021</a:t>
            </a:r>
            <a:endParaRPr lang="en-LB" dirty="0">
              <a:effectLst/>
              <a:ea typeface="Calibri" panose="020F0502020204030204" pitchFamily="34" charset="0"/>
            </a:endParaRPr>
          </a:p>
          <a:p>
            <a:pPr algn="l"/>
            <a:r>
              <a:rPr lang="en-IE" dirty="0">
                <a:effectLst/>
                <a:ea typeface="Calibri" panose="020F0502020204030204" pitchFamily="34" charset="0"/>
              </a:rPr>
              <a:t>Eurostat(2021</a:t>
            </a:r>
            <a:r>
              <a:rPr lang="en-IE" u="sng" dirty="0">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)https://ec.europa.eu/</a:t>
            </a:r>
            <a:r>
              <a:rPr lang="en-IE" u="sng" dirty="0" err="1">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eurostat</a:t>
            </a:r>
            <a:r>
              <a:rPr lang="en-IE" u="sng" dirty="0">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/cache/</a:t>
            </a:r>
            <a:r>
              <a:rPr lang="en-IE" u="sng" dirty="0" err="1">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digpub</a:t>
            </a:r>
            <a:r>
              <a:rPr lang="en-IE" u="sng" dirty="0">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/housing/bloc-3a.html?lang=</a:t>
            </a:r>
            <a:r>
              <a:rPr lang="en-IE" u="sng" dirty="0" err="1">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en</a:t>
            </a:r>
            <a:r>
              <a:rPr lang="en-IE" u="sng" dirty="0">
                <a:solidFill>
                  <a:srgbClr val="7CD0E4"/>
                </a:solidFill>
                <a:effectLst/>
                <a:ea typeface="Calibri" panose="020F0502020204030204" pitchFamily="34" charset="0"/>
                <a:hlinkClick r:id="rId11">
                  <a:extLst>
                    <a:ext uri="{A12FA001-AC4F-418D-AE19-62706E023703}">
                      <ahyp:hlinkClr xmlns:ahyp="http://schemas.microsoft.com/office/drawing/2018/hyperlinkcolor" val="tx"/>
                    </a:ext>
                  </a:extLst>
                </a:hlinkClick>
              </a:rPr>
              <a:t>#:~:text=Brutto%20Wertschöpfung%20der%20Zeitraum%202010%20bis%202021</a:t>
            </a:r>
            <a:r>
              <a:rPr lang="en-IE" dirty="0">
                <a:solidFill>
                  <a:srgbClr val="7CD0E4"/>
                </a:solidFill>
                <a:effectLst/>
                <a:ea typeface="Calibri" panose="020F0502020204030204" pitchFamily="34" charset="0"/>
              </a:rPr>
              <a:t>. </a:t>
            </a:r>
            <a:r>
              <a:rPr lang="en-IE" dirty="0" err="1">
                <a:effectLst/>
                <a:ea typeface="Calibri" panose="020F0502020204030204" pitchFamily="34" charset="0"/>
              </a:rPr>
              <a:t>Abgerufen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Mai 2023</a:t>
            </a:r>
            <a:endParaRPr lang="en-LB" dirty="0">
              <a:effectLst/>
              <a:ea typeface="Calibri" panose="020F0502020204030204" pitchFamily="34" charset="0"/>
            </a:endParaRPr>
          </a:p>
          <a:p>
            <a:pPr indent="-457200" algn="l"/>
            <a:r>
              <a:rPr lang="en-IE" dirty="0">
                <a:effectLst/>
                <a:ea typeface="Calibri" panose="020F0502020204030204" pitchFamily="34" charset="0"/>
              </a:rPr>
              <a:t> </a:t>
            </a:r>
            <a:endParaRPr lang="en-LB" dirty="0">
              <a:effectLst/>
              <a:ea typeface="Calibri" panose="020F0502020204030204" pitchFamily="34" charset="0"/>
            </a:endParaRPr>
          </a:p>
          <a:p>
            <a:pPr algn="l"/>
            <a:r>
              <a:rPr lang="en-IE" dirty="0">
                <a:effectLst/>
                <a:ea typeface="Calibri" panose="020F0502020204030204" pitchFamily="34" charset="0"/>
              </a:rPr>
              <a:t>Eurostat (2023) </a:t>
            </a:r>
            <a:r>
              <a:rPr lang="en-IE" i="1" dirty="0" err="1">
                <a:effectLst/>
                <a:ea typeface="Calibri" panose="020F0502020204030204" pitchFamily="34" charset="0"/>
              </a:rPr>
              <a:t>Anteil</a:t>
            </a:r>
            <a:r>
              <a:rPr lang="en-IE" i="1" dirty="0">
                <a:effectLst/>
                <a:ea typeface="Calibri" panose="020F0502020204030204" pitchFamily="34" charset="0"/>
              </a:rPr>
              <a:t> der Frauen </a:t>
            </a:r>
            <a:r>
              <a:rPr lang="en-IE" i="1" dirty="0" err="1">
                <a:effectLst/>
                <a:ea typeface="Calibri" panose="020F0502020204030204" pitchFamily="34" charset="0"/>
              </a:rPr>
              <a:t>nach</a:t>
            </a:r>
            <a:r>
              <a:rPr lang="en-IE" i="1" dirty="0">
                <a:effectLst/>
                <a:ea typeface="Calibri" panose="020F0502020204030204" pitchFamily="34" charset="0"/>
              </a:rPr>
              <a:t> </a:t>
            </a:r>
            <a:r>
              <a:rPr lang="en-IE" i="1" dirty="0" err="1">
                <a:effectLst/>
                <a:ea typeface="Calibri" panose="020F0502020204030204" pitchFamily="34" charset="0"/>
              </a:rPr>
              <a:t>Wirtschaftszweigen</a:t>
            </a:r>
            <a:r>
              <a:rPr lang="en-IE" i="1" dirty="0">
                <a:effectLst/>
                <a:ea typeface="Calibri" panose="020F0502020204030204" pitchFamily="34" charset="0"/>
              </a:rPr>
              <a:t> </a:t>
            </a:r>
            <a:r>
              <a:rPr lang="en-IE" dirty="0">
                <a:effectLst/>
                <a:ea typeface="Calibri" panose="020F0502020204030204" pitchFamily="34" charset="0"/>
              </a:rPr>
              <a:t>(ab 2008, NACE Rev.2) - 100</a:t>
            </a:r>
            <a:endParaRPr lang="en-LB" dirty="0">
              <a:effectLst/>
              <a:ea typeface="Calibri" panose="020F0502020204030204" pitchFamily="34" charset="0"/>
            </a:endParaRPr>
          </a:p>
          <a:p>
            <a:pPr indent="-457200" algn="l"/>
            <a:r>
              <a:rPr lang="en-IE" dirty="0">
                <a:effectLst/>
                <a:ea typeface="Calibri" panose="020F0502020204030204" pitchFamily="34" charset="0"/>
              </a:rPr>
              <a:t> </a:t>
            </a:r>
            <a:endParaRPr lang="en-LB" dirty="0">
              <a:effectLst/>
              <a:ea typeface="Calibri" panose="020F0502020204030204" pitchFamily="34" charset="0"/>
            </a:endParaRPr>
          </a:p>
          <a:p>
            <a:pPr algn="l"/>
            <a:r>
              <a:rPr lang="de-DE" dirty="0">
                <a:effectLst/>
                <a:ea typeface="Calibri" panose="020F0502020204030204" pitchFamily="34" charset="0"/>
              </a:rPr>
              <a:t>Bundesagentur für Arbeit/ Federal Employment Agency. </a:t>
            </a:r>
            <a:r>
              <a:rPr lang="en-IE" dirty="0">
                <a:effectLst/>
                <a:ea typeface="Calibri" panose="020F0502020204030204" pitchFamily="34" charset="0"/>
              </a:rPr>
              <a:t>Datum </a:t>
            </a:r>
            <a:r>
              <a:rPr lang="en-IE" dirty="0" err="1">
                <a:effectLst/>
                <a:ea typeface="Calibri" panose="020F0502020204030204" pitchFamily="34" charset="0"/>
              </a:rPr>
              <a:t>unbekannt</a:t>
            </a:r>
            <a:r>
              <a:rPr lang="en-IE" dirty="0">
                <a:effectLst/>
                <a:ea typeface="Calibri" panose="020F0502020204030204" pitchFamily="34" charset="0"/>
              </a:rPr>
              <a:t>.  </a:t>
            </a:r>
            <a:r>
              <a:rPr lang="en-IE" dirty="0" err="1">
                <a:effectLst/>
                <a:ea typeface="Calibri" panose="020F0502020204030204" pitchFamily="34" charset="0"/>
              </a:rPr>
              <a:t>Verfügbar</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IE" u="sng" dirty="0">
                <a:solidFill>
                  <a:srgbClr val="7CD0E4"/>
                </a:solidFill>
                <a:effectLst/>
                <a:ea typeface="Calibri" panose="020F0502020204030204" pitchFamily="34" charset="0"/>
                <a:hlinkClick r:id="rId12">
                  <a:extLst>
                    <a:ext uri="{A12FA001-AC4F-418D-AE19-62706E023703}">
                      <ahyp:hlinkClr xmlns:ahyp="http://schemas.microsoft.com/office/drawing/2018/hyperlinkcolor" val="tx"/>
                    </a:ext>
                  </a:extLst>
                </a:hlinkClick>
              </a:rPr>
              <a:t>https://www.arbeitsagentur.de/en</a:t>
            </a:r>
            <a:endParaRPr lang="en-LB" dirty="0">
              <a:solidFill>
                <a:srgbClr val="7CD0E4"/>
              </a:solidFill>
              <a:effectLst/>
              <a:ea typeface="Calibri" panose="020F0502020204030204" pitchFamily="34" charset="0"/>
            </a:endParaRPr>
          </a:p>
          <a:p>
            <a:pPr algn="l"/>
            <a:r>
              <a:rPr lang="en-IE"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a:effectLst/>
                <a:ea typeface="Calibri" panose="020F0502020204030204" pitchFamily="34" charset="0"/>
              </a:rPr>
              <a:t>Fundación Laboral de la </a:t>
            </a:r>
            <a:r>
              <a:rPr lang="en-GB" dirty="0" err="1">
                <a:effectLst/>
                <a:ea typeface="Calibri" panose="020F0502020204030204" pitchFamily="34" charset="0"/>
              </a:rPr>
              <a:t>Construcción</a:t>
            </a:r>
            <a:r>
              <a:rPr lang="en-GB" dirty="0">
                <a:effectLst/>
                <a:ea typeface="Calibri" panose="020F0502020204030204" pitchFamily="34" charset="0"/>
              </a:rPr>
              <a:t> (2020): </a:t>
            </a:r>
            <a:r>
              <a:rPr lang="en-GB" i="1" dirty="0" err="1">
                <a:effectLst/>
                <a:ea typeface="Calibri" panose="020F0502020204030204" pitchFamily="34" charset="0"/>
              </a:rPr>
              <a:t>Zählen</a:t>
            </a:r>
            <a:r>
              <a:rPr lang="en-GB" i="1" dirty="0">
                <a:effectLst/>
                <a:ea typeface="Calibri" panose="020F0502020204030204" pitchFamily="34" charset="0"/>
              </a:rPr>
              <a:t> Sie auf </a:t>
            </a:r>
            <a:r>
              <a:rPr lang="en-GB" i="1" dirty="0" err="1">
                <a:effectLst/>
                <a:ea typeface="Calibri" panose="020F0502020204030204" pitchFamily="34" charset="0"/>
              </a:rPr>
              <a:t>sie</a:t>
            </a:r>
            <a:r>
              <a:rPr lang="en-GB" i="1" dirty="0">
                <a:effectLst/>
                <a:ea typeface="Calibri" panose="020F0502020204030204" pitchFamily="34" charset="0"/>
              </a:rPr>
              <a:t> für </a:t>
            </a:r>
            <a:r>
              <a:rPr lang="en-GB" i="1" dirty="0" err="1">
                <a:effectLst/>
                <a:ea typeface="Calibri" panose="020F0502020204030204" pitchFamily="34" charset="0"/>
              </a:rPr>
              <a:t>Ihr</a:t>
            </a:r>
            <a:r>
              <a:rPr lang="en-GB" i="1" dirty="0">
                <a:effectLst/>
                <a:ea typeface="Calibri" panose="020F0502020204030204" pitchFamily="34" charset="0"/>
              </a:rPr>
              <a:t> </a:t>
            </a:r>
            <a:r>
              <a:rPr lang="en-GB" i="1" dirty="0" err="1">
                <a:effectLst/>
                <a:ea typeface="Calibri" panose="020F0502020204030204" pitchFamily="34" charset="0"/>
              </a:rPr>
              <a:t>Unternehmen</a:t>
            </a:r>
            <a:r>
              <a:rPr lang="en-GB" i="1" dirty="0">
                <a:effectLst/>
                <a:ea typeface="Calibri" panose="020F0502020204030204" pitchFamily="34" charset="0"/>
              </a:rPr>
              <a:t>. </a:t>
            </a:r>
            <a:r>
              <a:rPr lang="en-GB" i="1" dirty="0" err="1">
                <a:effectLst/>
                <a:ea typeface="Calibri" panose="020F0502020204030204" pitchFamily="34" charset="0"/>
              </a:rPr>
              <a:t>Aktionsplan</a:t>
            </a:r>
            <a:r>
              <a:rPr lang="en-GB" i="1" dirty="0">
                <a:effectLst/>
                <a:ea typeface="Calibri" panose="020F0502020204030204" pitchFamily="34" charset="0"/>
              </a:rPr>
              <a:t> für </a:t>
            </a:r>
            <a:r>
              <a:rPr lang="en-GB" i="1" dirty="0" err="1">
                <a:effectLst/>
                <a:ea typeface="Calibri" panose="020F0502020204030204" pitchFamily="34" charset="0"/>
              </a:rPr>
              <a:t>Unternehmen</a:t>
            </a:r>
            <a:r>
              <a:rPr lang="en-GB" i="1" dirty="0">
                <a:effectLst/>
                <a:ea typeface="Calibri" panose="020F0502020204030204" pitchFamily="34" charset="0"/>
              </a:rPr>
              <a:t> auf </a:t>
            </a:r>
            <a:r>
              <a:rPr lang="en-GB" i="1" dirty="0" err="1">
                <a:effectLst/>
                <a:ea typeface="Calibri" panose="020F0502020204030204" pitchFamily="34" charset="0"/>
              </a:rPr>
              <a:t>dem</a:t>
            </a:r>
            <a:r>
              <a:rPr lang="en-GB" i="1" dirty="0">
                <a:effectLst/>
                <a:ea typeface="Calibri" panose="020F0502020204030204" pitchFamily="34" charset="0"/>
              </a:rPr>
              <a:t> </a:t>
            </a:r>
            <a:r>
              <a:rPr lang="en-GB" i="1" dirty="0" err="1">
                <a:effectLst/>
                <a:ea typeface="Calibri" panose="020F0502020204030204" pitchFamily="34" charset="0"/>
              </a:rPr>
              <a:t>Weg</a:t>
            </a:r>
            <a:r>
              <a:rPr lang="en-GB" i="1" dirty="0">
                <a:effectLst/>
                <a:ea typeface="Calibri" panose="020F0502020204030204" pitchFamily="34" charset="0"/>
              </a:rPr>
              <a:t> </a:t>
            </a:r>
            <a:r>
              <a:rPr lang="en-GB" i="1" dirty="0" err="1">
                <a:effectLst/>
                <a:ea typeface="Calibri" panose="020F0502020204030204" pitchFamily="34" charset="0"/>
              </a:rPr>
              <a:t>zu</a:t>
            </a:r>
            <a:r>
              <a:rPr lang="en-GB" i="1" dirty="0">
                <a:effectLst/>
                <a:ea typeface="Calibri" panose="020F0502020204030204" pitchFamily="34" charset="0"/>
              </a:rPr>
              <a:t> </a:t>
            </a:r>
            <a:r>
              <a:rPr lang="en-GB" i="1" dirty="0" err="1">
                <a:effectLst/>
                <a:ea typeface="Calibri" panose="020F0502020204030204" pitchFamily="34" charset="0"/>
              </a:rPr>
              <a:t>einem</a:t>
            </a:r>
            <a:r>
              <a:rPr lang="en-GB" i="1" dirty="0">
                <a:effectLst/>
                <a:ea typeface="Calibri" panose="020F0502020204030204" pitchFamily="34" charset="0"/>
              </a:rPr>
              <a:t> Sektor der </a:t>
            </a:r>
            <a:r>
              <a:rPr lang="en-GB" i="1" dirty="0" err="1">
                <a:effectLst/>
                <a:ea typeface="Calibri" panose="020F0502020204030204" pitchFamily="34" charset="0"/>
              </a:rPr>
              <a:t>Chancengleichheit</a:t>
            </a:r>
            <a:r>
              <a:rPr lang="en-GB" i="1" dirty="0">
                <a:effectLst/>
                <a:ea typeface="Calibri" panose="020F0502020204030204" pitchFamily="34" charset="0"/>
              </a:rPr>
              <a:t>.</a:t>
            </a:r>
            <a:r>
              <a:rPr lang="en-GB" dirty="0">
                <a:effectLst/>
                <a:ea typeface="Calibri" panose="020F0502020204030204" pitchFamily="34" charset="0"/>
              </a:rPr>
              <a:t> Madrid, </a:t>
            </a:r>
            <a:r>
              <a:rPr lang="en-GB" dirty="0" err="1">
                <a:effectLst/>
                <a:ea typeface="Calibri" panose="020F0502020204030204" pitchFamily="34" charset="0"/>
              </a:rPr>
              <a:t>Spanien</a:t>
            </a:r>
            <a:r>
              <a:rPr lang="en-GB"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err="1">
                <a:effectLst/>
                <a:ea typeface="Calibri" panose="020F0502020204030204" pitchFamily="34" charset="0"/>
              </a:rPr>
              <a:t>Zugänglich</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13">
                  <a:extLst>
                    <a:ext uri="{A12FA001-AC4F-418D-AE19-62706E023703}">
                      <ahyp:hlinkClr xmlns:ahyp="http://schemas.microsoft.com/office/drawing/2018/hyperlinkcolor" val="tx"/>
                    </a:ext>
                  </a:extLst>
                </a:hlinkClick>
              </a:rPr>
              <a:t>https:</a:t>
            </a:r>
            <a:r>
              <a:rPr lang="en-GB" dirty="0">
                <a:solidFill>
                  <a:srgbClr val="7CD0E4"/>
                </a:solidFill>
                <a:effectLst/>
                <a:ea typeface="Calibri" panose="020F0502020204030204" pitchFamily="34" charset="0"/>
              </a:rPr>
              <a:t>//www.womencanbuild.eu/wp-content/uploads/2021/01/IO4_Action-Plan_WCB-160x200_EN.pdf </a:t>
            </a:r>
            <a:endParaRPr lang="en-LB" dirty="0">
              <a:solidFill>
                <a:srgbClr val="7CD0E4"/>
              </a:solidFill>
              <a:effectLst/>
              <a:ea typeface="Calibri" panose="020F0502020204030204" pitchFamily="34" charset="0"/>
            </a:endParaRPr>
          </a:p>
          <a:p>
            <a:pPr marL="457200" indent="-457200" algn="l"/>
            <a:r>
              <a:rPr lang="en-IE" dirty="0">
                <a:effectLst/>
                <a:ea typeface="Calibri" panose="020F0502020204030204" pitchFamily="34" charset="0"/>
              </a:rPr>
              <a:t> </a:t>
            </a:r>
            <a:endParaRPr lang="en-LB" dirty="0">
              <a:effectLst/>
              <a:ea typeface="Calibri" panose="020F0502020204030204" pitchFamily="34" charset="0"/>
            </a:endParaRPr>
          </a:p>
          <a:p>
            <a:pPr marL="9525" indent="-9525" algn="l"/>
            <a:r>
              <a:rPr lang="en-IE" dirty="0">
                <a:effectLst/>
                <a:ea typeface="Calibri" panose="020F0502020204030204" pitchFamily="34" charset="0"/>
              </a:rPr>
              <a:t>Gazeta </a:t>
            </a:r>
            <a:r>
              <a:rPr lang="en-IE" dirty="0" err="1">
                <a:effectLst/>
                <a:ea typeface="Calibri" panose="020F0502020204030204" pitchFamily="34" charset="0"/>
              </a:rPr>
              <a:t>Finansowa</a:t>
            </a:r>
            <a:r>
              <a:rPr lang="en-IE" dirty="0">
                <a:effectLst/>
                <a:ea typeface="Calibri" panose="020F0502020204030204" pitchFamily="34" charset="0"/>
              </a:rPr>
              <a:t>, </a:t>
            </a:r>
            <a:r>
              <a:rPr lang="en-IE" i="1" dirty="0">
                <a:effectLst/>
                <a:ea typeface="Calibri" panose="020F0502020204030204" pitchFamily="34" charset="0"/>
              </a:rPr>
              <a:t>Pearl of Polish Business Report</a:t>
            </a:r>
            <a:r>
              <a:rPr lang="en-IE" dirty="0">
                <a:effectLst/>
                <a:ea typeface="Calibri" panose="020F0502020204030204" pitchFamily="34" charset="0"/>
              </a:rPr>
              <a:t>, </a:t>
            </a:r>
            <a:r>
              <a:rPr lang="en-IE" dirty="0" err="1">
                <a:effectLst/>
                <a:ea typeface="Calibri" panose="020F0502020204030204" pitchFamily="34" charset="0"/>
              </a:rPr>
              <a:t>Oktober</a:t>
            </a:r>
            <a:r>
              <a:rPr lang="en-IE" dirty="0">
                <a:effectLst/>
                <a:ea typeface="Calibri" panose="020F0502020204030204" pitchFamily="34" charset="0"/>
              </a:rPr>
              <a:t> 2021</a:t>
            </a:r>
            <a:endParaRPr lang="en-LB" dirty="0">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err="1">
                <a:effectLst/>
                <a:ea typeface="Calibri" panose="020F0502020204030204" pitchFamily="34" charset="0"/>
              </a:rPr>
              <a:t>Statistisches</a:t>
            </a:r>
            <a:r>
              <a:rPr lang="en-GB" dirty="0">
                <a:effectLst/>
                <a:ea typeface="Calibri" panose="020F0502020204030204" pitchFamily="34" charset="0"/>
              </a:rPr>
              <a:t> </a:t>
            </a:r>
            <a:r>
              <a:rPr lang="en-GB" dirty="0" err="1">
                <a:effectLst/>
                <a:ea typeface="Calibri" panose="020F0502020204030204" pitchFamily="34" charset="0"/>
              </a:rPr>
              <a:t>Bundesamt</a:t>
            </a:r>
            <a:r>
              <a:rPr lang="en-GB" dirty="0">
                <a:effectLst/>
                <a:ea typeface="Calibri" panose="020F0502020204030204" pitchFamily="34" charset="0"/>
              </a:rPr>
              <a:t>, Deutschland. Datum </a:t>
            </a:r>
            <a:r>
              <a:rPr lang="en-GB" dirty="0" err="1">
                <a:effectLst/>
                <a:ea typeface="Calibri" panose="020F0502020204030204" pitchFamily="34" charset="0"/>
              </a:rPr>
              <a:t>unbekannt</a:t>
            </a:r>
            <a:r>
              <a:rPr lang="en-GB" dirty="0">
                <a:effectLst/>
                <a:ea typeface="Calibri" panose="020F0502020204030204" pitchFamily="34" charset="0"/>
              </a:rPr>
              <a:t>.  </a:t>
            </a:r>
            <a:r>
              <a:rPr lang="en-GB" dirty="0" err="1">
                <a:effectLst/>
                <a:ea typeface="Calibri" panose="020F0502020204030204" pitchFamily="34" charset="0"/>
              </a:rPr>
              <a:t>Verfügbar</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14">
                  <a:extLst>
                    <a:ext uri="{A12FA001-AC4F-418D-AE19-62706E023703}">
                      <ahyp:hlinkClr xmlns:ahyp="http://schemas.microsoft.com/office/drawing/2018/hyperlinkcolor" val="tx"/>
                    </a:ext>
                  </a:extLst>
                </a:hlinkClick>
              </a:rPr>
              <a:t>https://www.destatis.de/EN/Home/_node.html</a:t>
            </a:r>
            <a:endParaRPr lang="en-GB" u="sng" dirty="0">
              <a:solidFill>
                <a:srgbClr val="7CD0E4"/>
              </a:solidFill>
              <a:effectLst/>
              <a:ea typeface="Calibri" panose="020F0502020204030204" pitchFamily="34" charset="0"/>
            </a:endParaRPr>
          </a:p>
          <a:p>
            <a:pPr marL="9525" indent="-9525" algn="l"/>
            <a:endParaRPr lang="en-GB" u="sng" dirty="0">
              <a:solidFill>
                <a:srgbClr val="7CD0E4"/>
              </a:solidFill>
              <a:ea typeface="Calibri" panose="020F0502020204030204" pitchFamily="34" charset="0"/>
            </a:endParaRPr>
          </a:p>
          <a:p>
            <a:pPr marL="9525" indent="-9525" algn="l"/>
            <a:r>
              <a:rPr lang="en-IE" dirty="0" err="1">
                <a:effectLst/>
                <a:ea typeface="Calibri" panose="020F0502020204030204" pitchFamily="34" charset="0"/>
              </a:rPr>
              <a:t>Hatipkarasulu</a:t>
            </a:r>
            <a:r>
              <a:rPr lang="en-IE" dirty="0">
                <a:effectLst/>
                <a:ea typeface="Calibri" panose="020F0502020204030204" pitchFamily="34" charset="0"/>
              </a:rPr>
              <a:t> und </a:t>
            </a:r>
            <a:r>
              <a:rPr lang="en-IE" dirty="0" err="1">
                <a:effectLst/>
                <a:ea typeface="Calibri" panose="020F0502020204030204" pitchFamily="34" charset="0"/>
              </a:rPr>
              <a:t>Roff</a:t>
            </a:r>
            <a:r>
              <a:rPr lang="en-IE" dirty="0">
                <a:effectLst/>
                <a:ea typeface="Calibri" panose="020F0502020204030204" pitchFamily="34" charset="0"/>
              </a:rPr>
              <a:t> (2011): </a:t>
            </a:r>
            <a:r>
              <a:rPr lang="en-IE" i="1" dirty="0">
                <a:effectLst/>
                <a:ea typeface="Calibri" panose="020F0502020204030204" pitchFamily="34" charset="0"/>
              </a:rPr>
              <a:t>"Frauen </a:t>
            </a:r>
            <a:r>
              <a:rPr lang="en-IE" i="1" dirty="0" err="1">
                <a:effectLst/>
                <a:ea typeface="Calibri" panose="020F0502020204030204" pitchFamily="34" charset="0"/>
              </a:rPr>
              <a:t>im</a:t>
            </a:r>
            <a:r>
              <a:rPr lang="en-IE" i="1" dirty="0">
                <a:effectLst/>
                <a:ea typeface="Calibri" panose="020F0502020204030204" pitchFamily="34" charset="0"/>
              </a:rPr>
              <a:t> </a:t>
            </a:r>
            <a:r>
              <a:rPr lang="en-IE" i="1" dirty="0" err="1">
                <a:effectLst/>
                <a:ea typeface="Calibri" panose="020F0502020204030204" pitchFamily="34" charset="0"/>
              </a:rPr>
              <a:t>Baugewerbe</a:t>
            </a:r>
            <a:r>
              <a:rPr lang="en-IE" i="1" dirty="0">
                <a:effectLst/>
                <a:ea typeface="Calibri" panose="020F0502020204030204" pitchFamily="34" charset="0"/>
              </a:rPr>
              <a:t>: Eine </a:t>
            </a:r>
            <a:r>
              <a:rPr lang="en-IE" i="1" dirty="0" err="1">
                <a:effectLst/>
                <a:ea typeface="Calibri" panose="020F0502020204030204" pitchFamily="34" charset="0"/>
              </a:rPr>
              <a:t>frühe</a:t>
            </a:r>
            <a:r>
              <a:rPr lang="en-IE" i="1" dirty="0">
                <a:effectLst/>
                <a:ea typeface="Calibri" panose="020F0502020204030204" pitchFamily="34" charset="0"/>
              </a:rPr>
              <a:t> </a:t>
            </a:r>
            <a:r>
              <a:rPr lang="en-IE" i="1" dirty="0" err="1">
                <a:effectLst/>
                <a:ea typeface="Calibri" panose="020F0502020204030204" pitchFamily="34" charset="0"/>
              </a:rPr>
              <a:t>historische</a:t>
            </a:r>
            <a:r>
              <a:rPr lang="en-IE" i="1" dirty="0">
                <a:effectLst/>
                <a:ea typeface="Calibri" panose="020F0502020204030204" pitchFamily="34" charset="0"/>
              </a:rPr>
              <a:t> </a:t>
            </a:r>
            <a:r>
              <a:rPr lang="en-IE" i="1" dirty="0" err="1">
                <a:effectLst/>
                <a:ea typeface="Calibri" panose="020F0502020204030204" pitchFamily="34" charset="0"/>
              </a:rPr>
              <a:t>Perspektive</a:t>
            </a:r>
            <a:r>
              <a:rPr lang="en-IE" i="1" dirty="0">
                <a:effectLst/>
                <a:ea typeface="Calibri" panose="020F0502020204030204" pitchFamily="34" charset="0"/>
              </a:rPr>
              <a:t>"</a:t>
            </a:r>
            <a:r>
              <a:rPr lang="en-IE" dirty="0">
                <a:effectLst/>
                <a:ea typeface="Calibri" panose="020F0502020204030204" pitchFamily="34" charset="0"/>
              </a:rPr>
              <a:t>. The University of Texas at San Antonio. </a:t>
            </a:r>
            <a:r>
              <a:rPr lang="en-IE" dirty="0" err="1">
                <a:effectLst/>
                <a:ea typeface="Calibri" panose="020F0502020204030204" pitchFamily="34" charset="0"/>
              </a:rPr>
              <a:t>Zugänglich</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IE" dirty="0">
                <a:solidFill>
                  <a:srgbClr val="7CD0E4"/>
                </a:solidFill>
                <a:effectLst/>
                <a:ea typeface="Calibri" panose="020F0502020204030204" pitchFamily="34" charset="0"/>
              </a:rPr>
              <a:t>http://ascpro0.ascweb.org/archives/2011/CEGT353002011.pdf </a:t>
            </a:r>
            <a:endParaRPr lang="en-LB" dirty="0">
              <a:solidFill>
                <a:srgbClr val="7CD0E4"/>
              </a:solidFill>
              <a:effectLst/>
              <a:ea typeface="Calibri" panose="020F0502020204030204" pitchFamily="34" charset="0"/>
            </a:endParaRPr>
          </a:p>
          <a:p>
            <a:pPr marL="9525" indent="-9525" algn="l"/>
            <a:endParaRPr lang="en-LB" dirty="0">
              <a:solidFill>
                <a:srgbClr val="7CD0E4"/>
              </a:solidFill>
              <a:effectLst/>
              <a:ea typeface="Calibri" panose="020F0502020204030204" pitchFamily="34" charset="0"/>
            </a:endParaRPr>
          </a:p>
          <a:p>
            <a:pPr algn="l"/>
            <a:r>
              <a:rPr lang="en-GB" dirty="0">
                <a:effectLst/>
                <a:ea typeface="Calibri" panose="020F0502020204030204" pitchFamily="34" charset="0"/>
              </a:rPr>
              <a:t> </a:t>
            </a:r>
            <a:endParaRPr lang="en-LB" dirty="0">
              <a:effectLst/>
              <a:ea typeface="Calibri" panose="020F0502020204030204" pitchFamily="34" charset="0"/>
            </a:endParaRPr>
          </a:p>
          <a:p>
            <a:pPr algn="l"/>
            <a:endParaRPr lang="en-LB" dirty="0">
              <a:effectLst/>
              <a:ea typeface="Calibri" panose="020F0502020204030204" pitchFamily="34" charset="0"/>
            </a:endParaRPr>
          </a:p>
          <a:p>
            <a:pPr algn="l">
              <a:tabLst>
                <a:tab pos="450215" algn="l"/>
              </a:tabLst>
            </a:pPr>
            <a:endParaRPr lang="en-IE" dirty="0">
              <a:effectLst/>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0B3A146D-F456-2273-9853-B6DD2D299A85}"/>
              </a:ext>
            </a:extLst>
          </p:cNvPr>
          <p:cNvSpPr>
            <a:spLocks noGrp="1"/>
          </p:cNvSpPr>
          <p:nvPr>
            <p:ph type="body" sz="quarter" idx="30"/>
          </p:nvPr>
        </p:nvSpPr>
        <p:spPr>
          <a:xfrm>
            <a:off x="563667" y="375512"/>
            <a:ext cx="6570888" cy="372689"/>
          </a:xfrm>
          <a:prstGeom prst="rect">
            <a:avLst/>
          </a:prstGeom>
        </p:spPr>
        <p:txBody>
          <a:bodyPr/>
          <a:lstStyle/>
          <a:p>
            <a:pPr>
              <a:spcBef>
                <a:spcPts val="200"/>
              </a:spcBef>
            </a:pPr>
            <a:r>
              <a:rPr lang="en-IE" dirty="0" err="1"/>
              <a:t>Literaturverzeichnis</a:t>
            </a:r>
            <a:endParaRPr lang="en-LB"/>
          </a:p>
        </p:txBody>
      </p:sp>
      <p:sp>
        <p:nvSpPr>
          <p:cNvPr id="4" name="Slide Number Placeholder 3">
            <a:extLst>
              <a:ext uri="{FF2B5EF4-FFF2-40B4-BE49-F238E27FC236}">
                <a16:creationId xmlns:a16="http://schemas.microsoft.com/office/drawing/2014/main" id="{FD747058-FFB1-85E0-B527-7FE0AB4E09F4}"/>
              </a:ext>
            </a:extLst>
          </p:cNvPr>
          <p:cNvSpPr>
            <a:spLocks noGrp="1"/>
          </p:cNvSpPr>
          <p:nvPr>
            <p:ph type="sldNum" sz="quarter" idx="4"/>
          </p:nvPr>
        </p:nvSpPr>
        <p:spPr/>
        <p:txBody>
          <a:bodyPr/>
          <a:lstStyle/>
          <a:p>
            <a:fld id="{CB2079F2-58AF-ED44-82D7-E04B2F6FD686}" type="slidenum">
              <a:rPr lang="en-US" smtClean="0"/>
              <a:t>70</a:t>
            </a:fld>
            <a:endParaRPr lang="en-US" dirty="0"/>
          </a:p>
        </p:txBody>
      </p:sp>
      <p:sp>
        <p:nvSpPr>
          <p:cNvPr id="9" name="Rectangle 8">
            <a:extLst>
              <a:ext uri="{FF2B5EF4-FFF2-40B4-BE49-F238E27FC236}">
                <a16:creationId xmlns:a16="http://schemas.microsoft.com/office/drawing/2014/main" id="{54D3BC75-3ED4-CBBC-FC35-DF148480BD82}"/>
              </a:ext>
            </a:extLst>
          </p:cNvPr>
          <p:cNvSpPr/>
          <p:nvPr/>
        </p:nvSpPr>
        <p:spPr>
          <a:xfrm>
            <a:off x="0" y="0"/>
            <a:ext cx="384048" cy="10691813"/>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072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A7666B-DB2B-0BE5-9E32-F771E9FC2460}"/>
              </a:ext>
            </a:extLst>
          </p:cNvPr>
          <p:cNvSpPr>
            <a:spLocks noGrp="1"/>
          </p:cNvSpPr>
          <p:nvPr>
            <p:ph type="body" sz="quarter" idx="32"/>
          </p:nvPr>
        </p:nvSpPr>
        <p:spPr>
          <a:xfrm>
            <a:off x="559613" y="1208870"/>
            <a:ext cx="6526988" cy="7966130"/>
          </a:xfrm>
        </p:spPr>
        <p:txBody>
          <a:bodyPr/>
          <a:lstStyle/>
          <a:p>
            <a:pPr algn="l"/>
            <a:r>
              <a:rPr lang="en-IE" dirty="0" err="1">
                <a:effectLst/>
                <a:ea typeface="Calibri" panose="020F0502020204030204" pitchFamily="34" charset="0"/>
              </a:rPr>
              <a:t>Behörde</a:t>
            </a:r>
            <a:r>
              <a:rPr lang="en-IE" dirty="0">
                <a:effectLst/>
                <a:ea typeface="Calibri" panose="020F0502020204030204" pitchFamily="34" charset="0"/>
              </a:rPr>
              <a:t> für </a:t>
            </a:r>
            <a:r>
              <a:rPr lang="en-IE" dirty="0" err="1">
                <a:effectLst/>
                <a:ea typeface="Calibri" panose="020F0502020204030204" pitchFamily="34" charset="0"/>
              </a:rPr>
              <a:t>höhere</a:t>
            </a:r>
            <a:r>
              <a:rPr lang="en-IE" dirty="0">
                <a:effectLst/>
                <a:ea typeface="Calibri" panose="020F0502020204030204" pitchFamily="34" charset="0"/>
              </a:rPr>
              <a:t> </a:t>
            </a:r>
            <a:r>
              <a:rPr lang="en-IE" dirty="0" err="1">
                <a:effectLst/>
                <a:ea typeface="Calibri" panose="020F0502020204030204" pitchFamily="34" charset="0"/>
              </a:rPr>
              <a:t>Bildung</a:t>
            </a:r>
            <a:r>
              <a:rPr lang="en-IE" dirty="0">
                <a:effectLst/>
                <a:ea typeface="Calibri" panose="020F0502020204030204" pitchFamily="34" charset="0"/>
              </a:rPr>
              <a:t>, </a:t>
            </a:r>
            <a:r>
              <a:rPr lang="en-IE" dirty="0" err="1">
                <a:effectLst/>
                <a:ea typeface="Calibri" panose="020F0502020204030204" pitchFamily="34" charset="0"/>
              </a:rPr>
              <a:t>Irland</a:t>
            </a:r>
            <a:r>
              <a:rPr lang="en-IE" dirty="0">
                <a:effectLst/>
                <a:ea typeface="Calibri" panose="020F0502020204030204" pitchFamily="34" charset="0"/>
              </a:rPr>
              <a:t> (2022). </a:t>
            </a:r>
            <a:r>
              <a:rPr lang="de-DE" i="1" dirty="0">
                <a:effectLst/>
                <a:ea typeface="Calibri" panose="020F0502020204030204" pitchFamily="34" charset="0"/>
              </a:rPr>
              <a:t>Überblick über die Geschlechtergerechtigkeit in den irischen Hochschulbildungseinrichtungen. </a:t>
            </a:r>
            <a:r>
              <a:rPr lang="en-IE" dirty="0" err="1">
                <a:effectLst/>
                <a:ea typeface="Calibri" panose="020F0502020204030204" pitchFamily="34" charset="0"/>
              </a:rPr>
              <a:t>Verfügbar</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IE" dirty="0">
                <a:solidFill>
                  <a:srgbClr val="7CD0E4"/>
                </a:solidFill>
                <a:effectLst/>
                <a:ea typeface="Calibri" panose="020F0502020204030204" pitchFamily="34" charset="0"/>
              </a:rPr>
              <a:t>https://hea.ie/assets/uploads/2022/03/Report-of-the-Expert-Group-2nd-HEA-National-Review-of-Gender-Equality-in-Irish-Higher-Education-Institutions-1.pdf  </a:t>
            </a:r>
            <a:endParaRPr lang="en-LB" dirty="0">
              <a:solidFill>
                <a:srgbClr val="7CD0E4"/>
              </a:solidFill>
              <a:effectLst/>
              <a:ea typeface="Calibri" panose="020F0502020204030204" pitchFamily="34" charset="0"/>
            </a:endParaRPr>
          </a:p>
          <a:p>
            <a:pPr algn="l"/>
            <a:r>
              <a:rPr lang="en-IE" dirty="0">
                <a:solidFill>
                  <a:srgbClr val="5E5F5F"/>
                </a:solidFill>
                <a:effectLst/>
                <a:ea typeface="Calibri" panose="020F0502020204030204" pitchFamily="34" charset="0"/>
              </a:rPr>
              <a:t> </a:t>
            </a:r>
            <a:endParaRPr lang="en-LB" dirty="0">
              <a:effectLst/>
              <a:ea typeface="Calibri" panose="020F0502020204030204" pitchFamily="34" charset="0"/>
            </a:endParaRPr>
          </a:p>
          <a:p>
            <a:pPr algn="l"/>
            <a:r>
              <a:rPr lang="en-IE" dirty="0" err="1">
                <a:solidFill>
                  <a:srgbClr val="000000"/>
                </a:solidFill>
                <a:effectLst/>
                <a:ea typeface="Calibri" panose="020F0502020204030204" pitchFamily="34" charset="0"/>
              </a:rPr>
              <a:t>Abgerufen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im</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März</a:t>
            </a:r>
            <a:r>
              <a:rPr lang="en-IE" dirty="0">
                <a:solidFill>
                  <a:srgbClr val="000000"/>
                </a:solidFill>
                <a:effectLst/>
                <a:ea typeface="Calibri" panose="020F0502020204030204" pitchFamily="34" charset="0"/>
              </a:rPr>
              <a:t> 2023.</a:t>
            </a:r>
            <a:endParaRPr lang="en-LB" dirty="0">
              <a:effectLst/>
              <a:ea typeface="Calibri" panose="020F0502020204030204" pitchFamily="34" charset="0"/>
            </a:endParaRPr>
          </a:p>
          <a:p>
            <a:pPr algn="l"/>
            <a:r>
              <a:rPr lang="en-IE" dirty="0">
                <a:effectLst/>
                <a:ea typeface="Calibri" panose="020F0502020204030204" pitchFamily="34" charset="0"/>
              </a:rPr>
              <a:t> </a:t>
            </a:r>
            <a:endParaRPr lang="en-LB" dirty="0">
              <a:effectLst/>
              <a:ea typeface="Calibri" panose="020F0502020204030204" pitchFamily="34" charset="0"/>
            </a:endParaRPr>
          </a:p>
          <a:p>
            <a:pPr marL="9525" indent="-9525" algn="l"/>
            <a:r>
              <a:rPr lang="en-IE" dirty="0">
                <a:effectLst/>
                <a:ea typeface="Calibri" panose="020F0502020204030204" pitchFamily="34" charset="0"/>
              </a:rPr>
              <a:t>ILO, Strategy for Gender Mainstreaming in the Employment Sector: </a:t>
            </a:r>
            <a:r>
              <a:rPr lang="en-IE" dirty="0" err="1">
                <a:effectLst/>
                <a:ea typeface="Calibri" panose="020F0502020204030204" pitchFamily="34" charset="0"/>
              </a:rPr>
              <a:t>Zusammenfassende</a:t>
            </a:r>
            <a:r>
              <a:rPr lang="en-IE" dirty="0">
                <a:effectLst/>
                <a:ea typeface="Calibri" panose="020F0502020204030204" pitchFamily="34" charset="0"/>
              </a:rPr>
              <a:t> Matrix </a:t>
            </a:r>
            <a:r>
              <a:rPr lang="en-IE" u="sng" dirty="0">
                <a:solidFill>
                  <a:srgbClr val="7CD0E4"/>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https://www.ilo.org/wcmsp5/groups/public/---ed_emp/documents/publication/wcms_190234.pdf</a:t>
            </a:r>
            <a:endParaRPr lang="en-LB" dirty="0">
              <a:solidFill>
                <a:srgbClr val="7CD0E4"/>
              </a:solidFill>
              <a:effectLst/>
              <a:ea typeface="Calibri" panose="020F0502020204030204" pitchFamily="34" charset="0"/>
            </a:endParaRPr>
          </a:p>
          <a:p>
            <a:pPr indent="-457200" algn="l"/>
            <a:r>
              <a:rPr lang="en-GB" dirty="0">
                <a:solidFill>
                  <a:srgbClr val="5E5F5F"/>
                </a:solidFill>
                <a:effectLst/>
                <a:ea typeface="Calibri" panose="020F0502020204030204" pitchFamily="34" charset="0"/>
              </a:rPr>
              <a:t> </a:t>
            </a:r>
            <a:endParaRPr lang="en-LB" dirty="0">
              <a:effectLst/>
              <a:ea typeface="Calibri" panose="020F0502020204030204" pitchFamily="34" charset="0"/>
            </a:endParaRPr>
          </a:p>
          <a:p>
            <a:pPr marL="9525" indent="-9525" algn="l"/>
            <a:r>
              <a:rPr lang="en-IE" dirty="0">
                <a:effectLst/>
                <a:ea typeface="Calibri" panose="020F0502020204030204" pitchFamily="34" charset="0"/>
              </a:rPr>
              <a:t>Internationale </a:t>
            </a:r>
            <a:r>
              <a:rPr lang="en-IE" dirty="0" err="1">
                <a:effectLst/>
                <a:ea typeface="Calibri" panose="020F0502020204030204" pitchFamily="34" charset="0"/>
              </a:rPr>
              <a:t>Arbeitsorganisation</a:t>
            </a:r>
            <a:r>
              <a:rPr lang="en-IE" dirty="0">
                <a:effectLst/>
                <a:ea typeface="Calibri" panose="020F0502020204030204" pitchFamily="34" charset="0"/>
              </a:rPr>
              <a:t> ILO (2020): </a:t>
            </a:r>
            <a:r>
              <a:rPr lang="en-IE" i="1" dirty="0">
                <a:effectLst/>
                <a:ea typeface="Calibri" panose="020F0502020204030204" pitchFamily="34" charset="0"/>
              </a:rPr>
              <a:t>Empowering women at work - Company policies and practices for gender equality</a:t>
            </a:r>
            <a:r>
              <a:rPr lang="en-IE" dirty="0">
                <a:effectLst/>
                <a:ea typeface="Calibri" panose="020F0502020204030204" pitchFamily="34" charset="0"/>
              </a:rPr>
              <a:t>. </a:t>
            </a:r>
            <a:r>
              <a:rPr lang="en-IE" dirty="0" err="1">
                <a:effectLst/>
                <a:ea typeface="Calibri" panose="020F0502020204030204" pitchFamily="34" charset="0"/>
              </a:rPr>
              <a:t>Seite</a:t>
            </a:r>
            <a:r>
              <a:rPr lang="en-IE" dirty="0">
                <a:effectLst/>
                <a:ea typeface="Calibri" panose="020F0502020204030204" pitchFamily="34" charset="0"/>
              </a:rPr>
              <a:t> 64. </a:t>
            </a:r>
            <a:endParaRPr lang="en-LB" dirty="0">
              <a:effectLst/>
              <a:ea typeface="Calibri" panose="020F0502020204030204" pitchFamily="34" charset="0"/>
            </a:endParaRPr>
          </a:p>
          <a:p>
            <a:pPr marL="9525" indent="-9525" algn="l"/>
            <a:r>
              <a:rPr lang="en-IE" dirty="0" err="1">
                <a:effectLst/>
                <a:ea typeface="Calibri" panose="020F0502020204030204" pitchFamily="34" charset="0"/>
              </a:rPr>
              <a:t>Verfügbar</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GB" u="sng" dirty="0">
                <a:solidFill>
                  <a:srgbClr val="7CD0E4"/>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a:t>
            </a:r>
            <a:r>
              <a:rPr lang="en-GB" dirty="0">
                <a:solidFill>
                  <a:srgbClr val="7CD0E4"/>
                </a:solidFill>
                <a:effectLst/>
                <a:ea typeface="Calibri" panose="020F0502020204030204" pitchFamily="34" charset="0"/>
              </a:rPr>
              <a:t>//www.ilo.org/wcmsp5/groups/public/---ed_emp/---emp_ent/---multi/documents/publication/wcms_756721.pdf </a:t>
            </a:r>
            <a:endParaRPr lang="en-LB" dirty="0">
              <a:solidFill>
                <a:srgbClr val="7CD0E4"/>
              </a:solidFill>
              <a:effectLst/>
              <a:ea typeface="Calibri" panose="020F0502020204030204" pitchFamily="34" charset="0"/>
            </a:endParaRPr>
          </a:p>
          <a:p>
            <a:pPr indent="-457200" algn="l"/>
            <a:r>
              <a:rPr lang="en-GB" dirty="0">
                <a:solidFill>
                  <a:srgbClr val="5E5F5F"/>
                </a:solidFill>
                <a:effectLst/>
                <a:ea typeface="Calibri" panose="020F0502020204030204" pitchFamily="34" charset="0"/>
              </a:rPr>
              <a:t> </a:t>
            </a:r>
            <a:endParaRPr lang="en-LB" dirty="0">
              <a:effectLst/>
              <a:ea typeface="Calibri" panose="020F0502020204030204" pitchFamily="34" charset="0"/>
            </a:endParaRPr>
          </a:p>
          <a:p>
            <a:pPr algn="l"/>
            <a:r>
              <a:rPr lang="en-GB" dirty="0">
                <a:solidFill>
                  <a:srgbClr val="000000"/>
                </a:solidFill>
                <a:effectLst/>
                <a:ea typeface="Calibri" panose="020F0502020204030204" pitchFamily="34" charset="0"/>
              </a:rPr>
              <a:t>Internationale </a:t>
            </a:r>
            <a:r>
              <a:rPr lang="en-GB" dirty="0" err="1">
                <a:solidFill>
                  <a:srgbClr val="000000"/>
                </a:solidFill>
                <a:effectLst/>
                <a:ea typeface="Calibri" panose="020F0502020204030204" pitchFamily="34" charset="0"/>
              </a:rPr>
              <a:t>Arbeitsorganisation</a:t>
            </a:r>
            <a:r>
              <a:rPr lang="en-GB" dirty="0">
                <a:solidFill>
                  <a:srgbClr val="000000"/>
                </a:solidFill>
                <a:effectLst/>
                <a:ea typeface="Calibri" panose="020F0502020204030204" pitchFamily="34" charset="0"/>
              </a:rPr>
              <a:t> (2015) </a:t>
            </a:r>
            <a:r>
              <a:rPr lang="en-GB" i="1" dirty="0">
                <a:solidFill>
                  <a:srgbClr val="000000"/>
                </a:solidFill>
                <a:effectLst/>
                <a:ea typeface="Calibri" panose="020F0502020204030204" pitchFamily="34" charset="0"/>
              </a:rPr>
              <a:t>Women in business and management: gaining momentum. </a:t>
            </a:r>
            <a:r>
              <a:rPr lang="en-IE" u="sng" dirty="0" err="1">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Verfügbar</a:t>
            </a:r>
            <a:r>
              <a:rPr lang="en-IE" u="sng" dirty="0">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 </a:t>
            </a:r>
            <a:r>
              <a:rPr lang="en-IE" u="sng" dirty="0" err="1">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unter</a:t>
            </a:r>
            <a:r>
              <a:rPr lang="en-IE" u="sng" dirty="0">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 </a:t>
            </a:r>
            <a:r>
              <a:rPr lang="en-GB" u="sng" dirty="0">
                <a:solidFill>
                  <a:srgbClr val="7CD0E4"/>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a:t>
            </a:r>
            <a:r>
              <a:rPr lang="en-GB" dirty="0">
                <a:solidFill>
                  <a:srgbClr val="7CD0E4"/>
                </a:solidFill>
                <a:effectLst/>
                <a:ea typeface="Calibri" panose="020F0502020204030204" pitchFamily="34" charset="0"/>
              </a:rPr>
              <a:t>//www.ilo.org/wcmsp5/groups/public/---dgreports/---dcomm/---publ/documents/publication/wcms_316450.pdf </a:t>
            </a:r>
            <a:endParaRPr lang="en-LB" dirty="0">
              <a:solidFill>
                <a:srgbClr val="7CD0E4"/>
              </a:solidFill>
              <a:effectLst/>
              <a:ea typeface="Calibri" panose="020F0502020204030204" pitchFamily="34" charset="0"/>
            </a:endParaRPr>
          </a:p>
          <a:p>
            <a:pPr marL="457200" algn="l"/>
            <a:r>
              <a:rPr lang="en-GB" dirty="0">
                <a:effectLst/>
                <a:ea typeface="Calibri" panose="020F0502020204030204" pitchFamily="34" charset="0"/>
              </a:rPr>
              <a:t> </a:t>
            </a:r>
            <a:endParaRPr lang="en-LB" dirty="0">
              <a:effectLst/>
              <a:ea typeface="Calibri" panose="020F0502020204030204" pitchFamily="34" charset="0"/>
            </a:endParaRPr>
          </a:p>
          <a:p>
            <a:pPr marL="9525" algn="l"/>
            <a:r>
              <a:rPr lang="en-IE" dirty="0">
                <a:effectLst/>
                <a:ea typeface="Calibri" panose="020F0502020204030204" pitchFamily="34" charset="0"/>
              </a:rPr>
              <a:t>Plan Radar (2022) </a:t>
            </a:r>
            <a:r>
              <a:rPr lang="en-IE" dirty="0" err="1">
                <a:effectLst/>
                <a:ea typeface="Calibri" panose="020F0502020204030204" pitchFamily="34" charset="0"/>
              </a:rPr>
              <a:t>Verfügbar</a:t>
            </a:r>
            <a:r>
              <a:rPr lang="en-IE" dirty="0">
                <a:effectLst/>
                <a:ea typeface="Calibri" panose="020F0502020204030204" pitchFamily="34" charset="0"/>
              </a:rPr>
              <a:t> </a:t>
            </a:r>
            <a:r>
              <a:rPr lang="en-IE" dirty="0" err="1">
                <a:effectLst/>
                <a:ea typeface="Calibri" panose="020F0502020204030204" pitchFamily="34" charset="0"/>
              </a:rPr>
              <a:t>unter</a:t>
            </a:r>
            <a:r>
              <a:rPr lang="en-IE" dirty="0">
                <a:effectLst/>
                <a:ea typeface="Calibri" panose="020F0502020204030204" pitchFamily="34" charset="0"/>
              </a:rPr>
              <a:t> </a:t>
            </a:r>
            <a:r>
              <a:rPr lang="en-IE" u="sng" dirty="0">
                <a:solidFill>
                  <a:srgbClr val="7CD0E4"/>
                </a:solidFill>
                <a:effectLst/>
                <a:ea typeface="Calibri" panose="020F0502020204030204" pitchFamily="34" charset="0"/>
                <a:hlinkClick r:id="rId5">
                  <a:extLst>
                    <a:ext uri="{A12FA001-AC4F-418D-AE19-62706E023703}">
                      <ahyp:hlinkClr xmlns:ahyp="http://schemas.microsoft.com/office/drawing/2018/hyperlinkcolor" val="tx"/>
                    </a:ext>
                  </a:extLst>
                </a:hlinkClick>
              </a:rPr>
              <a:t>https://www.planradar.com/de/frauen-am-bau/</a:t>
            </a:r>
            <a:endParaRPr lang="en-LB" dirty="0">
              <a:solidFill>
                <a:srgbClr val="7CD0E4"/>
              </a:solidFill>
              <a:effectLst/>
              <a:ea typeface="Calibri" panose="020F0502020204030204" pitchFamily="34" charset="0"/>
            </a:endParaRPr>
          </a:p>
          <a:p>
            <a:pPr marL="457200" algn="l"/>
            <a:r>
              <a:rPr lang="en-IE" dirty="0">
                <a:effectLst/>
                <a:ea typeface="Calibri" panose="020F0502020204030204" pitchFamily="34" charset="0"/>
              </a:rPr>
              <a:t> </a:t>
            </a:r>
            <a:endParaRPr lang="en-LB" dirty="0">
              <a:effectLst/>
              <a:ea typeface="Calibri" panose="020F0502020204030204" pitchFamily="34" charset="0"/>
            </a:endParaRPr>
          </a:p>
          <a:p>
            <a:pPr marL="9525" algn="l"/>
            <a:r>
              <a:rPr lang="en-GB" dirty="0" err="1">
                <a:effectLst/>
                <a:ea typeface="Calibri" panose="020F0502020204030204" pitchFamily="34" charset="0"/>
              </a:rPr>
              <a:t>Spanische</a:t>
            </a:r>
            <a:r>
              <a:rPr lang="en-GB" dirty="0">
                <a:effectLst/>
                <a:ea typeface="Calibri" panose="020F0502020204030204" pitchFamily="34" charset="0"/>
              </a:rPr>
              <a:t> </a:t>
            </a:r>
            <a:r>
              <a:rPr lang="en-GB" dirty="0" err="1">
                <a:effectLst/>
                <a:ea typeface="Calibri" panose="020F0502020204030204" pitchFamily="34" charset="0"/>
              </a:rPr>
              <a:t>Beobachtungsstelle</a:t>
            </a:r>
            <a:r>
              <a:rPr lang="en-GB" dirty="0">
                <a:effectLst/>
                <a:ea typeface="Calibri" panose="020F0502020204030204" pitchFamily="34" charset="0"/>
              </a:rPr>
              <a:t> für das </a:t>
            </a:r>
            <a:r>
              <a:rPr lang="en-GB" dirty="0" err="1">
                <a:effectLst/>
                <a:ea typeface="Calibri" panose="020F0502020204030204" pitchFamily="34" charset="0"/>
              </a:rPr>
              <a:t>Baugewerbe</a:t>
            </a:r>
            <a:r>
              <a:rPr lang="en-GB" dirty="0">
                <a:effectLst/>
                <a:ea typeface="Calibri" panose="020F0502020204030204" pitchFamily="34" charset="0"/>
              </a:rPr>
              <a:t> (2023): </a:t>
            </a:r>
            <a:r>
              <a:rPr lang="en-GB" i="1" dirty="0">
                <a:effectLst/>
                <a:ea typeface="Calibri" panose="020F0502020204030204" pitchFamily="34" charset="0"/>
              </a:rPr>
              <a:t>Frauen </a:t>
            </a:r>
            <a:r>
              <a:rPr lang="en-GB" i="1" dirty="0" err="1">
                <a:effectLst/>
                <a:ea typeface="Calibri" panose="020F0502020204030204" pitchFamily="34" charset="0"/>
              </a:rPr>
              <a:t>im</a:t>
            </a:r>
            <a:r>
              <a:rPr lang="en-GB" i="1" dirty="0">
                <a:effectLst/>
                <a:ea typeface="Calibri" panose="020F0502020204030204" pitchFamily="34" charset="0"/>
              </a:rPr>
              <a:t> </a:t>
            </a:r>
            <a:r>
              <a:rPr lang="en-GB" i="1" dirty="0" err="1">
                <a:effectLst/>
                <a:ea typeface="Calibri" panose="020F0502020204030204" pitchFamily="34" charset="0"/>
              </a:rPr>
              <a:t>Baugewerbe</a:t>
            </a:r>
            <a:r>
              <a:rPr lang="en-GB" i="1" dirty="0">
                <a:effectLst/>
                <a:ea typeface="Calibri" panose="020F0502020204030204" pitchFamily="34" charset="0"/>
              </a:rPr>
              <a:t> 2022</a:t>
            </a:r>
            <a:endParaRPr lang="en-LB" dirty="0">
              <a:effectLst/>
              <a:ea typeface="Calibri" panose="020F0502020204030204" pitchFamily="34" charset="0"/>
            </a:endParaRPr>
          </a:p>
          <a:p>
            <a:pPr marL="9525" algn="l"/>
            <a:r>
              <a:rPr lang="en-GB" u="sng" dirty="0">
                <a:solidFill>
                  <a:srgbClr val="7CD0E4"/>
                </a:solidFill>
                <a:effectLst/>
                <a:ea typeface="Calibri" panose="020F0502020204030204" pitchFamily="34" charset="0"/>
                <a:hlinkClick r:id="rId6">
                  <a:extLst>
                    <a:ext uri="{A12FA001-AC4F-418D-AE19-62706E023703}">
                      <ahyp:hlinkClr xmlns:ahyp="http://schemas.microsoft.com/office/drawing/2018/hyperlinkcolor" val="tx"/>
                    </a:ext>
                  </a:extLst>
                </a:hlinkClick>
              </a:rPr>
              <a:t>https://www.observatoriodelaconstruccion.com/informes/detalle/mujeres-en-el-sector-de-la-construccion2022#:~:text=En%20la%20edici%C3%B3n%202022%20del,este%20y%20otros%20datos%20de </a:t>
            </a:r>
            <a:r>
              <a:rPr lang="en-GB" dirty="0" err="1">
                <a:effectLst/>
                <a:ea typeface="Calibri" panose="020F0502020204030204" pitchFamily="34" charset="0"/>
              </a:rPr>
              <a:t>Abgerufen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Mai 2023</a:t>
            </a:r>
            <a:endParaRPr lang="en-LB" dirty="0">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9525" algn="l"/>
            <a:endParaRPr lang="en-GB" dirty="0">
              <a:effectLst/>
              <a:ea typeface="Calibri" panose="020F0502020204030204" pitchFamily="34" charset="0"/>
            </a:endParaRPr>
          </a:p>
          <a:p>
            <a:pPr marL="9525" algn="l"/>
            <a:endParaRPr lang="en-GB" dirty="0">
              <a:ea typeface="Calibri" panose="020F0502020204030204" pitchFamily="34" charset="0"/>
            </a:endParaRPr>
          </a:p>
          <a:p>
            <a:pPr marL="9525" algn="l"/>
            <a:endParaRPr lang="en-GB" dirty="0">
              <a:effectLst/>
              <a:ea typeface="Calibri" panose="020F0502020204030204" pitchFamily="34" charset="0"/>
            </a:endParaRPr>
          </a:p>
          <a:p>
            <a:pPr marL="9525" algn="l"/>
            <a:endParaRPr lang="en-GB" dirty="0">
              <a:ea typeface="Calibri" panose="020F0502020204030204" pitchFamily="34" charset="0"/>
            </a:endParaRPr>
          </a:p>
          <a:p>
            <a:pPr marL="9525" algn="l"/>
            <a:endParaRPr lang="en-GB" dirty="0">
              <a:effectLst/>
              <a:ea typeface="Calibri" panose="020F0502020204030204" pitchFamily="34" charset="0"/>
            </a:endParaRPr>
          </a:p>
          <a:p>
            <a:pPr marL="9525" algn="l"/>
            <a:r>
              <a:rPr lang="en-GB" dirty="0" err="1">
                <a:effectLst/>
                <a:ea typeface="Calibri" panose="020F0502020204030204" pitchFamily="34" charset="0"/>
              </a:rPr>
              <a:t>Statistik</a:t>
            </a:r>
            <a:r>
              <a:rPr lang="en-GB" dirty="0">
                <a:effectLst/>
                <a:ea typeface="Calibri" panose="020F0502020204030204" pitchFamily="34" charset="0"/>
              </a:rPr>
              <a:t> </a:t>
            </a:r>
            <a:r>
              <a:rPr lang="en-GB" dirty="0" err="1">
                <a:effectLst/>
                <a:ea typeface="Calibri" panose="020F0502020204030204" pitchFamily="34" charset="0"/>
              </a:rPr>
              <a:t>Dänemark</a:t>
            </a:r>
            <a:r>
              <a:rPr lang="en-GB" dirty="0">
                <a:effectLst/>
                <a:ea typeface="Calibri" panose="020F0502020204030204" pitchFamily="34" charset="0"/>
              </a:rPr>
              <a:t> (2020) </a:t>
            </a:r>
            <a:r>
              <a:rPr lang="en-GB" i="1" dirty="0" err="1">
                <a:effectLst/>
                <a:ea typeface="Calibri" panose="020F0502020204030204" pitchFamily="34" charset="0"/>
              </a:rPr>
              <a:t>Beschäftigung</a:t>
            </a:r>
            <a:r>
              <a:rPr lang="en-GB" i="1" dirty="0">
                <a:effectLst/>
                <a:ea typeface="Calibri" panose="020F0502020204030204" pitchFamily="34" charset="0"/>
              </a:rPr>
              <a:t> </a:t>
            </a:r>
            <a:r>
              <a:rPr lang="en-GB" i="1" dirty="0" err="1">
                <a:effectLst/>
                <a:ea typeface="Calibri" panose="020F0502020204030204" pitchFamily="34" charset="0"/>
              </a:rPr>
              <a:t>nach</a:t>
            </a:r>
            <a:r>
              <a:rPr lang="en-GB" i="1" dirty="0">
                <a:effectLst/>
                <a:ea typeface="Calibri" panose="020F0502020204030204" pitchFamily="34" charset="0"/>
              </a:rPr>
              <a:t> </a:t>
            </a:r>
            <a:r>
              <a:rPr lang="en-GB" i="1" dirty="0" err="1">
                <a:effectLst/>
                <a:ea typeface="Calibri" panose="020F0502020204030204" pitchFamily="34" charset="0"/>
              </a:rPr>
              <a:t>Wirtschaftszweig</a:t>
            </a:r>
            <a:r>
              <a:rPr lang="en-GB" i="1" dirty="0">
                <a:effectLst/>
                <a:ea typeface="Calibri" panose="020F0502020204030204" pitchFamily="34" charset="0"/>
              </a:rPr>
              <a:t>, </a:t>
            </a:r>
            <a:r>
              <a:rPr lang="en-GB" i="1" dirty="0" err="1">
                <a:effectLst/>
                <a:ea typeface="Calibri" panose="020F0502020204030204" pitchFamily="34" charset="0"/>
              </a:rPr>
              <a:t>Beruf</a:t>
            </a:r>
            <a:r>
              <a:rPr lang="en-GB" i="1" dirty="0">
                <a:effectLst/>
                <a:ea typeface="Calibri" panose="020F0502020204030204" pitchFamily="34" charset="0"/>
              </a:rPr>
              <a:t>, </a:t>
            </a:r>
            <a:r>
              <a:rPr lang="en-GB" i="1" dirty="0" err="1">
                <a:effectLst/>
                <a:ea typeface="Calibri" panose="020F0502020204030204" pitchFamily="34" charset="0"/>
              </a:rPr>
              <a:t>Geschlecht</a:t>
            </a:r>
            <a:r>
              <a:rPr lang="en-GB" i="1" dirty="0">
                <a:effectLst/>
                <a:ea typeface="Calibri" panose="020F0502020204030204" pitchFamily="34" charset="0"/>
              </a:rPr>
              <a:t> und Region </a:t>
            </a:r>
            <a:r>
              <a:rPr lang="en-GB" i="1" dirty="0" err="1">
                <a:effectLst/>
                <a:ea typeface="Calibri" panose="020F0502020204030204" pitchFamily="34" charset="0"/>
              </a:rPr>
              <a:t>Bericht</a:t>
            </a:r>
            <a:r>
              <a:rPr lang="en-GB" i="1" dirty="0">
                <a:effectLst/>
                <a:ea typeface="Calibri" panose="020F0502020204030204" pitchFamily="34" charset="0"/>
              </a:rPr>
              <a:t> 2020</a:t>
            </a:r>
            <a:endParaRPr lang="en-LB" dirty="0">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a:effectLst/>
                <a:ea typeface="Calibri" panose="020F0502020204030204" pitchFamily="34" charset="0"/>
              </a:rPr>
              <a:t>Structural Transformation to Achieve Gender Equality in Science, STAGES (2013). </a:t>
            </a:r>
            <a:r>
              <a:rPr lang="en-GB" dirty="0" err="1">
                <a:effectLst/>
                <a:ea typeface="Calibri" panose="020F0502020204030204" pitchFamily="34" charset="0"/>
              </a:rPr>
              <a:t>Verfügbar</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http://stages.csmcd.ro/index.php </a:t>
            </a:r>
            <a:r>
              <a:rPr lang="en-GB" u="sng" dirty="0" err="1">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Abgerufen</a:t>
            </a:r>
            <a:r>
              <a:rPr lang="en-GB" u="sng" dirty="0">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 </a:t>
            </a:r>
            <a:r>
              <a:rPr lang="en-GB" u="sng" dirty="0" err="1">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im</a:t>
            </a:r>
            <a:r>
              <a:rPr lang="en-GB" u="sng" dirty="0">
                <a:solidFill>
                  <a:srgbClr val="7CD0E4"/>
                </a:solidFill>
                <a:effectLst/>
                <a:ea typeface="Calibri" panose="020F0502020204030204" pitchFamily="34" charset="0"/>
                <a:hlinkClick r:id="rId7">
                  <a:extLst>
                    <a:ext uri="{A12FA001-AC4F-418D-AE19-62706E023703}">
                      <ahyp:hlinkClr xmlns:ahyp="http://schemas.microsoft.com/office/drawing/2018/hyperlinkcolor" val="tx"/>
                    </a:ext>
                  </a:extLst>
                </a:hlinkClick>
              </a:rPr>
              <a:t> April 2023</a:t>
            </a:r>
            <a:endParaRPr lang="en-LB" dirty="0">
              <a:solidFill>
                <a:srgbClr val="7CD0E4"/>
              </a:solidFill>
              <a:effectLst/>
              <a:ea typeface="Calibri" panose="020F0502020204030204" pitchFamily="34" charset="0"/>
            </a:endParaRPr>
          </a:p>
          <a:p>
            <a:pPr marL="457200" indent="-457200" algn="l"/>
            <a:r>
              <a:rPr lang="en-GB" dirty="0">
                <a:solidFill>
                  <a:srgbClr val="7CD0E4"/>
                </a:solidFill>
                <a:effectLst/>
                <a:ea typeface="Calibri" panose="020F0502020204030204" pitchFamily="34" charset="0"/>
              </a:rPr>
              <a:t> </a:t>
            </a:r>
            <a:endParaRPr lang="en-LB" dirty="0">
              <a:solidFill>
                <a:srgbClr val="7CD0E4"/>
              </a:solidFill>
              <a:effectLst/>
              <a:ea typeface="Calibri" panose="020F0502020204030204" pitchFamily="34" charset="0"/>
            </a:endParaRPr>
          </a:p>
          <a:p>
            <a:pPr marL="9525" indent="-9525" algn="l"/>
            <a:r>
              <a:rPr lang="en-GB" dirty="0">
                <a:effectLst/>
                <a:ea typeface="Calibri" panose="020F0502020204030204" pitchFamily="34" charset="0"/>
              </a:rPr>
              <a:t> Teagasc (2021) </a:t>
            </a:r>
            <a:r>
              <a:rPr lang="en-GB" i="1" dirty="0">
                <a:effectLst/>
                <a:ea typeface="Calibri" panose="020F0502020204030204" pitchFamily="34" charset="0"/>
              </a:rPr>
              <a:t>Plan </a:t>
            </a:r>
            <a:r>
              <a:rPr lang="en-GB" i="1" dirty="0" err="1">
                <a:effectLst/>
                <a:ea typeface="Calibri" panose="020F0502020204030204" pitchFamily="34" charset="0"/>
              </a:rPr>
              <a:t>zur</a:t>
            </a:r>
            <a:r>
              <a:rPr lang="en-GB" i="1" dirty="0">
                <a:effectLst/>
                <a:ea typeface="Calibri" panose="020F0502020204030204" pitchFamily="34" charset="0"/>
              </a:rPr>
              <a:t> </a:t>
            </a:r>
            <a:r>
              <a:rPr lang="en-GB" i="1" dirty="0" err="1">
                <a:effectLst/>
                <a:ea typeface="Calibri" panose="020F0502020204030204" pitchFamily="34" charset="0"/>
              </a:rPr>
              <a:t>Gleichstellung</a:t>
            </a:r>
            <a:r>
              <a:rPr lang="en-GB" i="1" dirty="0">
                <a:effectLst/>
                <a:ea typeface="Calibri" panose="020F0502020204030204" pitchFamily="34" charset="0"/>
              </a:rPr>
              <a:t> </a:t>
            </a:r>
            <a:r>
              <a:rPr lang="en-GB" dirty="0">
                <a:effectLst/>
                <a:ea typeface="Calibri" panose="020F0502020204030204" pitchFamily="34" charset="0"/>
              </a:rPr>
              <a:t>der </a:t>
            </a:r>
            <a:r>
              <a:rPr lang="en-GB" dirty="0" err="1">
                <a:effectLst/>
                <a:ea typeface="Calibri" panose="020F0502020204030204" pitchFamily="34" charset="0"/>
              </a:rPr>
              <a:t>Geschlechter</a:t>
            </a:r>
            <a:r>
              <a:rPr lang="en-GB" i="1" dirty="0">
                <a:effectLst/>
                <a:ea typeface="Calibri" panose="020F0502020204030204" pitchFamily="34" charset="0"/>
              </a:rPr>
              <a:t>. </a:t>
            </a:r>
            <a:r>
              <a:rPr lang="en-IE" i="1" dirty="0" err="1">
                <a:effectLst/>
                <a:ea typeface="Calibri" panose="020F0502020204030204" pitchFamily="34" charset="0"/>
              </a:rPr>
              <a:t>Verfügbar</a:t>
            </a:r>
            <a:r>
              <a:rPr lang="en-IE" i="1" dirty="0">
                <a:effectLst/>
                <a:ea typeface="Calibri" panose="020F0502020204030204" pitchFamily="34" charset="0"/>
              </a:rPr>
              <a:t> </a:t>
            </a:r>
            <a:r>
              <a:rPr lang="en-IE" i="1" dirty="0" err="1">
                <a:effectLst/>
                <a:ea typeface="Calibri" panose="020F0502020204030204" pitchFamily="34" charset="0"/>
              </a:rPr>
              <a:t>unter</a:t>
            </a:r>
            <a:r>
              <a:rPr lang="en-IE" i="1" dirty="0">
                <a:effectLst/>
                <a:ea typeface="Calibri" panose="020F0502020204030204" pitchFamily="34" charset="0"/>
              </a:rPr>
              <a:t> </a:t>
            </a:r>
            <a:r>
              <a:rPr lang="en-IE" u="sng" dirty="0">
                <a:solidFill>
                  <a:srgbClr val="7CD0E4"/>
                </a:solidFill>
                <a:effectLst/>
                <a:ea typeface="Calibri" panose="020F0502020204030204" pitchFamily="34" charset="0"/>
                <a:hlinkClick r:id="rId8">
                  <a:extLst>
                    <a:ext uri="{A12FA001-AC4F-418D-AE19-62706E023703}">
                      <ahyp:hlinkClr xmlns:ahyp="http://schemas.microsoft.com/office/drawing/2018/hyperlinkcolor" val="tx"/>
                    </a:ext>
                  </a:extLst>
                </a:hlinkClick>
              </a:rPr>
              <a:t>https://www.teagasc.ie/media/website/publications/2022/Teagasc-Gender-Equality-Report-2021.pdf</a:t>
            </a:r>
            <a:endParaRPr lang="en-LB" dirty="0">
              <a:solidFill>
                <a:srgbClr val="7CD0E4"/>
              </a:solidFill>
              <a:effectLst/>
              <a:ea typeface="Calibri" panose="020F0502020204030204" pitchFamily="34" charset="0"/>
            </a:endParaRPr>
          </a:p>
          <a:p>
            <a:pPr marL="457200" indent="-457200" algn="l"/>
            <a:r>
              <a:rPr lang="en-IE" dirty="0" err="1">
                <a:effectLst/>
                <a:ea typeface="Calibri" panose="020F0502020204030204" pitchFamily="34" charset="0"/>
              </a:rPr>
              <a:t>Aufgerufen</a:t>
            </a:r>
            <a:r>
              <a:rPr lang="en-IE" dirty="0">
                <a:effectLst/>
                <a:ea typeface="Calibri" panose="020F0502020204030204" pitchFamily="34" charset="0"/>
              </a:rPr>
              <a:t> </a:t>
            </a:r>
            <a:r>
              <a:rPr lang="en-IE" dirty="0" err="1">
                <a:effectLst/>
                <a:ea typeface="Calibri" panose="020F0502020204030204" pitchFamily="34" charset="0"/>
              </a:rPr>
              <a:t>im</a:t>
            </a:r>
            <a:r>
              <a:rPr lang="en-IE" dirty="0">
                <a:effectLst/>
                <a:ea typeface="Calibri" panose="020F0502020204030204" pitchFamily="34" charset="0"/>
              </a:rPr>
              <a:t> </a:t>
            </a:r>
            <a:r>
              <a:rPr lang="en-IE" dirty="0" err="1">
                <a:effectLst/>
                <a:ea typeface="Calibri" panose="020F0502020204030204" pitchFamily="34" charset="0"/>
              </a:rPr>
              <a:t>März</a:t>
            </a:r>
            <a:r>
              <a:rPr lang="en-IE" dirty="0">
                <a:effectLst/>
                <a:ea typeface="Calibri" panose="020F0502020204030204" pitchFamily="34" charset="0"/>
              </a:rPr>
              <a:t> 2023</a:t>
            </a:r>
            <a:endParaRPr lang="en-LB" dirty="0">
              <a:effectLst/>
              <a:ea typeface="Calibri" panose="020F0502020204030204" pitchFamily="34" charset="0"/>
            </a:endParaRPr>
          </a:p>
          <a:p>
            <a:pPr marL="457200" indent="-457200" algn="l"/>
            <a:r>
              <a:rPr lang="en-IE"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a:effectLst/>
                <a:ea typeface="Calibri" panose="020F0502020204030204" pitchFamily="34" charset="0"/>
              </a:rPr>
              <a:t>The Smith Institute (2014): </a:t>
            </a:r>
            <a:r>
              <a:rPr lang="en-GB" i="1" dirty="0">
                <a:effectLst/>
                <a:ea typeface="Calibri" panose="020F0502020204030204" pitchFamily="34" charset="0"/>
              </a:rPr>
              <a:t>Building the future: women in construction</a:t>
            </a:r>
            <a:r>
              <a:rPr lang="en-GB" dirty="0">
                <a:effectLst/>
                <a:ea typeface="Calibri" panose="020F0502020204030204" pitchFamily="34" charset="0"/>
              </a:rPr>
              <a:t>. </a:t>
            </a:r>
            <a:r>
              <a:rPr lang="en-GB" dirty="0" err="1">
                <a:effectLst/>
                <a:ea typeface="Calibri" panose="020F0502020204030204" pitchFamily="34" charset="0"/>
              </a:rPr>
              <a:t>Verfügbar</a:t>
            </a:r>
            <a:r>
              <a:rPr lang="en-GB" dirty="0">
                <a:effectLst/>
                <a:ea typeface="Calibri" panose="020F0502020204030204" pitchFamily="34" charset="0"/>
              </a:rPr>
              <a:t> </a:t>
            </a:r>
            <a:r>
              <a:rPr lang="en-GB" dirty="0" err="1">
                <a:effectLst/>
                <a:ea typeface="Calibri" panose="020F0502020204030204" pitchFamily="34" charset="0"/>
              </a:rPr>
              <a:t>unter</a:t>
            </a:r>
            <a:r>
              <a:rPr lang="en-GB" dirty="0">
                <a:effectLst/>
                <a:ea typeface="Calibri" panose="020F0502020204030204" pitchFamily="34" charset="0"/>
              </a:rPr>
              <a:t>: </a:t>
            </a:r>
            <a:r>
              <a:rPr lang="en-GB" u="sng" dirty="0">
                <a:solidFill>
                  <a:srgbClr val="7CD0E4"/>
                </a:solidFill>
                <a:effectLst/>
                <a:ea typeface="Calibri" panose="020F0502020204030204" pitchFamily="34" charset="0"/>
                <a:hlinkClick r:id="rId9">
                  <a:extLst>
                    <a:ext uri="{A12FA001-AC4F-418D-AE19-62706E023703}">
                      <ahyp:hlinkClr xmlns:ahyp="http://schemas.microsoft.com/office/drawing/2018/hyperlinkcolor" val="tx"/>
                    </a:ext>
                  </a:extLst>
                </a:hlinkClick>
              </a:rPr>
              <a:t>https://www.women-into-construction.org/wp-content/uploads/2019/08/building-the-future-women-in-construction.pdf</a:t>
            </a:r>
            <a:endParaRPr lang="en-LB" dirty="0">
              <a:solidFill>
                <a:srgbClr val="7CD0E4"/>
              </a:solidFill>
              <a:effectLst/>
              <a:ea typeface="Calibri" panose="020F0502020204030204" pitchFamily="34" charset="0"/>
            </a:endParaRPr>
          </a:p>
          <a:p>
            <a:pPr marL="457200" indent="-457200" algn="l"/>
            <a:r>
              <a:rPr lang="en-GB" u="none" strike="noStrike" dirty="0">
                <a:solidFill>
                  <a:srgbClr val="0563C1"/>
                </a:solidFill>
                <a:effectLst/>
                <a:ea typeface="Calibri" panose="020F0502020204030204" pitchFamily="34" charset="0"/>
              </a:rPr>
              <a:t> </a:t>
            </a:r>
            <a:endParaRPr lang="en-LB" dirty="0">
              <a:effectLst/>
              <a:ea typeface="Calibri" panose="020F0502020204030204" pitchFamily="34" charset="0"/>
            </a:endParaRPr>
          </a:p>
          <a:p>
            <a:pPr algn="l"/>
            <a:r>
              <a:rPr lang="en-IE" dirty="0" err="1">
                <a:effectLst/>
                <a:ea typeface="Calibri" panose="020F0502020204030204" pitchFamily="34" charset="0"/>
              </a:rPr>
              <a:t>Warum</a:t>
            </a:r>
            <a:r>
              <a:rPr lang="en-IE" dirty="0">
                <a:effectLst/>
                <a:ea typeface="Calibri" panose="020F0502020204030204" pitchFamily="34" charset="0"/>
              </a:rPr>
              <a:t> </a:t>
            </a:r>
            <a:r>
              <a:rPr lang="en-IE" dirty="0" err="1">
                <a:effectLst/>
                <a:ea typeface="Calibri" panose="020F0502020204030204" pitchFamily="34" charset="0"/>
              </a:rPr>
              <a:t>Diversität</a:t>
            </a:r>
            <a:r>
              <a:rPr lang="en-IE" dirty="0">
                <a:effectLst/>
                <a:ea typeface="Calibri" panose="020F0502020204030204" pitchFamily="34" charset="0"/>
              </a:rPr>
              <a:t> </a:t>
            </a:r>
            <a:r>
              <a:rPr lang="en-IE" dirty="0" err="1">
                <a:effectLst/>
                <a:ea typeface="Calibri" panose="020F0502020204030204" pitchFamily="34" charset="0"/>
              </a:rPr>
              <a:t>wichtig</a:t>
            </a:r>
            <a:r>
              <a:rPr lang="en-IE" dirty="0">
                <a:effectLst/>
                <a:ea typeface="Calibri" panose="020F0502020204030204" pitchFamily="34" charset="0"/>
              </a:rPr>
              <a:t> </a:t>
            </a:r>
            <a:r>
              <a:rPr lang="en-IE" dirty="0" err="1">
                <a:effectLst/>
                <a:ea typeface="Calibri" panose="020F0502020204030204" pitchFamily="34" charset="0"/>
              </a:rPr>
              <a:t>ist</a:t>
            </a:r>
            <a:r>
              <a:rPr lang="en-IE" dirty="0">
                <a:effectLst/>
                <a:ea typeface="Calibri" panose="020F0502020204030204" pitchFamily="34" charset="0"/>
              </a:rPr>
              <a:t>. (2015) McKinsey &amp; Company</a:t>
            </a:r>
            <a:endParaRPr lang="en-LB" dirty="0">
              <a:effectLst/>
              <a:ea typeface="Calibri" panose="020F0502020204030204" pitchFamily="34" charset="0"/>
            </a:endParaRPr>
          </a:p>
          <a:p>
            <a:pPr indent="-457200" algn="l"/>
            <a:r>
              <a:rPr lang="en-GB" dirty="0">
                <a:effectLst/>
                <a:ea typeface="Calibri" panose="020F0502020204030204" pitchFamily="34" charset="0"/>
              </a:rPr>
              <a:t> </a:t>
            </a:r>
            <a:endParaRPr lang="en-LB" dirty="0">
              <a:effectLst/>
              <a:ea typeface="Calibri" panose="020F0502020204030204" pitchFamily="34" charset="0"/>
            </a:endParaRPr>
          </a:p>
          <a:p>
            <a:pPr indent="-457200" algn="l"/>
            <a:r>
              <a:rPr lang="en-GB" dirty="0">
                <a:effectLst/>
                <a:ea typeface="Calibri" panose="020F0502020204030204" pitchFamily="34" charset="0"/>
              </a:rPr>
              <a:t> </a:t>
            </a:r>
            <a:endParaRPr lang="en-LB" dirty="0">
              <a:effectLst/>
              <a:ea typeface="Calibri" panose="020F0502020204030204" pitchFamily="34" charset="0"/>
            </a:endParaRPr>
          </a:p>
          <a:p>
            <a:pPr marL="9525" indent="-9525" algn="l"/>
            <a:r>
              <a:rPr lang="en-GB" dirty="0" err="1">
                <a:effectLst/>
                <a:ea typeface="Calibri" panose="020F0502020204030204" pitchFamily="34" charset="0"/>
              </a:rPr>
              <a:t>Winke</a:t>
            </a:r>
            <a:r>
              <a:rPr lang="en-GB" dirty="0">
                <a:effectLst/>
                <a:ea typeface="Calibri" panose="020F0502020204030204" pitchFamily="34" charset="0"/>
              </a:rPr>
              <a:t>, Rebecca (2023): </a:t>
            </a:r>
            <a:r>
              <a:rPr lang="en-GB" i="1" dirty="0" err="1">
                <a:effectLst/>
                <a:ea typeface="Calibri" panose="020F0502020204030204" pitchFamily="34" charset="0"/>
              </a:rPr>
              <a:t>Geschichte</a:t>
            </a:r>
            <a:r>
              <a:rPr lang="en-GB" i="1" dirty="0">
                <a:effectLst/>
                <a:ea typeface="Calibri" panose="020F0502020204030204" pitchFamily="34" charset="0"/>
              </a:rPr>
              <a:t> der Frauen </a:t>
            </a:r>
            <a:r>
              <a:rPr lang="en-GB" i="1" dirty="0" err="1">
                <a:effectLst/>
                <a:ea typeface="Calibri" panose="020F0502020204030204" pitchFamily="34" charset="0"/>
              </a:rPr>
              <a:t>im</a:t>
            </a:r>
            <a:r>
              <a:rPr lang="en-GB" i="1" dirty="0">
                <a:effectLst/>
                <a:ea typeface="Calibri" panose="020F0502020204030204" pitchFamily="34" charset="0"/>
              </a:rPr>
              <a:t> </a:t>
            </a:r>
            <a:r>
              <a:rPr lang="en-GB" i="1" dirty="0" err="1">
                <a:effectLst/>
                <a:ea typeface="Calibri" panose="020F0502020204030204" pitchFamily="34" charset="0"/>
              </a:rPr>
              <a:t>Baugewerbe</a:t>
            </a:r>
            <a:r>
              <a:rPr lang="en-GB" dirty="0">
                <a:effectLst/>
                <a:ea typeface="Calibri" panose="020F0502020204030204" pitchFamily="34" charset="0"/>
              </a:rPr>
              <a:t>. </a:t>
            </a:r>
            <a:r>
              <a:rPr lang="en-GB" i="1" dirty="0" err="1">
                <a:effectLst/>
                <a:ea typeface="Calibri" panose="020F0502020204030204" pitchFamily="34" charset="0"/>
              </a:rPr>
              <a:t>Familie</a:t>
            </a:r>
            <a:r>
              <a:rPr lang="en-GB" i="1" dirty="0">
                <a:effectLst/>
                <a:ea typeface="Calibri" panose="020F0502020204030204" pitchFamily="34" charset="0"/>
              </a:rPr>
              <a:t> </a:t>
            </a:r>
            <a:r>
              <a:rPr lang="en-GB" i="1" dirty="0" err="1">
                <a:effectLst/>
                <a:ea typeface="Calibri" panose="020F0502020204030204" pitchFamily="34" charset="0"/>
              </a:rPr>
              <a:t>Handwerker</a:t>
            </a:r>
            <a:r>
              <a:rPr lang="en-GB" i="1" dirty="0">
                <a:effectLst/>
                <a:ea typeface="Calibri" panose="020F0502020204030204" pitchFamily="34" charset="0"/>
              </a:rPr>
              <a:t>. </a:t>
            </a:r>
            <a:r>
              <a:rPr lang="en-GB" u="sng" dirty="0">
                <a:solidFill>
                  <a:srgbClr val="7CD0E4"/>
                </a:solidFill>
                <a:effectLst/>
                <a:ea typeface="Calibri" panose="020F0502020204030204" pitchFamily="34" charset="0"/>
                <a:hlinkClick r:id="rId10">
                  <a:extLst>
                    <a:ext uri="{A12FA001-AC4F-418D-AE19-62706E023703}">
                      <ahyp:hlinkClr xmlns:ahyp="http://schemas.microsoft.com/office/drawing/2018/hyperlinkcolor" val="tx"/>
                    </a:ext>
                  </a:extLst>
                </a:hlinkClick>
              </a:rPr>
              <a:t>https://www.</a:t>
            </a:r>
            <a:r>
              <a:rPr lang="en-GB" dirty="0">
                <a:solidFill>
                  <a:srgbClr val="7CD0E4"/>
                </a:solidFill>
                <a:effectLst/>
                <a:ea typeface="Calibri" panose="020F0502020204030204" pitchFamily="34" charset="0"/>
              </a:rPr>
              <a:t>familyhandyman.com/article/women-in-construction-history/ </a:t>
            </a:r>
            <a:endParaRPr lang="en-LB" dirty="0">
              <a:solidFill>
                <a:srgbClr val="7CD0E4"/>
              </a:solidFill>
              <a:effectLst/>
              <a:ea typeface="Calibri" panose="020F0502020204030204" pitchFamily="34" charset="0"/>
            </a:endParaRPr>
          </a:p>
          <a:p>
            <a:pPr marL="457200" indent="-457200" algn="l"/>
            <a:r>
              <a:rPr lang="en-GB" dirty="0">
                <a:effectLst/>
                <a:ea typeface="Calibri" panose="020F0502020204030204" pitchFamily="34" charset="0"/>
              </a:rPr>
              <a:t> </a:t>
            </a:r>
            <a:endParaRPr lang="en-LB" dirty="0">
              <a:effectLst/>
              <a:ea typeface="Calibri" panose="020F0502020204030204" pitchFamily="34" charset="0"/>
            </a:endParaRPr>
          </a:p>
          <a:p>
            <a:pPr marL="9525" indent="-9525" algn="l"/>
            <a:r>
              <a:rPr lang="en-IE" dirty="0">
                <a:effectLst/>
                <a:ea typeface="Calibri" panose="020F0502020204030204" pitchFamily="34" charset="0"/>
              </a:rPr>
              <a:t>Woodward, D. 1995 Men at Work: Labourers and Building Craftsmen in the Towns of Northern England 1450-1750, Cambridge: Cambridge University Press.</a:t>
            </a:r>
            <a:endParaRPr lang="en-LB" dirty="0">
              <a:effectLst/>
              <a:ea typeface="Calibri" panose="020F0502020204030204" pitchFamily="34" charset="0"/>
            </a:endParaRPr>
          </a:p>
          <a:p>
            <a:pPr algn="l"/>
            <a:br>
              <a:rPr lang="en-IE" dirty="0">
                <a:effectLst/>
                <a:ea typeface="Calibri" panose="020F0502020204030204" pitchFamily="34" charset="0"/>
              </a:rPr>
            </a:br>
            <a:r>
              <a:rPr lang="en-IE" dirty="0">
                <a:effectLst/>
                <a:ea typeface="Calibri" panose="020F0502020204030204" pitchFamily="34" charset="0"/>
              </a:rPr>
              <a:t> </a:t>
            </a:r>
            <a:endParaRPr lang="en-LB" dirty="0">
              <a:effectLst/>
              <a:ea typeface="Calibri" panose="020F0502020204030204" pitchFamily="34" charset="0"/>
            </a:endParaRPr>
          </a:p>
          <a:p>
            <a:pPr algn="l"/>
            <a:r>
              <a:rPr lang="en-GB" dirty="0">
                <a:effectLst/>
                <a:ea typeface="Calibri" panose="020F0502020204030204" pitchFamily="34" charset="0"/>
              </a:rPr>
              <a:t> </a:t>
            </a:r>
            <a:endParaRPr lang="en-LB" dirty="0">
              <a:effectLst/>
              <a:ea typeface="Calibri" panose="020F0502020204030204" pitchFamily="34" charset="0"/>
            </a:endParaRPr>
          </a:p>
          <a:p>
            <a:pPr algn="l"/>
            <a:endParaRPr lang="en-LB" dirty="0">
              <a:effectLst/>
              <a:ea typeface="Calibri" panose="020F0502020204030204" pitchFamily="34" charset="0"/>
            </a:endParaRPr>
          </a:p>
          <a:p>
            <a:pPr algn="l">
              <a:tabLst>
                <a:tab pos="450215" algn="l"/>
              </a:tabLst>
            </a:pPr>
            <a:endParaRPr lang="en-IE" dirty="0">
              <a:effectLst/>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a:p>
            <a:pPr lvl="0" algn="l">
              <a:buClr>
                <a:srgbClr val="EF8D5B"/>
              </a:buClr>
              <a:tabLst>
                <a:tab pos="450215" algn="l"/>
              </a:tabLst>
            </a:pPr>
            <a:endParaRPr lang="en-LB" dirty="0">
              <a:ea typeface="Calibri" panose="020F0502020204030204" pitchFamily="34" charset="0"/>
            </a:endParaRPr>
          </a:p>
          <a:p>
            <a:pPr lvl="0" algn="l">
              <a:buClr>
                <a:srgbClr val="EF8D5B"/>
              </a:buClr>
              <a:tabLst>
                <a:tab pos="450215" algn="l"/>
              </a:tabLst>
            </a:pPr>
            <a:endParaRPr lang="en-LB"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FD747058-FFB1-85E0-B527-7FE0AB4E09F4}"/>
              </a:ext>
            </a:extLst>
          </p:cNvPr>
          <p:cNvSpPr>
            <a:spLocks noGrp="1"/>
          </p:cNvSpPr>
          <p:nvPr>
            <p:ph type="sldNum" sz="quarter" idx="4"/>
          </p:nvPr>
        </p:nvSpPr>
        <p:spPr/>
        <p:txBody>
          <a:bodyPr/>
          <a:lstStyle/>
          <a:p>
            <a:fld id="{CB2079F2-58AF-ED44-82D7-E04B2F6FD686}" type="slidenum">
              <a:rPr lang="en-US" smtClean="0"/>
              <a:t>71</a:t>
            </a:fld>
            <a:endParaRPr lang="en-US" dirty="0"/>
          </a:p>
        </p:txBody>
      </p:sp>
      <p:sp>
        <p:nvSpPr>
          <p:cNvPr id="9" name="Rectangle 8">
            <a:extLst>
              <a:ext uri="{FF2B5EF4-FFF2-40B4-BE49-F238E27FC236}">
                <a16:creationId xmlns:a16="http://schemas.microsoft.com/office/drawing/2014/main" id="{54D3BC75-3ED4-CBBC-FC35-DF148480BD82}"/>
              </a:ext>
            </a:extLst>
          </p:cNvPr>
          <p:cNvSpPr/>
          <p:nvPr/>
        </p:nvSpPr>
        <p:spPr>
          <a:xfrm>
            <a:off x="0" y="0"/>
            <a:ext cx="384048" cy="10691813"/>
          </a:xfrm>
          <a:prstGeom prst="rect">
            <a:avLst/>
          </a:prstGeom>
          <a:solidFill>
            <a:srgbClr val="7C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7414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3F734579-421D-50C3-DF2F-30C44B410202}"/>
              </a:ext>
            </a:extLst>
          </p:cNvPr>
          <p:cNvSpPr>
            <a:spLocks noGrp="1"/>
          </p:cNvSpPr>
          <p:nvPr>
            <p:ph type="body" sz="quarter" idx="17"/>
          </p:nvPr>
        </p:nvSpPr>
        <p:spPr>
          <a:xfrm>
            <a:off x="2047166" y="2528596"/>
            <a:ext cx="648000" cy="348400"/>
          </a:xfrm>
        </p:spPr>
        <p:txBody>
          <a:bodyPr/>
          <a:lstStyle/>
          <a:p>
            <a:r>
              <a:rPr lang="en-US" dirty="0"/>
              <a:t>01</a:t>
            </a:r>
          </a:p>
        </p:txBody>
      </p:sp>
      <p:sp>
        <p:nvSpPr>
          <p:cNvPr id="28" name="Text Placeholder 27">
            <a:extLst>
              <a:ext uri="{FF2B5EF4-FFF2-40B4-BE49-F238E27FC236}">
                <a16:creationId xmlns:a16="http://schemas.microsoft.com/office/drawing/2014/main" id="{2862D041-3DB1-277D-980B-F4A1F9D26DA2}"/>
              </a:ext>
            </a:extLst>
          </p:cNvPr>
          <p:cNvSpPr>
            <a:spLocks noGrp="1"/>
          </p:cNvSpPr>
          <p:nvPr>
            <p:ph type="body" sz="quarter" idx="20"/>
          </p:nvPr>
        </p:nvSpPr>
        <p:spPr>
          <a:xfrm>
            <a:off x="2830132" y="2536070"/>
            <a:ext cx="4064938" cy="657477"/>
          </a:xfrm>
        </p:spPr>
        <p:txBody>
          <a:bodyPr anchor="t"/>
          <a:lstStyle/>
          <a:p>
            <a:pPr>
              <a:lnSpc>
                <a:spcPts val="1480"/>
              </a:lnSpc>
              <a:spcBef>
                <a:spcPts val="0"/>
              </a:spcBef>
            </a:pPr>
            <a:r>
              <a:rPr lang="en-US" dirty="0"/>
              <a:t>Abbildung 1</a:t>
            </a:r>
          </a:p>
          <a:p>
            <a:pPr>
              <a:spcBef>
                <a:spcPts val="0"/>
              </a:spcBef>
            </a:pPr>
            <a:r>
              <a:rPr lang="en-US" sz="1100" dirty="0"/>
              <a:t>Investitionen in den Wohnungsbau in Deutschland, Dänemark, Spanien, Polen und Irland. Quelle: Eurostat</a:t>
            </a:r>
          </a:p>
        </p:txBody>
      </p:sp>
      <p:sp>
        <p:nvSpPr>
          <p:cNvPr id="31" name="Text Placeholder 30">
            <a:extLst>
              <a:ext uri="{FF2B5EF4-FFF2-40B4-BE49-F238E27FC236}">
                <a16:creationId xmlns:a16="http://schemas.microsoft.com/office/drawing/2014/main" id="{796E2639-0922-6899-743E-EF0415D04421}"/>
              </a:ext>
            </a:extLst>
          </p:cNvPr>
          <p:cNvSpPr>
            <a:spLocks noGrp="1"/>
          </p:cNvSpPr>
          <p:nvPr>
            <p:ph type="body" sz="quarter" idx="47"/>
          </p:nvPr>
        </p:nvSpPr>
        <p:spPr/>
        <p:txBody>
          <a:bodyPr/>
          <a:lstStyle/>
          <a:p>
            <a:r>
              <a:rPr lang="en-US" dirty="0"/>
              <a:t>Tabelle der</a:t>
            </a:r>
          </a:p>
          <a:p>
            <a:r>
              <a:rPr lang="en-US" dirty="0"/>
              <a:t>Zahlen</a:t>
            </a:r>
          </a:p>
        </p:txBody>
      </p:sp>
      <p:sp>
        <p:nvSpPr>
          <p:cNvPr id="37" name="Slide Number Placeholder 16">
            <a:extLst>
              <a:ext uri="{FF2B5EF4-FFF2-40B4-BE49-F238E27FC236}">
                <a16:creationId xmlns:a16="http://schemas.microsoft.com/office/drawing/2014/main" id="{EA5D6318-6D99-E960-C610-71148E0E0DD7}"/>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72</a:t>
            </a:fld>
            <a:endParaRPr lang="en-US" dirty="0"/>
          </a:p>
        </p:txBody>
      </p:sp>
      <p:sp>
        <p:nvSpPr>
          <p:cNvPr id="16" name="Text Placeholder 35">
            <a:hlinkClick r:id="rId2" action="ppaction://hlinksldjump"/>
            <a:extLst>
              <a:ext uri="{FF2B5EF4-FFF2-40B4-BE49-F238E27FC236}">
                <a16:creationId xmlns:a16="http://schemas.microsoft.com/office/drawing/2014/main" id="{D1D00E39-24A1-B5FE-8798-0E4E929999F5}"/>
              </a:ext>
            </a:extLst>
          </p:cNvPr>
          <p:cNvSpPr txBox="1">
            <a:spLocks/>
          </p:cNvSpPr>
          <p:nvPr/>
        </p:nvSpPr>
        <p:spPr>
          <a:xfrm>
            <a:off x="6671458" y="263209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16</a:t>
            </a:r>
          </a:p>
          <a:p>
            <a:endParaRPr lang="en-US" dirty="0">
              <a:solidFill>
                <a:srgbClr val="EF8D5B"/>
              </a:solidFill>
            </a:endParaRPr>
          </a:p>
        </p:txBody>
      </p:sp>
      <p:grpSp>
        <p:nvGrpSpPr>
          <p:cNvPr id="69" name="Graphic 4">
            <a:extLst>
              <a:ext uri="{FF2B5EF4-FFF2-40B4-BE49-F238E27FC236}">
                <a16:creationId xmlns:a16="http://schemas.microsoft.com/office/drawing/2014/main" id="{1F52755F-73B8-4A29-9A5E-8DD8648AE138}"/>
              </a:ext>
            </a:extLst>
          </p:cNvPr>
          <p:cNvGrpSpPr/>
          <p:nvPr/>
        </p:nvGrpSpPr>
        <p:grpSpPr>
          <a:xfrm>
            <a:off x="5355995" y="574907"/>
            <a:ext cx="800818" cy="1328451"/>
            <a:chOff x="9062559" y="918767"/>
            <a:chExt cx="774673" cy="1285080"/>
          </a:xfrm>
          <a:solidFill>
            <a:schemeClr val="tx1"/>
          </a:solidFill>
        </p:grpSpPr>
        <p:sp>
          <p:nvSpPr>
            <p:cNvPr id="70" name="Freeform 69">
              <a:extLst>
                <a:ext uri="{FF2B5EF4-FFF2-40B4-BE49-F238E27FC236}">
                  <a16:creationId xmlns:a16="http://schemas.microsoft.com/office/drawing/2014/main" id="{147657B6-969C-6CD4-F06B-C3D259BBB666}"/>
                </a:ext>
              </a:extLst>
            </p:cNvPr>
            <p:cNvSpPr/>
            <p:nvPr/>
          </p:nvSpPr>
          <p:spPr>
            <a:xfrm>
              <a:off x="9062559" y="918767"/>
              <a:ext cx="294869" cy="287009"/>
            </a:xfrm>
            <a:custGeom>
              <a:avLst/>
              <a:gdLst>
                <a:gd name="connsiteX0" fmla="*/ 103463 w 294869"/>
                <a:gd name="connsiteY0" fmla="*/ 287010 h 287009"/>
                <a:gd name="connsiteX1" fmla="*/ 96996 w 294869"/>
                <a:gd name="connsiteY1" fmla="*/ 285717 h 287009"/>
                <a:gd name="connsiteX2" fmla="*/ 0 w 294869"/>
                <a:gd name="connsiteY2" fmla="*/ 147384 h 287009"/>
                <a:gd name="connsiteX3" fmla="*/ 147435 w 294869"/>
                <a:gd name="connsiteY3" fmla="*/ 0 h 287009"/>
                <a:gd name="connsiteX4" fmla="*/ 294870 w 294869"/>
                <a:gd name="connsiteY4" fmla="*/ 147384 h 287009"/>
                <a:gd name="connsiteX5" fmla="*/ 217273 w 294869"/>
                <a:gd name="connsiteY5" fmla="*/ 276667 h 287009"/>
                <a:gd name="connsiteX6" fmla="*/ 191407 w 294869"/>
                <a:gd name="connsiteY6" fmla="*/ 268910 h 287009"/>
                <a:gd name="connsiteX7" fmla="*/ 199166 w 294869"/>
                <a:gd name="connsiteY7" fmla="*/ 243053 h 287009"/>
                <a:gd name="connsiteX8" fmla="*/ 256071 w 294869"/>
                <a:gd name="connsiteY8" fmla="*/ 147384 h 287009"/>
                <a:gd name="connsiteX9" fmla="*/ 147435 w 294869"/>
                <a:gd name="connsiteY9" fmla="*/ 38785 h 287009"/>
                <a:gd name="connsiteX10" fmla="*/ 38799 w 294869"/>
                <a:gd name="connsiteY10" fmla="*/ 147384 h 287009"/>
                <a:gd name="connsiteX11" fmla="*/ 109929 w 294869"/>
                <a:gd name="connsiteY11" fmla="*/ 249518 h 287009"/>
                <a:gd name="connsiteX12" fmla="*/ 121569 w 294869"/>
                <a:gd name="connsiteY12" fmla="*/ 274082 h 287009"/>
                <a:gd name="connsiteX13" fmla="*/ 103463 w 294869"/>
                <a:gd name="connsiteY13" fmla="*/ 287010 h 2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69" h="287009">
                  <a:moveTo>
                    <a:pt x="103463" y="287010"/>
                  </a:moveTo>
                  <a:cubicBezTo>
                    <a:pt x="100877" y="287010"/>
                    <a:pt x="99583" y="287010"/>
                    <a:pt x="96996" y="285717"/>
                  </a:cubicBezTo>
                  <a:cubicBezTo>
                    <a:pt x="38799" y="265032"/>
                    <a:pt x="0" y="209440"/>
                    <a:pt x="0" y="147384"/>
                  </a:cubicBezTo>
                  <a:cubicBezTo>
                    <a:pt x="0" y="65935"/>
                    <a:pt x="65958" y="0"/>
                    <a:pt x="147435" y="0"/>
                  </a:cubicBezTo>
                  <a:cubicBezTo>
                    <a:pt x="228912" y="0"/>
                    <a:pt x="294870" y="65935"/>
                    <a:pt x="294870" y="147384"/>
                  </a:cubicBezTo>
                  <a:cubicBezTo>
                    <a:pt x="294870" y="201683"/>
                    <a:pt x="265124" y="250811"/>
                    <a:pt x="217273" y="276667"/>
                  </a:cubicBezTo>
                  <a:cubicBezTo>
                    <a:pt x="208220" y="281839"/>
                    <a:pt x="196580" y="277960"/>
                    <a:pt x="191407" y="268910"/>
                  </a:cubicBezTo>
                  <a:cubicBezTo>
                    <a:pt x="186234" y="259860"/>
                    <a:pt x="190113" y="248225"/>
                    <a:pt x="199166" y="243053"/>
                  </a:cubicBezTo>
                  <a:cubicBezTo>
                    <a:pt x="234085" y="223661"/>
                    <a:pt x="256071" y="187461"/>
                    <a:pt x="256071" y="147384"/>
                  </a:cubicBezTo>
                  <a:cubicBezTo>
                    <a:pt x="256071" y="87913"/>
                    <a:pt x="206926" y="38785"/>
                    <a:pt x="147435" y="38785"/>
                  </a:cubicBezTo>
                  <a:cubicBezTo>
                    <a:pt x="87944" y="38785"/>
                    <a:pt x="38799" y="87913"/>
                    <a:pt x="38799" y="147384"/>
                  </a:cubicBezTo>
                  <a:cubicBezTo>
                    <a:pt x="38799" y="192633"/>
                    <a:pt x="67251" y="234004"/>
                    <a:pt x="109929" y="249518"/>
                  </a:cubicBezTo>
                  <a:cubicBezTo>
                    <a:pt x="120276" y="253396"/>
                    <a:pt x="125449" y="263739"/>
                    <a:pt x="121569" y="274082"/>
                  </a:cubicBezTo>
                  <a:cubicBezTo>
                    <a:pt x="118982" y="281839"/>
                    <a:pt x="111223" y="287010"/>
                    <a:pt x="103463" y="287010"/>
                  </a:cubicBezTo>
                  <a:close/>
                </a:path>
              </a:pathLst>
            </a:custGeom>
            <a:solidFill>
              <a:srgbClr val="EF8F5B"/>
            </a:solidFill>
            <a:ln w="12931" cap="flat">
              <a:noFill/>
              <a:prstDash val="solid"/>
              <a:miter/>
            </a:ln>
          </p:spPr>
          <p:txBody>
            <a:bodyPr rtlCol="0" anchor="ctr"/>
            <a:lstStyle/>
            <a:p>
              <a:endParaRPr lang="en-US" sz="529"/>
            </a:p>
          </p:txBody>
        </p:sp>
        <p:grpSp>
          <p:nvGrpSpPr>
            <p:cNvPr id="71" name="Graphic 4">
              <a:extLst>
                <a:ext uri="{FF2B5EF4-FFF2-40B4-BE49-F238E27FC236}">
                  <a16:creationId xmlns:a16="http://schemas.microsoft.com/office/drawing/2014/main" id="{A7E77354-0EAE-DD4E-7E2C-ADFB73C32D91}"/>
                </a:ext>
              </a:extLst>
            </p:cNvPr>
            <p:cNvGrpSpPr/>
            <p:nvPr/>
          </p:nvGrpSpPr>
          <p:grpSpPr>
            <a:xfrm>
              <a:off x="9122194" y="1004094"/>
              <a:ext cx="715038" cy="1199753"/>
              <a:chOff x="9122194" y="1004094"/>
              <a:chExt cx="715038" cy="1199753"/>
            </a:xfrm>
            <a:grpFill/>
          </p:grpSpPr>
          <p:sp>
            <p:nvSpPr>
              <p:cNvPr id="72" name="Freeform 71">
                <a:extLst>
                  <a:ext uri="{FF2B5EF4-FFF2-40B4-BE49-F238E27FC236}">
                    <a16:creationId xmlns:a16="http://schemas.microsoft.com/office/drawing/2014/main" id="{0B44BF0E-9AD9-428E-FD64-74EEC8555702}"/>
                  </a:ext>
                </a:extLst>
              </p:cNvPr>
              <p:cNvSpPr/>
              <p:nvPr/>
            </p:nvSpPr>
            <p:spPr>
              <a:xfrm>
                <a:off x="9122194" y="1508040"/>
                <a:ext cx="252229" cy="516102"/>
              </a:xfrm>
              <a:custGeom>
                <a:avLst/>
                <a:gdLst>
                  <a:gd name="connsiteX0" fmla="*/ 231354 w 252229"/>
                  <a:gd name="connsiteY0" fmla="*/ 516103 h 516102"/>
                  <a:gd name="connsiteX1" fmla="*/ 223595 w 252229"/>
                  <a:gd name="connsiteY1" fmla="*/ 514810 h 516102"/>
                  <a:gd name="connsiteX2" fmla="*/ 32189 w 252229"/>
                  <a:gd name="connsiteY2" fmla="*/ 295027 h 516102"/>
                  <a:gd name="connsiteX3" fmla="*/ 27015 w 252229"/>
                  <a:gd name="connsiteY3" fmla="*/ 283392 h 516102"/>
                  <a:gd name="connsiteX4" fmla="*/ 15376 w 252229"/>
                  <a:gd name="connsiteY4" fmla="*/ 256242 h 516102"/>
                  <a:gd name="connsiteX5" fmla="*/ 10203 w 252229"/>
                  <a:gd name="connsiteY5" fmla="*/ 242021 h 516102"/>
                  <a:gd name="connsiteX6" fmla="*/ 5029 w 252229"/>
                  <a:gd name="connsiteY6" fmla="*/ 226507 h 516102"/>
                  <a:gd name="connsiteX7" fmla="*/ 2443 w 252229"/>
                  <a:gd name="connsiteY7" fmla="*/ 213579 h 516102"/>
                  <a:gd name="connsiteX8" fmla="*/ 2443 w 252229"/>
                  <a:gd name="connsiteY8" fmla="*/ 212286 h 516102"/>
                  <a:gd name="connsiteX9" fmla="*/ 6323 w 252229"/>
                  <a:gd name="connsiteY9" fmla="*/ 128251 h 516102"/>
                  <a:gd name="connsiteX10" fmla="*/ 82626 w 252229"/>
                  <a:gd name="connsiteY10" fmla="*/ 4139 h 516102"/>
                  <a:gd name="connsiteX11" fmla="*/ 109786 w 252229"/>
                  <a:gd name="connsiteY11" fmla="*/ 6725 h 516102"/>
                  <a:gd name="connsiteX12" fmla="*/ 107199 w 252229"/>
                  <a:gd name="connsiteY12" fmla="*/ 33874 h 516102"/>
                  <a:gd name="connsiteX13" fmla="*/ 43828 w 252229"/>
                  <a:gd name="connsiteY13" fmla="*/ 137301 h 516102"/>
                  <a:gd name="connsiteX14" fmla="*/ 39948 w 252229"/>
                  <a:gd name="connsiteY14" fmla="*/ 204529 h 516102"/>
                  <a:gd name="connsiteX15" fmla="*/ 42535 w 252229"/>
                  <a:gd name="connsiteY15" fmla="*/ 216164 h 516102"/>
                  <a:gd name="connsiteX16" fmla="*/ 46414 w 252229"/>
                  <a:gd name="connsiteY16" fmla="*/ 225214 h 516102"/>
                  <a:gd name="connsiteX17" fmla="*/ 52881 w 252229"/>
                  <a:gd name="connsiteY17" fmla="*/ 239435 h 516102"/>
                  <a:gd name="connsiteX18" fmla="*/ 64521 w 252229"/>
                  <a:gd name="connsiteY18" fmla="*/ 265292 h 516102"/>
                  <a:gd name="connsiteX19" fmla="*/ 69693 w 252229"/>
                  <a:gd name="connsiteY19" fmla="*/ 278220 h 516102"/>
                  <a:gd name="connsiteX20" fmla="*/ 240407 w 252229"/>
                  <a:gd name="connsiteY20" fmla="*/ 477317 h 516102"/>
                  <a:gd name="connsiteX21" fmla="*/ 250753 w 252229"/>
                  <a:gd name="connsiteY21" fmla="*/ 503174 h 516102"/>
                  <a:gd name="connsiteX22" fmla="*/ 231354 w 252229"/>
                  <a:gd name="connsiteY22" fmla="*/ 516103 h 51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229" h="516102">
                    <a:moveTo>
                      <a:pt x="231354" y="516103"/>
                    </a:moveTo>
                    <a:cubicBezTo>
                      <a:pt x="228768" y="516103"/>
                      <a:pt x="226181" y="516103"/>
                      <a:pt x="223595" y="514810"/>
                    </a:cubicBezTo>
                    <a:cubicBezTo>
                      <a:pt x="105906" y="464389"/>
                      <a:pt x="54175" y="345448"/>
                      <a:pt x="32189" y="295027"/>
                    </a:cubicBezTo>
                    <a:cubicBezTo>
                      <a:pt x="29602" y="289856"/>
                      <a:pt x="28309" y="285977"/>
                      <a:pt x="27015" y="283392"/>
                    </a:cubicBezTo>
                    <a:cubicBezTo>
                      <a:pt x="23135" y="274342"/>
                      <a:pt x="19256" y="265292"/>
                      <a:pt x="15376" y="256242"/>
                    </a:cubicBezTo>
                    <a:lnTo>
                      <a:pt x="10203" y="242021"/>
                    </a:lnTo>
                    <a:cubicBezTo>
                      <a:pt x="7616" y="236850"/>
                      <a:pt x="6323" y="231678"/>
                      <a:pt x="5029" y="226507"/>
                    </a:cubicBezTo>
                    <a:lnTo>
                      <a:pt x="2443" y="213579"/>
                    </a:lnTo>
                    <a:cubicBezTo>
                      <a:pt x="2443" y="213579"/>
                      <a:pt x="2443" y="212286"/>
                      <a:pt x="2443" y="212286"/>
                    </a:cubicBezTo>
                    <a:cubicBezTo>
                      <a:pt x="-2730" y="177379"/>
                      <a:pt x="1149" y="150230"/>
                      <a:pt x="6323" y="128251"/>
                    </a:cubicBezTo>
                    <a:cubicBezTo>
                      <a:pt x="19256" y="77831"/>
                      <a:pt x="46414" y="33874"/>
                      <a:pt x="82626" y="4139"/>
                    </a:cubicBezTo>
                    <a:cubicBezTo>
                      <a:pt x="90386" y="-2325"/>
                      <a:pt x="103319" y="-1032"/>
                      <a:pt x="109786" y="6725"/>
                    </a:cubicBezTo>
                    <a:cubicBezTo>
                      <a:pt x="116252" y="14482"/>
                      <a:pt x="114958" y="27410"/>
                      <a:pt x="107199" y="33874"/>
                    </a:cubicBezTo>
                    <a:cubicBezTo>
                      <a:pt x="77454" y="58438"/>
                      <a:pt x="55468" y="94637"/>
                      <a:pt x="43828" y="137301"/>
                    </a:cubicBezTo>
                    <a:cubicBezTo>
                      <a:pt x="39948" y="155401"/>
                      <a:pt x="36068" y="176086"/>
                      <a:pt x="39948" y="204529"/>
                    </a:cubicBezTo>
                    <a:lnTo>
                      <a:pt x="42535" y="216164"/>
                    </a:lnTo>
                    <a:cubicBezTo>
                      <a:pt x="43828" y="218750"/>
                      <a:pt x="45121" y="222628"/>
                      <a:pt x="46414" y="225214"/>
                    </a:cubicBezTo>
                    <a:lnTo>
                      <a:pt x="52881" y="239435"/>
                    </a:lnTo>
                    <a:cubicBezTo>
                      <a:pt x="56761" y="247192"/>
                      <a:pt x="60641" y="256242"/>
                      <a:pt x="64521" y="265292"/>
                    </a:cubicBezTo>
                    <a:cubicBezTo>
                      <a:pt x="65814" y="269171"/>
                      <a:pt x="68400" y="273049"/>
                      <a:pt x="69693" y="278220"/>
                    </a:cubicBezTo>
                    <a:cubicBezTo>
                      <a:pt x="89093" y="324763"/>
                      <a:pt x="136944" y="433361"/>
                      <a:pt x="240407" y="477317"/>
                    </a:cubicBezTo>
                    <a:cubicBezTo>
                      <a:pt x="250753" y="481196"/>
                      <a:pt x="254634" y="492831"/>
                      <a:pt x="250753" y="503174"/>
                    </a:cubicBezTo>
                    <a:cubicBezTo>
                      <a:pt x="245581" y="510931"/>
                      <a:pt x="239114" y="516103"/>
                      <a:pt x="231354" y="516103"/>
                    </a:cubicBezTo>
                    <a:close/>
                  </a:path>
                </a:pathLst>
              </a:custGeom>
              <a:grpFill/>
              <a:ln w="12931" cap="flat">
                <a:noFill/>
                <a:prstDash val="solid"/>
                <a:miter/>
              </a:ln>
            </p:spPr>
            <p:txBody>
              <a:bodyPr rtlCol="0" anchor="ctr"/>
              <a:lstStyle/>
              <a:p>
                <a:endParaRPr lang="en-US" sz="529"/>
              </a:p>
            </p:txBody>
          </p:sp>
          <p:sp>
            <p:nvSpPr>
              <p:cNvPr id="73" name="Freeform 72">
                <a:extLst>
                  <a:ext uri="{FF2B5EF4-FFF2-40B4-BE49-F238E27FC236}">
                    <a16:creationId xmlns:a16="http://schemas.microsoft.com/office/drawing/2014/main" id="{AF8DE413-8A94-00B3-5C78-FA1D52BD9C17}"/>
                  </a:ext>
                </a:extLst>
              </p:cNvPr>
              <p:cNvSpPr/>
              <p:nvPr/>
            </p:nvSpPr>
            <p:spPr>
              <a:xfrm>
                <a:off x="9560762" y="1399308"/>
                <a:ext cx="186446" cy="158119"/>
              </a:xfrm>
              <a:custGeom>
                <a:avLst/>
                <a:gdLst>
                  <a:gd name="connsiteX0" fmla="*/ 167839 w 186446"/>
                  <a:gd name="connsiteY0" fmla="*/ 158120 h 158119"/>
                  <a:gd name="connsiteX1" fmla="*/ 148440 w 186446"/>
                  <a:gd name="connsiteY1" fmla="*/ 142606 h 158119"/>
                  <a:gd name="connsiteX2" fmla="*/ 98002 w 186446"/>
                  <a:gd name="connsiteY2" fmla="*/ 58572 h 158119"/>
                  <a:gd name="connsiteX3" fmla="*/ 59203 w 186446"/>
                  <a:gd name="connsiteY3" fmla="*/ 40472 h 158119"/>
                  <a:gd name="connsiteX4" fmla="*/ 35924 w 186446"/>
                  <a:gd name="connsiteY4" fmla="*/ 57279 h 158119"/>
                  <a:gd name="connsiteX5" fmla="*/ 8765 w 186446"/>
                  <a:gd name="connsiteY5" fmla="*/ 62450 h 158119"/>
                  <a:gd name="connsiteX6" fmla="*/ 3592 w 186446"/>
                  <a:gd name="connsiteY6" fmla="*/ 35300 h 158119"/>
                  <a:gd name="connsiteX7" fmla="*/ 55324 w 186446"/>
                  <a:gd name="connsiteY7" fmla="*/ 394 h 158119"/>
                  <a:gd name="connsiteX8" fmla="*/ 126454 w 186446"/>
                  <a:gd name="connsiteY8" fmla="*/ 30129 h 158119"/>
                  <a:gd name="connsiteX9" fmla="*/ 185945 w 186446"/>
                  <a:gd name="connsiteY9" fmla="*/ 133556 h 158119"/>
                  <a:gd name="connsiteX10" fmla="*/ 170426 w 186446"/>
                  <a:gd name="connsiteY10" fmla="*/ 156827 h 158119"/>
                  <a:gd name="connsiteX11" fmla="*/ 167839 w 186446"/>
                  <a:gd name="connsiteY11" fmla="*/ 158120 h 1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6" h="158119">
                    <a:moveTo>
                      <a:pt x="167839" y="158120"/>
                    </a:moveTo>
                    <a:cubicBezTo>
                      <a:pt x="158787" y="158120"/>
                      <a:pt x="151026" y="151656"/>
                      <a:pt x="148440" y="142606"/>
                    </a:cubicBezTo>
                    <a:cubicBezTo>
                      <a:pt x="148440" y="142606"/>
                      <a:pt x="139387" y="99942"/>
                      <a:pt x="98002" y="58572"/>
                    </a:cubicBezTo>
                    <a:cubicBezTo>
                      <a:pt x="87656" y="48229"/>
                      <a:pt x="72136" y="39179"/>
                      <a:pt x="59203" y="40472"/>
                    </a:cubicBezTo>
                    <a:cubicBezTo>
                      <a:pt x="50150" y="41765"/>
                      <a:pt x="43684" y="46936"/>
                      <a:pt x="35924" y="57279"/>
                    </a:cubicBezTo>
                    <a:cubicBezTo>
                      <a:pt x="29458" y="66329"/>
                      <a:pt x="17818" y="68914"/>
                      <a:pt x="8765" y="62450"/>
                    </a:cubicBezTo>
                    <a:cubicBezTo>
                      <a:pt x="-288" y="55986"/>
                      <a:pt x="-2874" y="44350"/>
                      <a:pt x="3592" y="35300"/>
                    </a:cubicBezTo>
                    <a:cubicBezTo>
                      <a:pt x="20405" y="9444"/>
                      <a:pt x="41097" y="1687"/>
                      <a:pt x="55324" y="394"/>
                    </a:cubicBezTo>
                    <a:cubicBezTo>
                      <a:pt x="90242" y="-3485"/>
                      <a:pt x="118694" y="22372"/>
                      <a:pt x="126454" y="30129"/>
                    </a:cubicBezTo>
                    <a:cubicBezTo>
                      <a:pt x="175599" y="80550"/>
                      <a:pt x="185945" y="130970"/>
                      <a:pt x="185945" y="133556"/>
                    </a:cubicBezTo>
                    <a:cubicBezTo>
                      <a:pt x="188532" y="143899"/>
                      <a:pt x="180772" y="154242"/>
                      <a:pt x="170426" y="156827"/>
                    </a:cubicBezTo>
                    <a:cubicBezTo>
                      <a:pt x="170426" y="158120"/>
                      <a:pt x="169133" y="158120"/>
                      <a:pt x="167839" y="158120"/>
                    </a:cubicBezTo>
                    <a:close/>
                  </a:path>
                </a:pathLst>
              </a:custGeom>
              <a:grpFill/>
              <a:ln w="12931" cap="flat">
                <a:noFill/>
                <a:prstDash val="solid"/>
                <a:miter/>
              </a:ln>
            </p:spPr>
            <p:txBody>
              <a:bodyPr rtlCol="0" anchor="ctr"/>
              <a:lstStyle/>
              <a:p>
                <a:endParaRPr lang="en-US" sz="529"/>
              </a:p>
            </p:txBody>
          </p:sp>
          <p:sp>
            <p:nvSpPr>
              <p:cNvPr id="74" name="Freeform 73">
                <a:extLst>
                  <a:ext uri="{FF2B5EF4-FFF2-40B4-BE49-F238E27FC236}">
                    <a16:creationId xmlns:a16="http://schemas.microsoft.com/office/drawing/2014/main" id="{D41F7E7B-9272-620D-D66B-DBF291482BD2}"/>
                  </a:ext>
                </a:extLst>
              </p:cNvPr>
              <p:cNvSpPr/>
              <p:nvPr/>
            </p:nvSpPr>
            <p:spPr>
              <a:xfrm>
                <a:off x="9430122" y="1374156"/>
                <a:ext cx="214598" cy="174222"/>
              </a:xfrm>
              <a:custGeom>
                <a:avLst/>
                <a:gdLst>
                  <a:gd name="connsiteX0" fmla="*/ 196310 w 214598"/>
                  <a:gd name="connsiteY0" fmla="*/ 174222 h 174222"/>
                  <a:gd name="connsiteX1" fmla="*/ 178204 w 214598"/>
                  <a:gd name="connsiteY1" fmla="*/ 162587 h 174222"/>
                  <a:gd name="connsiteX2" fmla="*/ 101900 w 214598"/>
                  <a:gd name="connsiteY2" fmla="*/ 48817 h 174222"/>
                  <a:gd name="connsiteX3" fmla="*/ 65688 w 214598"/>
                  <a:gd name="connsiteY3" fmla="*/ 38474 h 174222"/>
                  <a:gd name="connsiteX4" fmla="*/ 35942 w 214598"/>
                  <a:gd name="connsiteY4" fmla="*/ 60452 h 174222"/>
                  <a:gd name="connsiteX5" fmla="*/ 10077 w 214598"/>
                  <a:gd name="connsiteY5" fmla="*/ 68210 h 174222"/>
                  <a:gd name="connsiteX6" fmla="*/ 2317 w 214598"/>
                  <a:gd name="connsiteY6" fmla="*/ 42353 h 174222"/>
                  <a:gd name="connsiteX7" fmla="*/ 59221 w 214598"/>
                  <a:gd name="connsiteY7" fmla="*/ 982 h 174222"/>
                  <a:gd name="connsiteX8" fmla="*/ 127766 w 214598"/>
                  <a:gd name="connsiteY8" fmla="*/ 21667 h 174222"/>
                  <a:gd name="connsiteX9" fmla="*/ 213123 w 214598"/>
                  <a:gd name="connsiteY9" fmla="*/ 148365 h 174222"/>
                  <a:gd name="connsiteX10" fmla="*/ 202777 w 214598"/>
                  <a:gd name="connsiteY10" fmla="*/ 174222 h 174222"/>
                  <a:gd name="connsiteX11" fmla="*/ 196310 w 214598"/>
                  <a:gd name="connsiteY11" fmla="*/ 174222 h 1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598" h="174222">
                    <a:moveTo>
                      <a:pt x="196310" y="174222"/>
                    </a:moveTo>
                    <a:cubicBezTo>
                      <a:pt x="188550" y="174222"/>
                      <a:pt x="182084" y="170344"/>
                      <a:pt x="178204" y="162587"/>
                    </a:cubicBezTo>
                    <a:cubicBezTo>
                      <a:pt x="158805" y="116045"/>
                      <a:pt x="135526" y="81138"/>
                      <a:pt x="101900" y="48817"/>
                    </a:cubicBezTo>
                    <a:cubicBezTo>
                      <a:pt x="95434" y="42353"/>
                      <a:pt x="81207" y="37181"/>
                      <a:pt x="65688" y="38474"/>
                    </a:cubicBezTo>
                    <a:cubicBezTo>
                      <a:pt x="52755" y="41060"/>
                      <a:pt x="42409" y="47524"/>
                      <a:pt x="35942" y="60452"/>
                    </a:cubicBezTo>
                    <a:cubicBezTo>
                      <a:pt x="30770" y="69502"/>
                      <a:pt x="19130" y="73381"/>
                      <a:pt x="10077" y="68210"/>
                    </a:cubicBezTo>
                    <a:cubicBezTo>
                      <a:pt x="1024" y="63038"/>
                      <a:pt x="-2856" y="51403"/>
                      <a:pt x="2317" y="42353"/>
                    </a:cubicBezTo>
                    <a:cubicBezTo>
                      <a:pt x="15250" y="19082"/>
                      <a:pt x="34649" y="4860"/>
                      <a:pt x="59221" y="982"/>
                    </a:cubicBezTo>
                    <a:cubicBezTo>
                      <a:pt x="83794" y="-2897"/>
                      <a:pt x="110953" y="4860"/>
                      <a:pt x="127766" y="21667"/>
                    </a:cubicBezTo>
                    <a:cubicBezTo>
                      <a:pt x="165271" y="56574"/>
                      <a:pt x="191137" y="96652"/>
                      <a:pt x="213123" y="148365"/>
                    </a:cubicBezTo>
                    <a:cubicBezTo>
                      <a:pt x="217002" y="158708"/>
                      <a:pt x="213123" y="169051"/>
                      <a:pt x="202777" y="174222"/>
                    </a:cubicBezTo>
                    <a:cubicBezTo>
                      <a:pt x="201483" y="174222"/>
                      <a:pt x="198897" y="174222"/>
                      <a:pt x="196310" y="174222"/>
                    </a:cubicBezTo>
                    <a:close/>
                  </a:path>
                </a:pathLst>
              </a:custGeom>
              <a:grpFill/>
              <a:ln w="12931" cap="flat">
                <a:noFill/>
                <a:prstDash val="solid"/>
                <a:miter/>
              </a:ln>
            </p:spPr>
            <p:txBody>
              <a:bodyPr rtlCol="0" anchor="ctr"/>
              <a:lstStyle/>
              <a:p>
                <a:endParaRPr lang="en-US" sz="529"/>
              </a:p>
            </p:txBody>
          </p:sp>
          <p:sp>
            <p:nvSpPr>
              <p:cNvPr id="75" name="Freeform 74">
                <a:extLst>
                  <a:ext uri="{FF2B5EF4-FFF2-40B4-BE49-F238E27FC236}">
                    <a16:creationId xmlns:a16="http://schemas.microsoft.com/office/drawing/2014/main" id="{4C5B531A-D0A7-D2BA-E440-731076B117CE}"/>
                  </a:ext>
                </a:extLst>
              </p:cNvPr>
              <p:cNvSpPr/>
              <p:nvPr/>
            </p:nvSpPr>
            <p:spPr>
              <a:xfrm>
                <a:off x="9317624" y="1363057"/>
                <a:ext cx="206820" cy="196957"/>
              </a:xfrm>
              <a:custGeom>
                <a:avLst/>
                <a:gdLst>
                  <a:gd name="connsiteX0" fmla="*/ 188533 w 206820"/>
                  <a:gd name="connsiteY0" fmla="*/ 196958 h 196957"/>
                  <a:gd name="connsiteX1" fmla="*/ 170426 w 206820"/>
                  <a:gd name="connsiteY1" fmla="*/ 185322 h 196957"/>
                  <a:gd name="connsiteX2" fmla="*/ 100588 w 206820"/>
                  <a:gd name="connsiteY2" fmla="*/ 62502 h 196957"/>
                  <a:gd name="connsiteX3" fmla="*/ 30751 w 206820"/>
                  <a:gd name="connsiteY3" fmla="*/ 46988 h 196957"/>
                  <a:gd name="connsiteX4" fmla="*/ 3592 w 206820"/>
                  <a:gd name="connsiteY4" fmla="*/ 41817 h 196957"/>
                  <a:gd name="connsiteX5" fmla="*/ 8765 w 206820"/>
                  <a:gd name="connsiteY5" fmla="*/ 14667 h 196957"/>
                  <a:gd name="connsiteX6" fmla="*/ 132921 w 206820"/>
                  <a:gd name="connsiteY6" fmla="*/ 40524 h 196957"/>
                  <a:gd name="connsiteX7" fmla="*/ 205345 w 206820"/>
                  <a:gd name="connsiteY7" fmla="*/ 168515 h 196957"/>
                  <a:gd name="connsiteX8" fmla="*/ 194999 w 206820"/>
                  <a:gd name="connsiteY8" fmla="*/ 194372 h 196957"/>
                  <a:gd name="connsiteX9" fmla="*/ 188533 w 206820"/>
                  <a:gd name="connsiteY9" fmla="*/ 196958 h 1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20" h="196957">
                    <a:moveTo>
                      <a:pt x="188533" y="196958"/>
                    </a:moveTo>
                    <a:cubicBezTo>
                      <a:pt x="180772" y="196958"/>
                      <a:pt x="174306" y="193079"/>
                      <a:pt x="170426" y="185322"/>
                    </a:cubicBezTo>
                    <a:cubicBezTo>
                      <a:pt x="154907" y="150415"/>
                      <a:pt x="113521" y="81895"/>
                      <a:pt x="100588" y="62502"/>
                    </a:cubicBezTo>
                    <a:cubicBezTo>
                      <a:pt x="85070" y="39231"/>
                      <a:pt x="54030" y="32767"/>
                      <a:pt x="30751" y="46988"/>
                    </a:cubicBezTo>
                    <a:cubicBezTo>
                      <a:pt x="21698" y="53453"/>
                      <a:pt x="10058" y="50867"/>
                      <a:pt x="3592" y="41817"/>
                    </a:cubicBezTo>
                    <a:cubicBezTo>
                      <a:pt x="-2874" y="32767"/>
                      <a:pt x="-288" y="21132"/>
                      <a:pt x="8765" y="14667"/>
                    </a:cubicBezTo>
                    <a:cubicBezTo>
                      <a:pt x="50151" y="-12482"/>
                      <a:pt x="105762" y="-847"/>
                      <a:pt x="132921" y="40524"/>
                    </a:cubicBezTo>
                    <a:cubicBezTo>
                      <a:pt x="147147" y="61210"/>
                      <a:pt x="189826" y="131023"/>
                      <a:pt x="205345" y="168515"/>
                    </a:cubicBezTo>
                    <a:cubicBezTo>
                      <a:pt x="209225" y="178858"/>
                      <a:pt x="205345" y="189201"/>
                      <a:pt x="194999" y="194372"/>
                    </a:cubicBezTo>
                    <a:cubicBezTo>
                      <a:pt x="193705" y="195665"/>
                      <a:pt x="191118" y="196958"/>
                      <a:pt x="188533" y="196958"/>
                    </a:cubicBezTo>
                    <a:close/>
                  </a:path>
                </a:pathLst>
              </a:custGeom>
              <a:grpFill/>
              <a:ln w="12931" cap="flat">
                <a:noFill/>
                <a:prstDash val="solid"/>
                <a:miter/>
              </a:ln>
            </p:spPr>
            <p:txBody>
              <a:bodyPr rtlCol="0" anchor="ctr"/>
              <a:lstStyle/>
              <a:p>
                <a:endParaRPr lang="en-US" sz="529"/>
              </a:p>
            </p:txBody>
          </p:sp>
          <p:sp>
            <p:nvSpPr>
              <p:cNvPr id="76" name="Freeform 75">
                <a:extLst>
                  <a:ext uri="{FF2B5EF4-FFF2-40B4-BE49-F238E27FC236}">
                    <a16:creationId xmlns:a16="http://schemas.microsoft.com/office/drawing/2014/main" id="{25C569A6-1602-4119-CC86-C21B55D0FFC3}"/>
                  </a:ext>
                </a:extLst>
              </p:cNvPr>
              <p:cNvSpPr/>
              <p:nvPr/>
            </p:nvSpPr>
            <p:spPr>
              <a:xfrm>
                <a:off x="9334139" y="1985348"/>
                <a:ext cx="111242" cy="218499"/>
              </a:xfrm>
              <a:custGeom>
                <a:avLst/>
                <a:gdLst>
                  <a:gd name="connsiteX0" fmla="*/ 91833 w 111242"/>
                  <a:gd name="connsiteY0" fmla="*/ 218500 h 218499"/>
                  <a:gd name="connsiteX1" fmla="*/ 73727 w 111242"/>
                  <a:gd name="connsiteY1" fmla="*/ 206864 h 218499"/>
                  <a:gd name="connsiteX2" fmla="*/ 1303 w 111242"/>
                  <a:gd name="connsiteY2" fmla="*/ 27160 h 218499"/>
                  <a:gd name="connsiteX3" fmla="*/ 11649 w 111242"/>
                  <a:gd name="connsiteY3" fmla="*/ 1303 h 218499"/>
                  <a:gd name="connsiteX4" fmla="*/ 37515 w 111242"/>
                  <a:gd name="connsiteY4" fmla="*/ 11646 h 218499"/>
                  <a:gd name="connsiteX5" fmla="*/ 109939 w 111242"/>
                  <a:gd name="connsiteY5" fmla="*/ 191350 h 218499"/>
                  <a:gd name="connsiteX6" fmla="*/ 99593 w 111242"/>
                  <a:gd name="connsiteY6" fmla="*/ 217207 h 218499"/>
                  <a:gd name="connsiteX7" fmla="*/ 91833 w 111242"/>
                  <a:gd name="connsiteY7" fmla="*/ 218500 h 2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2" h="218499">
                    <a:moveTo>
                      <a:pt x="91833" y="218500"/>
                    </a:moveTo>
                    <a:cubicBezTo>
                      <a:pt x="84073" y="218500"/>
                      <a:pt x="76314" y="213328"/>
                      <a:pt x="73727" y="206864"/>
                    </a:cubicBezTo>
                    <a:lnTo>
                      <a:pt x="1303" y="27160"/>
                    </a:lnTo>
                    <a:cubicBezTo>
                      <a:pt x="-2576" y="16817"/>
                      <a:pt x="2596" y="6474"/>
                      <a:pt x="11649" y="1303"/>
                    </a:cubicBezTo>
                    <a:cubicBezTo>
                      <a:pt x="21996" y="-2576"/>
                      <a:pt x="32342" y="2596"/>
                      <a:pt x="37515" y="11646"/>
                    </a:cubicBezTo>
                    <a:lnTo>
                      <a:pt x="109939" y="191350"/>
                    </a:lnTo>
                    <a:cubicBezTo>
                      <a:pt x="113819" y="201693"/>
                      <a:pt x="108646" y="212035"/>
                      <a:pt x="99593" y="217207"/>
                    </a:cubicBezTo>
                    <a:cubicBezTo>
                      <a:pt x="97006" y="218500"/>
                      <a:pt x="94420" y="218500"/>
                      <a:pt x="91833" y="218500"/>
                    </a:cubicBezTo>
                    <a:close/>
                  </a:path>
                </a:pathLst>
              </a:custGeom>
              <a:grpFill/>
              <a:ln w="12931" cap="flat">
                <a:noFill/>
                <a:prstDash val="solid"/>
                <a:miter/>
              </a:ln>
            </p:spPr>
            <p:txBody>
              <a:bodyPr rtlCol="0" anchor="ctr"/>
              <a:lstStyle/>
              <a:p>
                <a:endParaRPr lang="en-US" sz="529"/>
              </a:p>
            </p:txBody>
          </p:sp>
          <p:sp>
            <p:nvSpPr>
              <p:cNvPr id="77" name="Freeform 76">
                <a:extLst>
                  <a:ext uri="{FF2B5EF4-FFF2-40B4-BE49-F238E27FC236}">
                    <a16:creationId xmlns:a16="http://schemas.microsoft.com/office/drawing/2014/main" id="{555B87D4-AE41-6CA1-4D0D-BE9B7B7DE663}"/>
                  </a:ext>
                </a:extLst>
              </p:cNvPr>
              <p:cNvSpPr/>
              <p:nvPr/>
            </p:nvSpPr>
            <p:spPr>
              <a:xfrm>
                <a:off x="9684630" y="1516849"/>
                <a:ext cx="152602" cy="686997"/>
              </a:xfrm>
              <a:custGeom>
                <a:avLst/>
                <a:gdLst>
                  <a:gd name="connsiteX0" fmla="*/ 133208 w 152602"/>
                  <a:gd name="connsiteY0" fmla="*/ 686998 h 686997"/>
                  <a:gd name="connsiteX1" fmla="*/ 115102 w 152602"/>
                  <a:gd name="connsiteY1" fmla="*/ 674070 h 686997"/>
                  <a:gd name="connsiteX2" fmla="*/ 1293 w 152602"/>
                  <a:gd name="connsiteY2" fmla="*/ 367667 h 686997"/>
                  <a:gd name="connsiteX3" fmla="*/ 0 w 152602"/>
                  <a:gd name="connsiteY3" fmla="*/ 357324 h 686997"/>
                  <a:gd name="connsiteX4" fmla="*/ 24572 w 152602"/>
                  <a:gd name="connsiteY4" fmla="*/ 23772 h 686997"/>
                  <a:gd name="connsiteX5" fmla="*/ 40092 w 152602"/>
                  <a:gd name="connsiteY5" fmla="*/ 501 h 686997"/>
                  <a:gd name="connsiteX6" fmla="*/ 63371 w 152602"/>
                  <a:gd name="connsiteY6" fmla="*/ 16015 h 686997"/>
                  <a:gd name="connsiteX7" fmla="*/ 38799 w 152602"/>
                  <a:gd name="connsiteY7" fmla="*/ 358617 h 686997"/>
                  <a:gd name="connsiteX8" fmla="*/ 151315 w 152602"/>
                  <a:gd name="connsiteY8" fmla="*/ 659848 h 686997"/>
                  <a:gd name="connsiteX9" fmla="*/ 139675 w 152602"/>
                  <a:gd name="connsiteY9" fmla="*/ 684412 h 686997"/>
                  <a:gd name="connsiteX10" fmla="*/ 133208 w 152602"/>
                  <a:gd name="connsiteY10" fmla="*/ 686998 h 68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02" h="686997">
                    <a:moveTo>
                      <a:pt x="133208" y="686998"/>
                    </a:moveTo>
                    <a:cubicBezTo>
                      <a:pt x="125449" y="686998"/>
                      <a:pt x="117689" y="681827"/>
                      <a:pt x="115102" y="674070"/>
                    </a:cubicBezTo>
                    <a:lnTo>
                      <a:pt x="1293" y="367667"/>
                    </a:lnTo>
                    <a:cubicBezTo>
                      <a:pt x="0" y="363788"/>
                      <a:pt x="0" y="361203"/>
                      <a:pt x="0" y="357324"/>
                    </a:cubicBezTo>
                    <a:cubicBezTo>
                      <a:pt x="23279" y="225455"/>
                      <a:pt x="34919" y="75486"/>
                      <a:pt x="24572" y="23772"/>
                    </a:cubicBezTo>
                    <a:cubicBezTo>
                      <a:pt x="21986" y="13430"/>
                      <a:pt x="29745" y="3087"/>
                      <a:pt x="40092" y="501"/>
                    </a:cubicBezTo>
                    <a:cubicBezTo>
                      <a:pt x="50438" y="-2085"/>
                      <a:pt x="60785" y="5672"/>
                      <a:pt x="63371" y="16015"/>
                    </a:cubicBezTo>
                    <a:cubicBezTo>
                      <a:pt x="76303" y="80657"/>
                      <a:pt x="60785" y="239676"/>
                      <a:pt x="38799" y="358617"/>
                    </a:cubicBezTo>
                    <a:lnTo>
                      <a:pt x="151315" y="659848"/>
                    </a:lnTo>
                    <a:cubicBezTo>
                      <a:pt x="155194" y="670191"/>
                      <a:pt x="150021" y="680534"/>
                      <a:pt x="139675" y="684412"/>
                    </a:cubicBezTo>
                    <a:cubicBezTo>
                      <a:pt x="137088" y="686998"/>
                      <a:pt x="134501" y="686998"/>
                      <a:pt x="133208" y="686998"/>
                    </a:cubicBezTo>
                    <a:close/>
                  </a:path>
                </a:pathLst>
              </a:custGeom>
              <a:grpFill/>
              <a:ln w="12931" cap="flat">
                <a:noFill/>
                <a:prstDash val="solid"/>
                <a:miter/>
              </a:ln>
            </p:spPr>
            <p:txBody>
              <a:bodyPr rtlCol="0" anchor="ctr"/>
              <a:lstStyle/>
              <a:p>
                <a:endParaRPr lang="en-US" sz="529"/>
              </a:p>
            </p:txBody>
          </p:sp>
          <p:sp>
            <p:nvSpPr>
              <p:cNvPr id="78" name="Freeform 77">
                <a:extLst>
                  <a:ext uri="{FF2B5EF4-FFF2-40B4-BE49-F238E27FC236}">
                    <a16:creationId xmlns:a16="http://schemas.microsoft.com/office/drawing/2014/main" id="{15B9EE8A-471E-C646-C180-D85E754AA654}"/>
                  </a:ext>
                </a:extLst>
              </p:cNvPr>
              <p:cNvSpPr/>
              <p:nvPr/>
            </p:nvSpPr>
            <p:spPr>
              <a:xfrm>
                <a:off x="9147916" y="1004094"/>
                <a:ext cx="239917" cy="708474"/>
              </a:xfrm>
              <a:custGeom>
                <a:avLst/>
                <a:gdLst>
                  <a:gd name="connsiteX0" fmla="*/ 90530 w 239917"/>
                  <a:gd name="connsiteY0" fmla="*/ 708475 h 708474"/>
                  <a:gd name="connsiteX1" fmla="*/ 72424 w 239917"/>
                  <a:gd name="connsiteY1" fmla="*/ 694254 h 708474"/>
                  <a:gd name="connsiteX2" fmla="*/ 76303 w 239917"/>
                  <a:gd name="connsiteY2" fmla="*/ 674861 h 708474"/>
                  <a:gd name="connsiteX3" fmla="*/ 69837 w 239917"/>
                  <a:gd name="connsiteY3" fmla="*/ 586948 h 708474"/>
                  <a:gd name="connsiteX4" fmla="*/ 23279 w 239917"/>
                  <a:gd name="connsiteY4" fmla="*/ 329674 h 708474"/>
                  <a:gd name="connsiteX5" fmla="*/ 6466 w 239917"/>
                  <a:gd name="connsiteY5" fmla="*/ 197804 h 708474"/>
                  <a:gd name="connsiteX6" fmla="*/ 0 w 239917"/>
                  <a:gd name="connsiteY6" fmla="*/ 64642 h 708474"/>
                  <a:gd name="connsiteX7" fmla="*/ 62078 w 239917"/>
                  <a:gd name="connsiteY7" fmla="*/ 0 h 708474"/>
                  <a:gd name="connsiteX8" fmla="*/ 63371 w 239917"/>
                  <a:gd name="connsiteY8" fmla="*/ 0 h 708474"/>
                  <a:gd name="connsiteX9" fmla="*/ 126742 w 239917"/>
                  <a:gd name="connsiteY9" fmla="*/ 56885 h 708474"/>
                  <a:gd name="connsiteX10" fmla="*/ 144848 w 239917"/>
                  <a:gd name="connsiteY10" fmla="*/ 179704 h 708474"/>
                  <a:gd name="connsiteX11" fmla="*/ 170714 w 239917"/>
                  <a:gd name="connsiteY11" fmla="*/ 301231 h 708474"/>
                  <a:gd name="connsiteX12" fmla="*/ 239258 w 239917"/>
                  <a:gd name="connsiteY12" fmla="*/ 544285 h 708474"/>
                  <a:gd name="connsiteX13" fmla="*/ 226325 w 239917"/>
                  <a:gd name="connsiteY13" fmla="*/ 568849 h 708474"/>
                  <a:gd name="connsiteX14" fmla="*/ 201752 w 239917"/>
                  <a:gd name="connsiteY14" fmla="*/ 555920 h 708474"/>
                  <a:gd name="connsiteX15" fmla="*/ 133208 w 239917"/>
                  <a:gd name="connsiteY15" fmla="*/ 310281 h 708474"/>
                  <a:gd name="connsiteX16" fmla="*/ 106050 w 239917"/>
                  <a:gd name="connsiteY16" fmla="*/ 186169 h 708474"/>
                  <a:gd name="connsiteX17" fmla="*/ 87943 w 239917"/>
                  <a:gd name="connsiteY17" fmla="*/ 60763 h 708474"/>
                  <a:gd name="connsiteX18" fmla="*/ 63371 w 239917"/>
                  <a:gd name="connsiteY18" fmla="*/ 38785 h 708474"/>
                  <a:gd name="connsiteX19" fmla="*/ 38799 w 239917"/>
                  <a:gd name="connsiteY19" fmla="*/ 63349 h 708474"/>
                  <a:gd name="connsiteX20" fmla="*/ 45265 w 239917"/>
                  <a:gd name="connsiteY20" fmla="*/ 193926 h 708474"/>
                  <a:gd name="connsiteX21" fmla="*/ 60785 w 239917"/>
                  <a:gd name="connsiteY21" fmla="*/ 323209 h 708474"/>
                  <a:gd name="connsiteX22" fmla="*/ 107343 w 239917"/>
                  <a:gd name="connsiteY22" fmla="*/ 577898 h 708474"/>
                  <a:gd name="connsiteX23" fmla="*/ 107343 w 239917"/>
                  <a:gd name="connsiteY23" fmla="*/ 695547 h 708474"/>
                  <a:gd name="connsiteX24" fmla="*/ 95703 w 239917"/>
                  <a:gd name="connsiteY24" fmla="*/ 704597 h 708474"/>
                  <a:gd name="connsiteX25" fmla="*/ 90530 w 239917"/>
                  <a:gd name="connsiteY25" fmla="*/ 708475 h 708474"/>
                  <a:gd name="connsiteX26" fmla="*/ 108636 w 239917"/>
                  <a:gd name="connsiteY26" fmla="*/ 682618 h 708474"/>
                  <a:gd name="connsiteX27" fmla="*/ 108636 w 239917"/>
                  <a:gd name="connsiteY27" fmla="*/ 682618 h 708474"/>
                  <a:gd name="connsiteX28" fmla="*/ 108636 w 239917"/>
                  <a:gd name="connsiteY28" fmla="*/ 682618 h 708474"/>
                  <a:gd name="connsiteX29" fmla="*/ 108636 w 239917"/>
                  <a:gd name="connsiteY29" fmla="*/ 682618 h 708474"/>
                  <a:gd name="connsiteX30" fmla="*/ 108636 w 239917"/>
                  <a:gd name="connsiteY30" fmla="*/ 682618 h 708474"/>
                  <a:gd name="connsiteX31" fmla="*/ 108636 w 239917"/>
                  <a:gd name="connsiteY31" fmla="*/ 682618 h 70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917" h="708474">
                    <a:moveTo>
                      <a:pt x="90530" y="708475"/>
                    </a:moveTo>
                    <a:cubicBezTo>
                      <a:pt x="82770" y="708475"/>
                      <a:pt x="75010" y="703304"/>
                      <a:pt x="72424" y="694254"/>
                    </a:cubicBezTo>
                    <a:cubicBezTo>
                      <a:pt x="71131" y="689082"/>
                      <a:pt x="71131" y="682618"/>
                      <a:pt x="76303" y="674861"/>
                    </a:cubicBezTo>
                    <a:cubicBezTo>
                      <a:pt x="76303" y="674861"/>
                      <a:pt x="85357" y="659347"/>
                      <a:pt x="69837" y="586948"/>
                    </a:cubicBezTo>
                    <a:cubicBezTo>
                      <a:pt x="51731" y="502914"/>
                      <a:pt x="36212" y="416294"/>
                      <a:pt x="23279" y="329674"/>
                    </a:cubicBezTo>
                    <a:cubicBezTo>
                      <a:pt x="15520" y="281839"/>
                      <a:pt x="10346" y="239175"/>
                      <a:pt x="6466" y="197804"/>
                    </a:cubicBezTo>
                    <a:cubicBezTo>
                      <a:pt x="2587" y="156433"/>
                      <a:pt x="0" y="113770"/>
                      <a:pt x="0" y="64642"/>
                    </a:cubicBezTo>
                    <a:cubicBezTo>
                      <a:pt x="0" y="29735"/>
                      <a:pt x="27159" y="1293"/>
                      <a:pt x="62078" y="0"/>
                    </a:cubicBezTo>
                    <a:cubicBezTo>
                      <a:pt x="62078" y="0"/>
                      <a:pt x="63371" y="0"/>
                      <a:pt x="63371" y="0"/>
                    </a:cubicBezTo>
                    <a:cubicBezTo>
                      <a:pt x="95703" y="0"/>
                      <a:pt x="122862" y="24564"/>
                      <a:pt x="126742" y="56885"/>
                    </a:cubicBezTo>
                    <a:cubicBezTo>
                      <a:pt x="131915" y="102134"/>
                      <a:pt x="137088" y="142212"/>
                      <a:pt x="144848" y="179704"/>
                    </a:cubicBezTo>
                    <a:cubicBezTo>
                      <a:pt x="151315" y="217197"/>
                      <a:pt x="160367" y="257275"/>
                      <a:pt x="170714" y="301231"/>
                    </a:cubicBezTo>
                    <a:cubicBezTo>
                      <a:pt x="191406" y="386558"/>
                      <a:pt x="217272" y="471886"/>
                      <a:pt x="239258" y="544285"/>
                    </a:cubicBezTo>
                    <a:cubicBezTo>
                      <a:pt x="241845" y="554627"/>
                      <a:pt x="236671" y="564970"/>
                      <a:pt x="226325" y="568849"/>
                    </a:cubicBezTo>
                    <a:cubicBezTo>
                      <a:pt x="215979" y="571434"/>
                      <a:pt x="205632" y="566263"/>
                      <a:pt x="201752" y="555920"/>
                    </a:cubicBezTo>
                    <a:cubicBezTo>
                      <a:pt x="179766" y="482228"/>
                      <a:pt x="153901" y="396901"/>
                      <a:pt x="133208" y="310281"/>
                    </a:cubicBezTo>
                    <a:cubicBezTo>
                      <a:pt x="121568" y="266325"/>
                      <a:pt x="113809" y="224954"/>
                      <a:pt x="106050" y="186169"/>
                    </a:cubicBezTo>
                    <a:cubicBezTo>
                      <a:pt x="98289" y="147383"/>
                      <a:pt x="93117" y="107306"/>
                      <a:pt x="87943" y="60763"/>
                    </a:cubicBezTo>
                    <a:cubicBezTo>
                      <a:pt x="86650" y="47835"/>
                      <a:pt x="76303" y="38785"/>
                      <a:pt x="63371" y="38785"/>
                    </a:cubicBezTo>
                    <a:cubicBezTo>
                      <a:pt x="49145" y="38785"/>
                      <a:pt x="38799" y="50421"/>
                      <a:pt x="38799" y="63349"/>
                    </a:cubicBezTo>
                    <a:cubicBezTo>
                      <a:pt x="40092" y="111184"/>
                      <a:pt x="41385" y="153848"/>
                      <a:pt x="45265" y="193926"/>
                    </a:cubicBezTo>
                    <a:cubicBezTo>
                      <a:pt x="49145" y="234004"/>
                      <a:pt x="54318" y="276667"/>
                      <a:pt x="60785" y="323209"/>
                    </a:cubicBezTo>
                    <a:cubicBezTo>
                      <a:pt x="73717" y="408537"/>
                      <a:pt x="89236" y="495157"/>
                      <a:pt x="107343" y="577898"/>
                    </a:cubicBezTo>
                    <a:cubicBezTo>
                      <a:pt x="124155" y="656761"/>
                      <a:pt x="116396" y="683911"/>
                      <a:pt x="107343" y="695547"/>
                    </a:cubicBezTo>
                    <a:cubicBezTo>
                      <a:pt x="104756" y="699425"/>
                      <a:pt x="100876" y="703304"/>
                      <a:pt x="95703" y="704597"/>
                    </a:cubicBezTo>
                    <a:cubicBezTo>
                      <a:pt x="93117" y="707182"/>
                      <a:pt x="91823" y="708475"/>
                      <a:pt x="90530" y="708475"/>
                    </a:cubicBezTo>
                    <a:close/>
                    <a:moveTo>
                      <a:pt x="108636" y="682618"/>
                    </a:moveTo>
                    <a:lnTo>
                      <a:pt x="108636" y="682618"/>
                    </a:lnTo>
                    <a:lnTo>
                      <a:pt x="108636" y="682618"/>
                    </a:lnTo>
                    <a:close/>
                    <a:moveTo>
                      <a:pt x="108636" y="682618"/>
                    </a:moveTo>
                    <a:cubicBezTo>
                      <a:pt x="108636" y="682618"/>
                      <a:pt x="108636" y="682618"/>
                      <a:pt x="108636" y="682618"/>
                    </a:cubicBezTo>
                    <a:cubicBezTo>
                      <a:pt x="108636" y="682618"/>
                      <a:pt x="108636" y="682618"/>
                      <a:pt x="108636" y="682618"/>
                    </a:cubicBezTo>
                    <a:close/>
                  </a:path>
                </a:pathLst>
              </a:custGeom>
              <a:grpFill/>
              <a:ln w="12931" cap="flat">
                <a:noFill/>
                <a:prstDash val="solid"/>
                <a:miter/>
              </a:ln>
            </p:spPr>
            <p:txBody>
              <a:bodyPr rtlCol="0" anchor="ctr"/>
              <a:lstStyle/>
              <a:p>
                <a:endParaRPr lang="en-US" sz="529"/>
              </a:p>
            </p:txBody>
          </p:sp>
        </p:grpSp>
      </p:grpSp>
      <p:sp>
        <p:nvSpPr>
          <p:cNvPr id="12" name="Text Placeholder 25">
            <a:extLst>
              <a:ext uri="{FF2B5EF4-FFF2-40B4-BE49-F238E27FC236}">
                <a16:creationId xmlns:a16="http://schemas.microsoft.com/office/drawing/2014/main" id="{ACF31865-AB76-ABA9-4C85-D81C0C771CC3}"/>
              </a:ext>
            </a:extLst>
          </p:cNvPr>
          <p:cNvSpPr txBox="1">
            <a:spLocks/>
          </p:cNvSpPr>
          <p:nvPr/>
        </p:nvSpPr>
        <p:spPr>
          <a:xfrm>
            <a:off x="2047166" y="3199805"/>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02</a:t>
            </a:r>
          </a:p>
        </p:txBody>
      </p:sp>
      <p:sp>
        <p:nvSpPr>
          <p:cNvPr id="13" name="Text Placeholder 27">
            <a:extLst>
              <a:ext uri="{FF2B5EF4-FFF2-40B4-BE49-F238E27FC236}">
                <a16:creationId xmlns:a16="http://schemas.microsoft.com/office/drawing/2014/main" id="{263A7AB1-1C18-7DDE-F9F8-F13CA350BADC}"/>
              </a:ext>
            </a:extLst>
          </p:cNvPr>
          <p:cNvSpPr txBox="1">
            <a:spLocks/>
          </p:cNvSpPr>
          <p:nvPr/>
        </p:nvSpPr>
        <p:spPr>
          <a:xfrm>
            <a:off x="2830132" y="3207279"/>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2</a:t>
            </a:r>
          </a:p>
          <a:p>
            <a:pPr>
              <a:spcBef>
                <a:spcPts val="0"/>
              </a:spcBef>
            </a:pPr>
            <a:r>
              <a:rPr lang="en-US" sz="1100"/>
              <a:t>Anteil der Frauen nach Wirtschaftszweigen. Quelle: Eurostat.</a:t>
            </a:r>
          </a:p>
        </p:txBody>
      </p:sp>
      <p:sp>
        <p:nvSpPr>
          <p:cNvPr id="14" name="Text Placeholder 35">
            <a:hlinkClick r:id="rId3" action="ppaction://hlinksldjump"/>
            <a:extLst>
              <a:ext uri="{FF2B5EF4-FFF2-40B4-BE49-F238E27FC236}">
                <a16:creationId xmlns:a16="http://schemas.microsoft.com/office/drawing/2014/main" id="{49EB1DE4-C451-90BD-7DB7-9D872C75922B}"/>
              </a:ext>
            </a:extLst>
          </p:cNvPr>
          <p:cNvSpPr txBox="1">
            <a:spLocks/>
          </p:cNvSpPr>
          <p:nvPr/>
        </p:nvSpPr>
        <p:spPr>
          <a:xfrm>
            <a:off x="6671458" y="3303302"/>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18</a:t>
            </a:r>
          </a:p>
          <a:p>
            <a:endParaRPr lang="en-US" dirty="0">
              <a:solidFill>
                <a:srgbClr val="EF8D5B"/>
              </a:solidFill>
            </a:endParaRPr>
          </a:p>
        </p:txBody>
      </p:sp>
      <p:sp>
        <p:nvSpPr>
          <p:cNvPr id="15" name="Text Placeholder 25">
            <a:extLst>
              <a:ext uri="{FF2B5EF4-FFF2-40B4-BE49-F238E27FC236}">
                <a16:creationId xmlns:a16="http://schemas.microsoft.com/office/drawing/2014/main" id="{A5AFDC94-9F92-548D-1FC9-F68BA0073816}"/>
              </a:ext>
            </a:extLst>
          </p:cNvPr>
          <p:cNvSpPr txBox="1">
            <a:spLocks/>
          </p:cNvSpPr>
          <p:nvPr/>
        </p:nvSpPr>
        <p:spPr>
          <a:xfrm>
            <a:off x="2047166" y="3729962"/>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03</a:t>
            </a:r>
          </a:p>
        </p:txBody>
      </p:sp>
      <p:sp>
        <p:nvSpPr>
          <p:cNvPr id="20" name="Text Placeholder 27">
            <a:extLst>
              <a:ext uri="{FF2B5EF4-FFF2-40B4-BE49-F238E27FC236}">
                <a16:creationId xmlns:a16="http://schemas.microsoft.com/office/drawing/2014/main" id="{28A480F0-4677-CCED-C6D7-D063F5EC99AD}"/>
              </a:ext>
            </a:extLst>
          </p:cNvPr>
          <p:cNvSpPr txBox="1">
            <a:spLocks/>
          </p:cNvSpPr>
          <p:nvPr/>
        </p:nvSpPr>
        <p:spPr>
          <a:xfrm>
            <a:off x="2830132" y="3732572"/>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3</a:t>
            </a:r>
          </a:p>
          <a:p>
            <a:pPr>
              <a:spcBef>
                <a:spcPts val="0"/>
              </a:spcBef>
            </a:pPr>
            <a:r>
              <a:rPr lang="en-US" sz="1100"/>
              <a:t>Concha Santos, Präsidentin ANCI, Spanien</a:t>
            </a:r>
          </a:p>
        </p:txBody>
      </p:sp>
      <p:sp>
        <p:nvSpPr>
          <p:cNvPr id="21" name="Text Placeholder 35">
            <a:hlinkClick r:id="rId4" action="ppaction://hlinksldjump"/>
            <a:extLst>
              <a:ext uri="{FF2B5EF4-FFF2-40B4-BE49-F238E27FC236}">
                <a16:creationId xmlns:a16="http://schemas.microsoft.com/office/drawing/2014/main" id="{421F32F6-590A-1258-155D-1C14E50C6F22}"/>
              </a:ext>
            </a:extLst>
          </p:cNvPr>
          <p:cNvSpPr txBox="1">
            <a:spLocks/>
          </p:cNvSpPr>
          <p:nvPr/>
        </p:nvSpPr>
        <p:spPr>
          <a:xfrm>
            <a:off x="6671458" y="3833459"/>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28</a:t>
            </a:r>
          </a:p>
          <a:p>
            <a:endParaRPr lang="en-US" dirty="0">
              <a:solidFill>
                <a:srgbClr val="EF8D5B"/>
              </a:solidFill>
            </a:endParaRPr>
          </a:p>
        </p:txBody>
      </p:sp>
      <p:sp>
        <p:nvSpPr>
          <p:cNvPr id="22" name="Text Placeholder 25">
            <a:extLst>
              <a:ext uri="{FF2B5EF4-FFF2-40B4-BE49-F238E27FC236}">
                <a16:creationId xmlns:a16="http://schemas.microsoft.com/office/drawing/2014/main" id="{9230BAD8-466B-D190-658F-71A39CE90773}"/>
              </a:ext>
            </a:extLst>
          </p:cNvPr>
          <p:cNvSpPr txBox="1">
            <a:spLocks/>
          </p:cNvSpPr>
          <p:nvPr/>
        </p:nvSpPr>
        <p:spPr>
          <a:xfrm>
            <a:off x="2047166" y="4260119"/>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04</a:t>
            </a:r>
          </a:p>
        </p:txBody>
      </p:sp>
      <p:sp>
        <p:nvSpPr>
          <p:cNvPr id="23" name="Text Placeholder 27">
            <a:extLst>
              <a:ext uri="{FF2B5EF4-FFF2-40B4-BE49-F238E27FC236}">
                <a16:creationId xmlns:a16="http://schemas.microsoft.com/office/drawing/2014/main" id="{8DB73BD3-5E57-CEC0-1AE5-806D44664D28}"/>
              </a:ext>
            </a:extLst>
          </p:cNvPr>
          <p:cNvSpPr txBox="1">
            <a:spLocks/>
          </p:cNvSpPr>
          <p:nvPr/>
        </p:nvSpPr>
        <p:spPr>
          <a:xfrm>
            <a:off x="2830132" y="4253595"/>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4</a:t>
            </a:r>
          </a:p>
          <a:p>
            <a:pPr>
              <a:spcBef>
                <a:spcPts val="0"/>
              </a:spcBef>
            </a:pPr>
            <a:r>
              <a:rPr lang="en-US" sz="1100"/>
              <a:t>Carol Tallon, Immobilienbezirk, Irland</a:t>
            </a:r>
          </a:p>
        </p:txBody>
      </p:sp>
      <p:sp>
        <p:nvSpPr>
          <p:cNvPr id="25" name="Text Placeholder 35">
            <a:hlinkClick r:id="rId5" action="ppaction://hlinksldjump"/>
            <a:extLst>
              <a:ext uri="{FF2B5EF4-FFF2-40B4-BE49-F238E27FC236}">
                <a16:creationId xmlns:a16="http://schemas.microsoft.com/office/drawing/2014/main" id="{CFCE365F-DE07-EC95-F68E-30531A2BE0B7}"/>
              </a:ext>
            </a:extLst>
          </p:cNvPr>
          <p:cNvSpPr txBox="1">
            <a:spLocks/>
          </p:cNvSpPr>
          <p:nvPr/>
        </p:nvSpPr>
        <p:spPr>
          <a:xfrm>
            <a:off x="6671458" y="4363616"/>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29</a:t>
            </a:r>
          </a:p>
          <a:p>
            <a:endParaRPr lang="en-US" dirty="0">
              <a:solidFill>
                <a:srgbClr val="EF8D5B"/>
              </a:solidFill>
            </a:endParaRPr>
          </a:p>
        </p:txBody>
      </p:sp>
      <p:sp>
        <p:nvSpPr>
          <p:cNvPr id="29" name="Text Placeholder 25">
            <a:extLst>
              <a:ext uri="{FF2B5EF4-FFF2-40B4-BE49-F238E27FC236}">
                <a16:creationId xmlns:a16="http://schemas.microsoft.com/office/drawing/2014/main" id="{C084B9F2-E51D-1955-99D0-4014C6857FDF}"/>
              </a:ext>
            </a:extLst>
          </p:cNvPr>
          <p:cNvSpPr txBox="1">
            <a:spLocks/>
          </p:cNvSpPr>
          <p:nvPr/>
        </p:nvSpPr>
        <p:spPr>
          <a:xfrm>
            <a:off x="2047166" y="4790276"/>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05</a:t>
            </a:r>
          </a:p>
        </p:txBody>
      </p:sp>
      <p:sp>
        <p:nvSpPr>
          <p:cNvPr id="30" name="Text Placeholder 27">
            <a:extLst>
              <a:ext uri="{FF2B5EF4-FFF2-40B4-BE49-F238E27FC236}">
                <a16:creationId xmlns:a16="http://schemas.microsoft.com/office/drawing/2014/main" id="{0A1B115B-9AAB-554A-0987-BABB749891D2}"/>
              </a:ext>
            </a:extLst>
          </p:cNvPr>
          <p:cNvSpPr txBox="1">
            <a:spLocks/>
          </p:cNvSpPr>
          <p:nvPr/>
        </p:nvSpPr>
        <p:spPr>
          <a:xfrm>
            <a:off x="2830132" y="4773431"/>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5</a:t>
            </a:r>
          </a:p>
          <a:p>
            <a:pPr>
              <a:spcBef>
                <a:spcPts val="0"/>
              </a:spcBef>
            </a:pPr>
            <a:r>
              <a:rPr lang="en-US" sz="1100"/>
              <a:t>Ger Ronayne, Geschäftsführer, JJ Rhatigan &amp; Co</a:t>
            </a:r>
          </a:p>
        </p:txBody>
      </p:sp>
      <p:sp>
        <p:nvSpPr>
          <p:cNvPr id="33" name="Text Placeholder 35">
            <a:hlinkClick r:id="rId6" action="ppaction://hlinksldjump"/>
            <a:extLst>
              <a:ext uri="{FF2B5EF4-FFF2-40B4-BE49-F238E27FC236}">
                <a16:creationId xmlns:a16="http://schemas.microsoft.com/office/drawing/2014/main" id="{90838232-9DDE-24F0-7620-D94E7317BE53}"/>
              </a:ext>
            </a:extLst>
          </p:cNvPr>
          <p:cNvSpPr txBox="1">
            <a:spLocks/>
          </p:cNvSpPr>
          <p:nvPr/>
        </p:nvSpPr>
        <p:spPr>
          <a:xfrm>
            <a:off x="6671458" y="489377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31</a:t>
            </a:r>
          </a:p>
          <a:p>
            <a:endParaRPr lang="en-US" dirty="0">
              <a:solidFill>
                <a:srgbClr val="EF8D5B"/>
              </a:solidFill>
            </a:endParaRPr>
          </a:p>
        </p:txBody>
      </p:sp>
      <p:sp>
        <p:nvSpPr>
          <p:cNvPr id="34" name="Text Placeholder 25">
            <a:extLst>
              <a:ext uri="{FF2B5EF4-FFF2-40B4-BE49-F238E27FC236}">
                <a16:creationId xmlns:a16="http://schemas.microsoft.com/office/drawing/2014/main" id="{D40E1B17-D789-B173-D3BF-289095154130}"/>
              </a:ext>
            </a:extLst>
          </p:cNvPr>
          <p:cNvSpPr txBox="1">
            <a:spLocks/>
          </p:cNvSpPr>
          <p:nvPr/>
        </p:nvSpPr>
        <p:spPr>
          <a:xfrm>
            <a:off x="2047166" y="5320433"/>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06</a:t>
            </a:r>
          </a:p>
        </p:txBody>
      </p:sp>
      <p:sp>
        <p:nvSpPr>
          <p:cNvPr id="38" name="Text Placeholder 27">
            <a:extLst>
              <a:ext uri="{FF2B5EF4-FFF2-40B4-BE49-F238E27FC236}">
                <a16:creationId xmlns:a16="http://schemas.microsoft.com/office/drawing/2014/main" id="{898F1EBA-7B30-6738-F767-EF3010419B46}"/>
              </a:ext>
            </a:extLst>
          </p:cNvPr>
          <p:cNvSpPr txBox="1">
            <a:spLocks/>
          </p:cNvSpPr>
          <p:nvPr/>
        </p:nvSpPr>
        <p:spPr>
          <a:xfrm>
            <a:off x="2830132" y="5327907"/>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6</a:t>
            </a:r>
          </a:p>
          <a:p>
            <a:pPr>
              <a:spcBef>
                <a:spcPts val="0"/>
              </a:spcBef>
            </a:pPr>
            <a:r>
              <a:rPr lang="en-US" sz="1100"/>
              <a:t>Concha Santos, Präsidentin der spanischen Nationalen Vereinigung der Bauarbeiter, Spanien.</a:t>
            </a:r>
          </a:p>
        </p:txBody>
      </p:sp>
      <p:sp>
        <p:nvSpPr>
          <p:cNvPr id="39" name="Text Placeholder 35">
            <a:hlinkClick r:id="rId6" action="ppaction://hlinksldjump"/>
            <a:extLst>
              <a:ext uri="{FF2B5EF4-FFF2-40B4-BE49-F238E27FC236}">
                <a16:creationId xmlns:a16="http://schemas.microsoft.com/office/drawing/2014/main" id="{1B88458F-F136-C965-F6F5-CA9B09DAE45B}"/>
              </a:ext>
            </a:extLst>
          </p:cNvPr>
          <p:cNvSpPr txBox="1">
            <a:spLocks/>
          </p:cNvSpPr>
          <p:nvPr/>
        </p:nvSpPr>
        <p:spPr>
          <a:xfrm>
            <a:off x="6671458" y="5423930"/>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31</a:t>
            </a:r>
          </a:p>
          <a:p>
            <a:endParaRPr lang="en-US" dirty="0">
              <a:solidFill>
                <a:srgbClr val="EF8D5B"/>
              </a:solidFill>
            </a:endParaRPr>
          </a:p>
        </p:txBody>
      </p:sp>
      <p:sp>
        <p:nvSpPr>
          <p:cNvPr id="40" name="Text Placeholder 25">
            <a:extLst>
              <a:ext uri="{FF2B5EF4-FFF2-40B4-BE49-F238E27FC236}">
                <a16:creationId xmlns:a16="http://schemas.microsoft.com/office/drawing/2014/main" id="{FA70A76B-8DD5-90CE-A828-7452EDCA1825}"/>
              </a:ext>
            </a:extLst>
          </p:cNvPr>
          <p:cNvSpPr txBox="1">
            <a:spLocks/>
          </p:cNvSpPr>
          <p:nvPr/>
        </p:nvSpPr>
        <p:spPr>
          <a:xfrm>
            <a:off x="2047166" y="5933275"/>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07</a:t>
            </a:r>
          </a:p>
        </p:txBody>
      </p:sp>
      <p:sp>
        <p:nvSpPr>
          <p:cNvPr id="41" name="Text Placeholder 27">
            <a:extLst>
              <a:ext uri="{FF2B5EF4-FFF2-40B4-BE49-F238E27FC236}">
                <a16:creationId xmlns:a16="http://schemas.microsoft.com/office/drawing/2014/main" id="{D3035580-00D9-2098-F22D-7272C38CD6F8}"/>
              </a:ext>
            </a:extLst>
          </p:cNvPr>
          <p:cNvSpPr txBox="1">
            <a:spLocks/>
          </p:cNvSpPr>
          <p:nvPr/>
        </p:nvSpPr>
        <p:spPr>
          <a:xfrm>
            <a:off x="2830132" y="5940749"/>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7</a:t>
            </a:r>
          </a:p>
          <a:p>
            <a:pPr>
              <a:spcBef>
                <a:spcPts val="0"/>
              </a:spcBef>
            </a:pPr>
            <a:r>
              <a:rPr lang="en-US" sz="1100"/>
              <a:t>Jennifer Bradfield, Sisk, Irland</a:t>
            </a:r>
          </a:p>
        </p:txBody>
      </p:sp>
      <p:sp>
        <p:nvSpPr>
          <p:cNvPr id="42" name="Text Placeholder 35">
            <a:hlinkClick r:id="rId7" action="ppaction://hlinksldjump"/>
            <a:extLst>
              <a:ext uri="{FF2B5EF4-FFF2-40B4-BE49-F238E27FC236}">
                <a16:creationId xmlns:a16="http://schemas.microsoft.com/office/drawing/2014/main" id="{D3C3ED7B-0DBB-C008-8D58-E53DE8A23E43}"/>
              </a:ext>
            </a:extLst>
          </p:cNvPr>
          <p:cNvSpPr txBox="1">
            <a:spLocks/>
          </p:cNvSpPr>
          <p:nvPr/>
        </p:nvSpPr>
        <p:spPr>
          <a:xfrm>
            <a:off x="6671458" y="6036772"/>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34</a:t>
            </a:r>
          </a:p>
          <a:p>
            <a:endParaRPr lang="en-US" dirty="0">
              <a:solidFill>
                <a:srgbClr val="EF8D5B"/>
              </a:solidFill>
            </a:endParaRPr>
          </a:p>
        </p:txBody>
      </p:sp>
      <p:sp>
        <p:nvSpPr>
          <p:cNvPr id="43" name="Text Placeholder 25">
            <a:extLst>
              <a:ext uri="{FF2B5EF4-FFF2-40B4-BE49-F238E27FC236}">
                <a16:creationId xmlns:a16="http://schemas.microsoft.com/office/drawing/2014/main" id="{76E48563-B960-2F44-489B-E69448E3A07F}"/>
              </a:ext>
            </a:extLst>
          </p:cNvPr>
          <p:cNvSpPr txBox="1">
            <a:spLocks/>
          </p:cNvSpPr>
          <p:nvPr/>
        </p:nvSpPr>
        <p:spPr>
          <a:xfrm>
            <a:off x="2047166" y="6429386"/>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08</a:t>
            </a:r>
          </a:p>
        </p:txBody>
      </p:sp>
      <p:sp>
        <p:nvSpPr>
          <p:cNvPr id="44" name="Text Placeholder 27">
            <a:extLst>
              <a:ext uri="{FF2B5EF4-FFF2-40B4-BE49-F238E27FC236}">
                <a16:creationId xmlns:a16="http://schemas.microsoft.com/office/drawing/2014/main" id="{F7D8BDC8-1EA9-E0F3-DB96-6AB5F71D67F2}"/>
              </a:ext>
            </a:extLst>
          </p:cNvPr>
          <p:cNvSpPr txBox="1">
            <a:spLocks/>
          </p:cNvSpPr>
          <p:nvPr/>
        </p:nvSpPr>
        <p:spPr>
          <a:xfrm>
            <a:off x="2830132" y="6456315"/>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8</a:t>
            </a:r>
          </a:p>
          <a:p>
            <a:pPr>
              <a:spcBef>
                <a:spcPts val="0"/>
              </a:spcBef>
            </a:pPr>
            <a:r>
              <a:rPr lang="en-IE" sz="1100"/>
              <a:t>Carolina Roca, Asprima, </a:t>
            </a:r>
            <a:r>
              <a:rPr lang="en-LB" sz="1100"/>
              <a:t>Spanien </a:t>
            </a:r>
            <a:endParaRPr lang="en-US" sz="1100"/>
          </a:p>
        </p:txBody>
      </p:sp>
      <p:sp>
        <p:nvSpPr>
          <p:cNvPr id="45" name="Text Placeholder 35">
            <a:hlinkClick r:id="rId7" action="ppaction://hlinksldjump"/>
            <a:extLst>
              <a:ext uri="{FF2B5EF4-FFF2-40B4-BE49-F238E27FC236}">
                <a16:creationId xmlns:a16="http://schemas.microsoft.com/office/drawing/2014/main" id="{9C4DD0D5-A4C5-1C1A-EF85-A9004C8714BE}"/>
              </a:ext>
            </a:extLst>
          </p:cNvPr>
          <p:cNvSpPr txBox="1">
            <a:spLocks/>
          </p:cNvSpPr>
          <p:nvPr/>
        </p:nvSpPr>
        <p:spPr>
          <a:xfrm>
            <a:off x="6671458" y="6532883"/>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34</a:t>
            </a:r>
          </a:p>
          <a:p>
            <a:endParaRPr lang="en-US" dirty="0">
              <a:solidFill>
                <a:srgbClr val="EF8D5B"/>
              </a:solidFill>
            </a:endParaRPr>
          </a:p>
        </p:txBody>
      </p:sp>
      <p:sp>
        <p:nvSpPr>
          <p:cNvPr id="46" name="Text Placeholder 25">
            <a:extLst>
              <a:ext uri="{FF2B5EF4-FFF2-40B4-BE49-F238E27FC236}">
                <a16:creationId xmlns:a16="http://schemas.microsoft.com/office/drawing/2014/main" id="{DF76994A-CA71-8082-2106-2526E4E01AB1}"/>
              </a:ext>
            </a:extLst>
          </p:cNvPr>
          <p:cNvSpPr txBox="1">
            <a:spLocks/>
          </p:cNvSpPr>
          <p:nvPr/>
        </p:nvSpPr>
        <p:spPr>
          <a:xfrm>
            <a:off x="2047166" y="6925497"/>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09</a:t>
            </a:r>
          </a:p>
        </p:txBody>
      </p:sp>
      <p:sp>
        <p:nvSpPr>
          <p:cNvPr id="47" name="Text Placeholder 27">
            <a:extLst>
              <a:ext uri="{FF2B5EF4-FFF2-40B4-BE49-F238E27FC236}">
                <a16:creationId xmlns:a16="http://schemas.microsoft.com/office/drawing/2014/main" id="{65B7256B-5EF5-73C1-F6D8-DC15388A8C90}"/>
              </a:ext>
            </a:extLst>
          </p:cNvPr>
          <p:cNvSpPr txBox="1">
            <a:spLocks/>
          </p:cNvSpPr>
          <p:nvPr/>
        </p:nvSpPr>
        <p:spPr>
          <a:xfrm>
            <a:off x="2830132" y="6966424"/>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9</a:t>
            </a:r>
          </a:p>
          <a:p>
            <a:pPr>
              <a:spcBef>
                <a:spcPts val="0"/>
              </a:spcBef>
            </a:pPr>
            <a:r>
              <a:rPr lang="en-IE" sz="1100"/>
              <a:t>Shauna Coyne, COO, Skyclad Ltd, Irland</a:t>
            </a:r>
          </a:p>
        </p:txBody>
      </p:sp>
      <p:sp>
        <p:nvSpPr>
          <p:cNvPr id="48" name="Text Placeholder 35">
            <a:hlinkClick r:id="rId8" action="ppaction://hlinksldjump"/>
            <a:extLst>
              <a:ext uri="{FF2B5EF4-FFF2-40B4-BE49-F238E27FC236}">
                <a16:creationId xmlns:a16="http://schemas.microsoft.com/office/drawing/2014/main" id="{56ABE516-2688-95ED-2DB6-7B30A686E687}"/>
              </a:ext>
            </a:extLst>
          </p:cNvPr>
          <p:cNvSpPr txBox="1">
            <a:spLocks/>
          </p:cNvSpPr>
          <p:nvPr/>
        </p:nvSpPr>
        <p:spPr>
          <a:xfrm>
            <a:off x="6671458" y="7028994"/>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35</a:t>
            </a:r>
          </a:p>
          <a:p>
            <a:endParaRPr lang="en-US" dirty="0">
              <a:solidFill>
                <a:srgbClr val="EF8D5B"/>
              </a:solidFill>
            </a:endParaRPr>
          </a:p>
        </p:txBody>
      </p:sp>
      <p:sp>
        <p:nvSpPr>
          <p:cNvPr id="2" name="Text Placeholder 25">
            <a:extLst>
              <a:ext uri="{FF2B5EF4-FFF2-40B4-BE49-F238E27FC236}">
                <a16:creationId xmlns:a16="http://schemas.microsoft.com/office/drawing/2014/main" id="{D5DF8AFD-542C-4450-708F-1F8D81AE8897}"/>
              </a:ext>
            </a:extLst>
          </p:cNvPr>
          <p:cNvSpPr txBox="1">
            <a:spLocks/>
          </p:cNvSpPr>
          <p:nvPr/>
        </p:nvSpPr>
        <p:spPr>
          <a:xfrm>
            <a:off x="2060614" y="7436486"/>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10</a:t>
            </a:r>
          </a:p>
        </p:txBody>
      </p:sp>
      <p:sp>
        <p:nvSpPr>
          <p:cNvPr id="3" name="Text Placeholder 27">
            <a:extLst>
              <a:ext uri="{FF2B5EF4-FFF2-40B4-BE49-F238E27FC236}">
                <a16:creationId xmlns:a16="http://schemas.microsoft.com/office/drawing/2014/main" id="{65FAFA8B-A350-8DDB-ECA6-A53E10F4C1F3}"/>
              </a:ext>
            </a:extLst>
          </p:cNvPr>
          <p:cNvSpPr txBox="1">
            <a:spLocks/>
          </p:cNvSpPr>
          <p:nvPr/>
        </p:nvSpPr>
        <p:spPr>
          <a:xfrm>
            <a:off x="2843580" y="7477413"/>
            <a:ext cx="4064938" cy="450321"/>
          </a:xfrm>
          <a:prstGeom prst="rect">
            <a:avLst/>
          </a:prstGeom>
        </p:spPr>
        <p:txBody>
          <a:bodyPr anchor="t">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80"/>
              </a:lnSpc>
              <a:spcBef>
                <a:spcPts val="0"/>
              </a:spcBef>
            </a:pPr>
            <a:r>
              <a:rPr lang="en-US" dirty="0"/>
              <a:t>Abbildung 10</a:t>
            </a:r>
          </a:p>
          <a:p>
            <a:pPr>
              <a:spcBef>
                <a:spcPts val="0"/>
              </a:spcBef>
            </a:pPr>
            <a:r>
              <a:rPr lang="en-IE" sz="1100"/>
              <a:t>Shauna Coyne, COO, Skyclad Ltd, Irland</a:t>
            </a:r>
          </a:p>
        </p:txBody>
      </p:sp>
      <p:sp>
        <p:nvSpPr>
          <p:cNvPr id="4" name="Text Placeholder 35">
            <a:hlinkClick r:id="rId9" action="ppaction://hlinksldjump"/>
            <a:extLst>
              <a:ext uri="{FF2B5EF4-FFF2-40B4-BE49-F238E27FC236}">
                <a16:creationId xmlns:a16="http://schemas.microsoft.com/office/drawing/2014/main" id="{B4066C13-36DD-B49C-7D05-8A7A49507AF2}"/>
              </a:ext>
            </a:extLst>
          </p:cNvPr>
          <p:cNvSpPr txBox="1">
            <a:spLocks/>
          </p:cNvSpPr>
          <p:nvPr/>
        </p:nvSpPr>
        <p:spPr>
          <a:xfrm>
            <a:off x="6684906" y="7513088"/>
            <a:ext cx="800818" cy="266594"/>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dirty="0">
                <a:solidFill>
                  <a:srgbClr val="EF8D5B"/>
                </a:solidFill>
              </a:rPr>
              <a:t>63</a:t>
            </a:r>
          </a:p>
          <a:p>
            <a:endParaRPr lang="en-US" dirty="0">
              <a:solidFill>
                <a:srgbClr val="EF8D5B"/>
              </a:solidFill>
            </a:endParaRPr>
          </a:p>
        </p:txBody>
      </p:sp>
    </p:spTree>
    <p:extLst>
      <p:ext uri="{BB962C8B-B14F-4D97-AF65-F5344CB8AC3E}">
        <p14:creationId xmlns:p14="http://schemas.microsoft.com/office/powerpoint/2010/main" val="1487991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1A2011A-1680-4EAF-C89B-22B63A074387}"/>
              </a:ext>
            </a:extLst>
          </p:cNvPr>
          <p:cNvSpPr/>
          <p:nvPr/>
        </p:nvSpPr>
        <p:spPr>
          <a:xfrm>
            <a:off x="0" y="3809508"/>
            <a:ext cx="7559675" cy="14546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9464E8F2-15AA-76A9-F995-AD94B51BD193}"/>
              </a:ext>
            </a:extLst>
          </p:cNvPr>
          <p:cNvSpPr/>
          <p:nvPr/>
        </p:nvSpPr>
        <p:spPr>
          <a:xfrm>
            <a:off x="0" y="6052645"/>
            <a:ext cx="7559675" cy="463916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828E33DB-7054-589D-A2B7-8C4F4CD3F82D}"/>
              </a:ext>
            </a:extLst>
          </p:cNvPr>
          <p:cNvSpPr>
            <a:spLocks noGrp="1"/>
          </p:cNvSpPr>
          <p:nvPr>
            <p:ph type="sldNum" sz="quarter" idx="4"/>
          </p:nvPr>
        </p:nvSpPr>
        <p:spPr/>
        <p:txBody>
          <a:bodyPr/>
          <a:lstStyle/>
          <a:p>
            <a:fld id="{CB2079F2-58AF-ED44-82D7-E04B2F6FD686}" type="slidenum">
              <a:rPr lang="en-US" smtClean="0"/>
              <a:t>73</a:t>
            </a:fld>
            <a:endParaRPr lang="en-US" dirty="0"/>
          </a:p>
        </p:txBody>
      </p:sp>
      <p:sp>
        <p:nvSpPr>
          <p:cNvPr id="24" name="Text Placeholder 1">
            <a:extLst>
              <a:ext uri="{FF2B5EF4-FFF2-40B4-BE49-F238E27FC236}">
                <a16:creationId xmlns:a16="http://schemas.microsoft.com/office/drawing/2014/main" id="{03EAB3FB-749E-6DFE-07F4-AC69955EAFED}"/>
              </a:ext>
            </a:extLst>
          </p:cNvPr>
          <p:cNvSpPr>
            <a:spLocks noGrp="1"/>
          </p:cNvSpPr>
          <p:nvPr>
            <p:ph type="body" sz="quarter" idx="32"/>
          </p:nvPr>
        </p:nvSpPr>
        <p:spPr>
          <a:xfrm>
            <a:off x="558017" y="1955776"/>
            <a:ext cx="3241544" cy="2291908"/>
          </a:xfrm>
        </p:spPr>
        <p:txBody>
          <a:bodyPr numCol="1"/>
          <a:lstStyle/>
          <a:p>
            <a:pPr algn="just"/>
            <a:r>
              <a:rPr lang="en-US" b="1" dirty="0" err="1">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Femcon-Projekt</a:t>
            </a:r>
            <a:r>
              <a:rPr lang="en-US"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Die Zukunft des </a:t>
            </a:r>
            <a:r>
              <a:rPr lang="en-US" dirty="0" err="1">
                <a:effectLst/>
                <a:latin typeface="Calibri" panose="020F0502020204030204" pitchFamily="34" charset="0"/>
                <a:ea typeface="Calibri" panose="020F0502020204030204" pitchFamily="34" charset="0"/>
                <a:cs typeface="Times New Roman" panose="02020603050405020304" pitchFamily="18" charset="0"/>
              </a:rPr>
              <a:t>Baugewerbes</a:t>
            </a:r>
            <a:r>
              <a:rPr lang="en-US" dirty="0">
                <a:effectLst/>
                <a:latin typeface="Calibri" panose="020F0502020204030204" pitchFamily="34" charset="0"/>
                <a:ea typeface="Calibri" panose="020F0502020204030204" pitchFamily="34" charset="0"/>
                <a:cs typeface="Times New Roman" panose="02020603050405020304" pitchFamily="18" charset="0"/>
              </a:rPr>
              <a:t> in der EU </a:t>
            </a:r>
            <a:r>
              <a:rPr lang="en-US" dirty="0" err="1">
                <a:effectLst/>
                <a:latin typeface="Calibri" panose="020F0502020204030204" pitchFamily="34" charset="0"/>
                <a:ea typeface="Calibri" panose="020F0502020204030204" pitchFamily="34" charset="0"/>
                <a:cs typeface="Times New Roman" panose="02020603050405020304" pitchFamily="18" charset="0"/>
              </a:rPr>
              <a:t>ist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durch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einen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chronischen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Arbeitskräftemangel</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bedroht</a:t>
            </a:r>
            <a:r>
              <a:rPr lang="en-US" dirty="0">
                <a:effectLst/>
                <a:latin typeface="Calibri" panose="020F0502020204030204" pitchFamily="34" charset="0"/>
                <a:ea typeface="Calibri" panose="020F0502020204030204" pitchFamily="34" charset="0"/>
                <a:cs typeface="Times New Roman" panose="02020603050405020304" pitchFamily="18" charset="0"/>
              </a:rPr>
              <a:t>, der </a:t>
            </a:r>
            <a:r>
              <a:rPr lang="en-US" dirty="0" err="1">
                <a:effectLst/>
                <a:latin typeface="Calibri" panose="020F0502020204030204" pitchFamily="34" charset="0"/>
                <a:ea typeface="Calibri" panose="020F0502020204030204" pitchFamily="34" charset="0"/>
                <a:cs typeface="Times New Roman" panose="02020603050405020304" pitchFamily="18" charset="0"/>
              </a:rPr>
              <a:t>durch</a:t>
            </a:r>
            <a:r>
              <a:rPr lang="en-US" dirty="0">
                <a:effectLst/>
                <a:latin typeface="Calibri" panose="020F0502020204030204" pitchFamily="34" charset="0"/>
                <a:ea typeface="Calibri" panose="020F0502020204030204" pitchFamily="34" charset="0"/>
                <a:cs typeface="Times New Roman" panose="02020603050405020304" pitchFamily="18" charset="0"/>
              </a:rPr>
              <a:t> die COVID-</a:t>
            </a:r>
            <a:r>
              <a:rPr lang="en-US" dirty="0" err="1">
                <a:effectLst/>
                <a:latin typeface="Calibri" panose="020F0502020204030204" pitchFamily="34" charset="0"/>
                <a:ea typeface="Calibri" panose="020F0502020204030204" pitchFamily="34" charset="0"/>
                <a:cs typeface="Times New Roman" panose="02020603050405020304" pitchFamily="18" charset="0"/>
              </a:rPr>
              <a:t>Krise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noch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verschli</a:t>
            </a:r>
            <a:r>
              <a:rPr lang="en-US" dirty="0" err="1">
                <a:ea typeface="Calibri" panose="020F0502020204030204" pitchFamily="34" charset="0"/>
                <a:cs typeface="Times New Roman" panose="02020603050405020304" pitchFamily="18" charset="0"/>
              </a:rPr>
              <a:t>mmert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wird</a:t>
            </a:r>
            <a:r>
              <a:rPr lang="en-US" dirty="0">
                <a:effectLst/>
                <a:latin typeface="Calibri" panose="020F0502020204030204" pitchFamily="34" charset="0"/>
                <a:ea typeface="Calibri" panose="020F0502020204030204" pitchFamily="34" charset="0"/>
                <a:cs typeface="Times New Roman" panose="02020603050405020304" pitchFamily="18" charset="0"/>
              </a:rPr>
              <a:t>. Es </a:t>
            </a:r>
            <a:r>
              <a:rPr lang="en-US" dirty="0" err="1">
                <a:effectLst/>
                <a:latin typeface="Calibri" panose="020F0502020204030204" pitchFamily="34" charset="0"/>
                <a:ea typeface="Calibri" panose="020F0502020204030204" pitchFamily="34" charset="0"/>
                <a:cs typeface="Times New Roman" panose="02020603050405020304" pitchFamily="18" charset="0"/>
              </a:rPr>
              <a:t>wird</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erwartet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dass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sich</a:t>
            </a:r>
            <a:r>
              <a:rPr lang="en-US" dirty="0">
                <a:effectLst/>
                <a:latin typeface="Calibri" panose="020F0502020204030204" pitchFamily="34" charset="0"/>
                <a:ea typeface="Calibri" panose="020F0502020204030204" pitchFamily="34" charset="0"/>
                <a:cs typeface="Times New Roman" panose="02020603050405020304" pitchFamily="18" charset="0"/>
              </a:rPr>
              <a:t> der </a:t>
            </a:r>
            <a:r>
              <a:rPr lang="en-US" dirty="0" err="1">
                <a:effectLst/>
                <a:latin typeface="Calibri" panose="020F0502020204030204" pitchFamily="34" charset="0"/>
                <a:ea typeface="Calibri" panose="020F0502020204030204" pitchFamily="34" charset="0"/>
                <a:cs typeface="Times New Roman" panose="02020603050405020304" pitchFamily="18" charset="0"/>
              </a:rPr>
              <a:t>Mangel</a:t>
            </a:r>
            <a:r>
              <a:rPr lang="en-US" dirty="0">
                <a:effectLst/>
                <a:latin typeface="Calibri" panose="020F0502020204030204" pitchFamily="34" charset="0"/>
                <a:ea typeface="Calibri" panose="020F0502020204030204" pitchFamily="34" charset="0"/>
                <a:cs typeface="Times New Roman" panose="02020603050405020304" pitchFamily="18" charset="0"/>
              </a:rPr>
              <a:t> an </a:t>
            </a:r>
            <a:r>
              <a:rPr lang="en-US" dirty="0" err="1">
                <a:effectLst/>
                <a:latin typeface="Calibri" panose="020F0502020204030204" pitchFamily="34" charset="0"/>
                <a:ea typeface="Calibri" panose="020F0502020204030204" pitchFamily="34" charset="0"/>
                <a:cs typeface="Times New Roman" panose="02020603050405020304" pitchFamily="18" charset="0"/>
              </a:rPr>
              <a:t>BauarbeiterInnen</a:t>
            </a:r>
            <a:r>
              <a:rPr lang="en-US" dirty="0">
                <a:effectLst/>
                <a:latin typeface="Calibri" panose="020F0502020204030204" pitchFamily="34" charset="0"/>
                <a:ea typeface="Calibri" panose="020F0502020204030204" pitchFamily="34" charset="0"/>
                <a:cs typeface="Times New Roman" panose="02020603050405020304" pitchFamily="18" charset="0"/>
              </a:rPr>
              <a:t> in der EU </a:t>
            </a:r>
            <a:r>
              <a:rPr lang="en-US" dirty="0" err="1">
                <a:effectLst/>
                <a:latin typeface="Calibri" panose="020F0502020204030204" pitchFamily="34" charset="0"/>
                <a:ea typeface="Calibri" panose="020F0502020204030204" pitchFamily="34" charset="0"/>
                <a:cs typeface="Times New Roman" panose="02020603050405020304" pitchFamily="18" charset="0"/>
              </a:rPr>
              <a:t>aufgrund</a:t>
            </a:r>
            <a:r>
              <a:rPr lang="en-US" dirty="0">
                <a:effectLst/>
                <a:latin typeface="Calibri" panose="020F0502020204030204" pitchFamily="34" charset="0"/>
                <a:ea typeface="Calibri" panose="020F0502020204030204" pitchFamily="34" charset="0"/>
                <a:cs typeface="Times New Roman" panose="02020603050405020304" pitchFamily="18" charset="0"/>
              </a:rPr>
              <a:t> des </a:t>
            </a:r>
            <a:r>
              <a:rPr lang="en-US" dirty="0" err="1">
                <a:effectLst/>
                <a:latin typeface="Calibri" panose="020F0502020204030204" pitchFamily="34" charset="0"/>
                <a:ea typeface="Calibri" panose="020F0502020204030204" pitchFamily="34" charset="0"/>
                <a:cs typeface="Times New Roman" panose="02020603050405020304" pitchFamily="18" charset="0"/>
              </a:rPr>
              <a:t>Bevölkerungsrückgangs</a:t>
            </a:r>
            <a:r>
              <a:rPr lang="en-US" dirty="0">
                <a:effectLst/>
                <a:latin typeface="Calibri" panose="020F0502020204030204" pitchFamily="34" charset="0"/>
                <a:ea typeface="Calibri" panose="020F0502020204030204" pitchFamily="34" charset="0"/>
                <a:cs typeface="Times New Roman" panose="02020603050405020304" pitchFamily="18" charset="0"/>
              </a:rPr>
              <a:t> und der </a:t>
            </a:r>
            <a:r>
              <a:rPr lang="en-US" dirty="0" err="1">
                <a:effectLst/>
                <a:latin typeface="Calibri" panose="020F0502020204030204" pitchFamily="34" charset="0"/>
                <a:ea typeface="Calibri" panose="020F0502020204030204" pitchFamily="34" charset="0"/>
                <a:cs typeface="Times New Roman" panose="02020603050405020304" pitchFamily="18" charset="0"/>
              </a:rPr>
              <a:t>alternden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Arbeitskraft</a:t>
            </a:r>
            <a:r>
              <a:rPr lang="en-US" dirty="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 Zukunft </a:t>
            </a:r>
            <a:r>
              <a:rPr lang="en-US" dirty="0" err="1">
                <a:effectLst/>
                <a:latin typeface="Calibri" panose="020F0502020204030204" pitchFamily="34" charset="0"/>
                <a:ea typeface="Calibri" panose="020F0502020204030204" pitchFamily="34" charset="0"/>
                <a:cs typeface="Times New Roman" panose="02020603050405020304" pitchFamily="18" charset="0"/>
              </a:rPr>
              <a:t>noch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erhöhen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wird</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Europaweit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machen</a:t>
            </a:r>
            <a:r>
              <a:rPr lang="en-US" dirty="0">
                <a:ea typeface="Calibri" panose="020F0502020204030204" pitchFamily="34" charset="0"/>
                <a:cs typeface="Times New Roman" panose="02020603050405020304" pitchFamily="18" charset="0"/>
              </a:rPr>
              <a:t> Frauen </a:t>
            </a:r>
            <a:r>
              <a:rPr lang="en-US" dirty="0" err="1">
                <a:ea typeface="Calibri" panose="020F0502020204030204" pitchFamily="34" charset="0"/>
                <a:cs typeface="Times New Roman" panose="02020603050405020304" pitchFamily="18" charset="0"/>
              </a:rPr>
              <a:t>nur</a:t>
            </a:r>
            <a:r>
              <a:rPr lang="en-US" dirty="0">
                <a:ea typeface="Calibri" panose="020F0502020204030204" pitchFamily="34" charset="0"/>
                <a:cs typeface="Times New Roman" panose="02020603050405020304" pitchFamily="18" charset="0"/>
              </a:rPr>
              <a:t> 9 % der </a:t>
            </a:r>
            <a:r>
              <a:rPr lang="en-US" dirty="0" err="1">
                <a:ea typeface="Calibri" panose="020F0502020204030204" pitchFamily="34" charset="0"/>
                <a:cs typeface="Times New Roman" panose="02020603050405020304" pitchFamily="18" charset="0"/>
              </a:rPr>
              <a:t>Arbeitskräfte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im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Bau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aus</a:t>
            </a:r>
            <a:r>
              <a:rPr lang="en-US" dirty="0">
                <a:ea typeface="Calibri" panose="020F0502020204030204" pitchFamily="34" charset="0"/>
                <a:cs typeface="Times New Roman" panose="02020603050405020304" pitchFamily="18" charset="0"/>
              </a:rPr>
              <a:t>, was </a:t>
            </a:r>
            <a:r>
              <a:rPr lang="en-US" dirty="0" err="1">
                <a:ea typeface="Calibri" panose="020F0502020204030204" pitchFamily="34" charset="0"/>
                <a:cs typeface="Times New Roman" panose="02020603050405020304" pitchFamily="18" charset="0"/>
              </a:rPr>
              <a:t>bedeutet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dass</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ein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riesiger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Talentpool</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ungenutzt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bleibt</a:t>
            </a:r>
            <a:r>
              <a:rPr lang="en-US" dirty="0">
                <a:ea typeface="Calibri" panose="020F0502020204030204" pitchFamily="34" charset="0"/>
                <a:cs typeface="Times New Roman" panose="02020603050405020304" pitchFamily="18" charset="0"/>
              </a:rPr>
              <a:t>. Die </a:t>
            </a:r>
            <a:r>
              <a:rPr lang="en-US" dirty="0" err="1">
                <a:ea typeface="Calibri" panose="020F0502020204030204" pitchFamily="34" charset="0"/>
                <a:cs typeface="Times New Roman" panose="02020603050405020304" pitchFamily="18" charset="0"/>
              </a:rPr>
              <a:t>Zahl</a:t>
            </a:r>
            <a:r>
              <a:rPr lang="en-US" dirty="0">
                <a:ea typeface="Calibri" panose="020F0502020204030204" pitchFamily="34" charset="0"/>
                <a:cs typeface="Times New Roman" panose="02020603050405020304" pitchFamily="18" charset="0"/>
              </a:rPr>
              <a:t> der Frauen </a:t>
            </a:r>
            <a:r>
              <a:rPr lang="en-US" dirty="0" err="1">
                <a:ea typeface="Calibri" panose="020F0502020204030204" pitchFamily="34" charset="0"/>
                <a:cs typeface="Times New Roman" panose="02020603050405020304" pitchFamily="18" charset="0"/>
              </a:rPr>
              <a:t>im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Bau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ist</a:t>
            </a:r>
            <a:r>
              <a:rPr lang="en-US" dirty="0">
                <a:ea typeface="Calibri" panose="020F0502020204030204" pitchFamily="34" charset="0"/>
                <a:cs typeface="Times New Roman" panose="02020603050405020304" pitchFamily="18" charset="0"/>
              </a:rPr>
              <a:t> in den Jahren der </a:t>
            </a:r>
            <a:r>
              <a:rPr lang="en-US" dirty="0" err="1">
                <a:ea typeface="Calibri" panose="020F0502020204030204" pitchFamily="34" charset="0"/>
                <a:cs typeface="Times New Roman" panose="02020603050405020304" pitchFamily="18" charset="0"/>
              </a:rPr>
              <a:t>Pandemie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noch</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weiter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zurückgegangen</a:t>
            </a:r>
            <a:r>
              <a:rPr lang="en-US" dirty="0">
                <a:ea typeface="Calibri" panose="020F0502020204030204" pitchFamily="34" charset="0"/>
                <a:cs typeface="Times New Roman" panose="02020603050405020304" pitchFamily="18" charset="0"/>
              </a:rPr>
              <a:t>.  Die EU-</a:t>
            </a:r>
            <a:r>
              <a:rPr lang="en-US" dirty="0" err="1">
                <a:ea typeface="Calibri" panose="020F0502020204030204" pitchFamily="34" charset="0"/>
                <a:cs typeface="Times New Roman" panose="02020603050405020304" pitchFamily="18" charset="0"/>
              </a:rPr>
              <a:t>Bauindustrie</a:t>
            </a:r>
            <a:r>
              <a:rPr lang="en-US" dirty="0">
                <a:ea typeface="Calibri" panose="020F0502020204030204" pitchFamily="34" charset="0"/>
                <a:cs typeface="Times New Roman" panose="02020603050405020304" pitchFamily="18" charset="0"/>
              </a:rPr>
              <a:t> muss </a:t>
            </a:r>
            <a:r>
              <a:rPr lang="en-US" dirty="0" err="1">
                <a:ea typeface="Calibri" panose="020F0502020204030204" pitchFamily="34" charset="0"/>
                <a:cs typeface="Times New Roman" panose="02020603050405020304" pitchFamily="18" charset="0"/>
              </a:rPr>
              <a:t>mehr</a:t>
            </a:r>
            <a:r>
              <a:rPr lang="en-US" dirty="0">
                <a:ea typeface="Calibri" panose="020F0502020204030204" pitchFamily="34" charset="0"/>
                <a:cs typeface="Times New Roman" panose="02020603050405020304" pitchFamily="18" charset="0"/>
              </a:rPr>
              <a:t> Frauen </a:t>
            </a:r>
            <a:r>
              <a:rPr lang="en-US" dirty="0" err="1">
                <a:ea typeface="Calibri" panose="020F0502020204030204" pitchFamily="34" charset="0"/>
                <a:cs typeface="Times New Roman" panose="02020603050405020304" pitchFamily="18" charset="0"/>
              </a:rPr>
              <a:t>beschäftigen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wenn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sie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eine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nachhaltige</a:t>
            </a:r>
            <a:r>
              <a:rPr lang="en-US" dirty="0">
                <a:ea typeface="Calibri" panose="020F0502020204030204" pitchFamily="34" charset="0"/>
                <a:cs typeface="Times New Roman" panose="02020603050405020304" pitchFamily="18" charset="0"/>
              </a:rPr>
              <a:t> Zukunft </a:t>
            </a:r>
            <a:r>
              <a:rPr lang="en-US" dirty="0" err="1">
                <a:ea typeface="Calibri" panose="020F0502020204030204" pitchFamily="34" charset="0"/>
                <a:cs typeface="Times New Roman" panose="02020603050405020304" pitchFamily="18" charset="0"/>
              </a:rPr>
              <a:t>haben</a:t>
            </a:r>
            <a:r>
              <a:rPr lang="en-US" dirty="0">
                <a:ea typeface="Calibri" panose="020F0502020204030204" pitchFamily="34" charset="0"/>
                <a:cs typeface="Times New Roman" panose="02020603050405020304" pitchFamily="18" charset="0"/>
              </a:rPr>
              <a:t> will. </a:t>
            </a:r>
            <a:r>
              <a:rPr lang="en-US" dirty="0" err="1">
                <a:ea typeface="Calibri" panose="020F0502020204030204" pitchFamily="34" charset="0"/>
                <a:cs typeface="Times New Roman" panose="02020603050405020304" pitchFamily="18" charset="0"/>
              </a:rPr>
              <a:t>Laut</a:t>
            </a:r>
            <a:r>
              <a:rPr lang="en-US" dirty="0">
                <a:ea typeface="Calibri" panose="020F0502020204030204" pitchFamily="34" charset="0"/>
                <a:cs typeface="Times New Roman" panose="02020603050405020304" pitchFamily="18" charset="0"/>
              </a:rPr>
              <a:t> EUROSTAT hat der </a:t>
            </a:r>
            <a:r>
              <a:rPr lang="en-US" dirty="0" err="1">
                <a:ea typeface="Calibri" panose="020F0502020204030204" pitchFamily="34" charset="0"/>
                <a:cs typeface="Times New Roman" panose="02020603050405020304" pitchFamily="18" charset="0"/>
              </a:rPr>
              <a:t>Bausektor</a:t>
            </a:r>
            <a:r>
              <a:rPr lang="en-US" dirty="0">
                <a:ea typeface="Calibri" panose="020F0502020204030204" pitchFamily="34" charset="0"/>
                <a:cs typeface="Times New Roman" panose="02020603050405020304" pitchFamily="18" charset="0"/>
              </a:rPr>
              <a:t> den </a:t>
            </a:r>
            <a:r>
              <a:rPr lang="en-US" dirty="0" err="1">
                <a:ea typeface="Calibri" panose="020F0502020204030204" pitchFamily="34" charset="0"/>
                <a:cs typeface="Times New Roman" panose="02020603050405020304" pitchFamily="18" charset="0"/>
              </a:rPr>
              <a:t>höchsten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Anteil</a:t>
            </a:r>
            <a:r>
              <a:rPr lang="en-US" dirty="0">
                <a:ea typeface="Calibri" panose="020F0502020204030204" pitchFamily="34" charset="0"/>
                <a:cs typeface="Times New Roman" panose="02020603050405020304" pitchFamily="18" charset="0"/>
              </a:rPr>
              <a:t> an </a:t>
            </a:r>
            <a:r>
              <a:rPr lang="en-US" dirty="0" err="1">
                <a:ea typeface="Calibri" panose="020F0502020204030204" pitchFamily="34" charset="0"/>
                <a:cs typeface="Times New Roman" panose="02020603050405020304" pitchFamily="18" charset="0"/>
              </a:rPr>
              <a:t>männlichen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Beschäftigten</a:t>
            </a:r>
            <a:r>
              <a:rPr lang="en-US" dirty="0">
                <a:ea typeface="Calibri" panose="020F0502020204030204" pitchFamily="34" charset="0"/>
                <a:cs typeface="Times New Roman" panose="02020603050405020304" pitchFamily="18" charset="0"/>
              </a:rPr>
              <a:t> (92 %).</a:t>
            </a:r>
          </a:p>
          <a:p>
            <a:pPr algn="just"/>
            <a:endParaRPr lang="en-GB" dirty="0"/>
          </a:p>
        </p:txBody>
      </p:sp>
      <p:sp>
        <p:nvSpPr>
          <p:cNvPr id="25" name="Text Placeholder 2">
            <a:extLst>
              <a:ext uri="{FF2B5EF4-FFF2-40B4-BE49-F238E27FC236}">
                <a16:creationId xmlns:a16="http://schemas.microsoft.com/office/drawing/2014/main" id="{92DD4455-60F3-2D6C-69A7-239079AADCE6}"/>
              </a:ext>
            </a:extLst>
          </p:cNvPr>
          <p:cNvSpPr>
            <a:spLocks noGrp="1"/>
          </p:cNvSpPr>
          <p:nvPr>
            <p:ph type="body" sz="quarter" idx="42"/>
          </p:nvPr>
        </p:nvSpPr>
        <p:spPr>
          <a:xfrm>
            <a:off x="1038192" y="340470"/>
            <a:ext cx="6096363" cy="451136"/>
          </a:xfrm>
        </p:spPr>
        <p:txBody>
          <a:bodyPr/>
          <a:lstStyle/>
          <a:p>
            <a:pPr>
              <a:spcBef>
                <a:spcPts val="200"/>
              </a:spcBef>
            </a:pPr>
            <a:r>
              <a:rPr lang="en-GB" dirty="0" err="1"/>
              <a:t>Anhänge</a:t>
            </a:r>
            <a:endParaRPr lang="en-LB"/>
          </a:p>
          <a:p>
            <a:endParaRPr lang="en-GB" dirty="0"/>
          </a:p>
        </p:txBody>
      </p:sp>
      <p:sp>
        <p:nvSpPr>
          <p:cNvPr id="26" name="Text Placeholder 1">
            <a:extLst>
              <a:ext uri="{FF2B5EF4-FFF2-40B4-BE49-F238E27FC236}">
                <a16:creationId xmlns:a16="http://schemas.microsoft.com/office/drawing/2014/main" id="{C079E864-00A8-9B75-35FD-18DAA2AEC951}"/>
              </a:ext>
            </a:extLst>
          </p:cNvPr>
          <p:cNvSpPr txBox="1">
            <a:spLocks/>
          </p:cNvSpPr>
          <p:nvPr/>
        </p:nvSpPr>
        <p:spPr>
          <a:xfrm>
            <a:off x="3632083" y="5342665"/>
            <a:ext cx="3737323" cy="32859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dirty="0" err="1">
                <a:solidFill>
                  <a:schemeClr val="bg1"/>
                </a:solidFill>
                <a:effectLst/>
                <a:ea typeface="Calibri" panose="020F0502020204030204" pitchFamily="34" charset="0"/>
              </a:rPr>
              <a:t>Datenschutz</a:t>
            </a:r>
            <a:r>
              <a:rPr lang="en-IE" b="1" dirty="0">
                <a:solidFill>
                  <a:schemeClr val="bg1"/>
                </a:solidFill>
                <a:effectLst/>
                <a:ea typeface="Calibri" panose="020F0502020204030204" pitchFamily="34" charset="0"/>
              </a:rPr>
              <a:t> </a:t>
            </a:r>
          </a:p>
          <a:p>
            <a:endParaRPr lang="en-LB" dirty="0">
              <a:effectLst/>
              <a:ea typeface="Calibri" panose="020F0502020204030204" pitchFamily="34" charset="0"/>
            </a:endParaRPr>
          </a:p>
          <a:p>
            <a:pPr algn="just"/>
            <a:r>
              <a:rPr lang="en-IE" dirty="0">
                <a:solidFill>
                  <a:srgbClr val="000000"/>
                </a:solidFill>
                <a:effectLst/>
                <a:ea typeface="Calibri" panose="020F0502020204030204" pitchFamily="34" charset="0"/>
              </a:rPr>
              <a:t>Die </a:t>
            </a:r>
            <a:r>
              <a:rPr lang="en-IE" dirty="0" err="1">
                <a:solidFill>
                  <a:srgbClr val="000000"/>
                </a:solidFill>
                <a:effectLst/>
                <a:ea typeface="Calibri" panose="020F0502020204030204" pitchFamily="34" charset="0"/>
              </a:rPr>
              <a:t>Daten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werden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sicher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gespeichert</a:t>
            </a:r>
            <a:r>
              <a:rPr lang="en-IE" dirty="0">
                <a:solidFill>
                  <a:srgbClr val="000000"/>
                </a:solidFill>
                <a:effectLst/>
                <a:ea typeface="Calibri" panose="020F0502020204030204" pitchFamily="34" charset="0"/>
              </a:rPr>
              <a:t> für______ </a:t>
            </a:r>
            <a:r>
              <a:rPr lang="en-IE" dirty="0">
                <a:solidFill>
                  <a:schemeClr val="bg1"/>
                </a:solidFill>
                <a:effectLst/>
                <a:ea typeface="Calibri" panose="020F0502020204030204" pitchFamily="34" charset="0"/>
              </a:rPr>
              <a:t>Wo? Wie </a:t>
            </a:r>
            <a:r>
              <a:rPr lang="en-IE" dirty="0" err="1">
                <a:solidFill>
                  <a:schemeClr val="bg1"/>
                </a:solidFill>
                <a:effectLst/>
                <a:ea typeface="Calibri" panose="020F0502020204030204" pitchFamily="34" charset="0"/>
              </a:rPr>
              <a:t>verschlüsselt</a:t>
            </a:r>
            <a:r>
              <a:rPr lang="en-IE" dirty="0">
                <a:solidFill>
                  <a:schemeClr val="bg1"/>
                </a:solidFill>
                <a:effectLst/>
                <a:ea typeface="Calibri" panose="020F0502020204030204" pitchFamily="34" charset="0"/>
              </a:rPr>
              <a:t>? </a:t>
            </a:r>
            <a:r>
              <a:rPr lang="en-IE" dirty="0">
                <a:solidFill>
                  <a:srgbClr val="000000"/>
                </a:solidFill>
                <a:effectLst/>
                <a:ea typeface="Calibri" panose="020F0502020204030204" pitchFamily="34" charset="0"/>
              </a:rPr>
              <a:t>Die von </a:t>
            </a:r>
            <a:r>
              <a:rPr lang="en-IE" dirty="0" err="1">
                <a:solidFill>
                  <a:srgbClr val="000000"/>
                </a:solidFill>
                <a:effectLst/>
                <a:ea typeface="Calibri" panose="020F0502020204030204" pitchFamily="34" charset="0"/>
              </a:rPr>
              <a:t>Ihnen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bereitgestellten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Informationen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werden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zur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Wissensbasis</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über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bewährte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Praktiken</a:t>
            </a:r>
            <a:r>
              <a:rPr lang="en-IE" dirty="0">
                <a:solidFill>
                  <a:srgbClr val="000000"/>
                </a:solidFill>
                <a:effectLst/>
                <a:ea typeface="Calibri" panose="020F0502020204030204" pitchFamily="34" charset="0"/>
              </a:rPr>
              <a:t> für Frauen </a:t>
            </a:r>
            <a:r>
              <a:rPr lang="en-IE" dirty="0" err="1">
                <a:solidFill>
                  <a:srgbClr val="000000"/>
                </a:solidFill>
                <a:effectLst/>
                <a:ea typeface="Calibri" panose="020F0502020204030204" pitchFamily="34" charset="0"/>
              </a:rPr>
              <a:t>im</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Bau</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beitragen</a:t>
            </a:r>
            <a:r>
              <a:rPr lang="en-IE" dirty="0">
                <a:solidFill>
                  <a:srgbClr val="000000"/>
                </a:solidFill>
                <a:effectLst/>
                <a:ea typeface="Calibri" panose="020F0502020204030204" pitchFamily="34" charset="0"/>
              </a:rPr>
              <a:t>.  </a:t>
            </a:r>
            <a:r>
              <a:rPr lang="en-IE" dirty="0">
                <a:effectLst/>
                <a:ea typeface="Calibri" panose="020F0502020204030204" pitchFamily="34" charset="0"/>
              </a:rPr>
              <a:t>Alle </a:t>
            </a:r>
            <a:r>
              <a:rPr lang="en-IE" dirty="0" err="1">
                <a:effectLst/>
                <a:ea typeface="Calibri" panose="020F0502020204030204" pitchFamily="34" charset="0"/>
              </a:rPr>
              <a:t>Daten</a:t>
            </a:r>
            <a:r>
              <a:rPr lang="en-IE" dirty="0">
                <a:effectLst/>
                <a:ea typeface="Calibri" panose="020F0502020204030204" pitchFamily="34" charset="0"/>
              </a:rPr>
              <a:t> </a:t>
            </a:r>
            <a:r>
              <a:rPr lang="en-IE" dirty="0" err="1">
                <a:effectLst/>
                <a:ea typeface="Calibri" panose="020F0502020204030204" pitchFamily="34" charset="0"/>
              </a:rPr>
              <a:t>werden</a:t>
            </a:r>
            <a:r>
              <a:rPr lang="en-IE" dirty="0">
                <a:effectLst/>
                <a:ea typeface="Calibri" panose="020F0502020204030204" pitchFamily="34" charset="0"/>
              </a:rPr>
              <a:t> in </a:t>
            </a:r>
            <a:r>
              <a:rPr lang="en-IE" dirty="0" err="1">
                <a:effectLst/>
                <a:ea typeface="Calibri" panose="020F0502020204030204" pitchFamily="34" charset="0"/>
              </a:rPr>
              <a:t>Übereinstimmung</a:t>
            </a:r>
            <a:r>
              <a:rPr lang="en-IE" dirty="0">
                <a:effectLst/>
                <a:ea typeface="Calibri" panose="020F0502020204030204" pitchFamily="34" charset="0"/>
              </a:rPr>
              <a:t> </a:t>
            </a:r>
            <a:r>
              <a:rPr lang="en-IE" dirty="0" err="1">
                <a:effectLst/>
                <a:ea typeface="Calibri" panose="020F0502020204030204" pitchFamily="34" charset="0"/>
              </a:rPr>
              <a:t>mit</a:t>
            </a:r>
            <a:r>
              <a:rPr lang="en-IE" dirty="0">
                <a:effectLst/>
                <a:ea typeface="Calibri" panose="020F0502020204030204" pitchFamily="34" charset="0"/>
              </a:rPr>
              <a:t> der </a:t>
            </a:r>
            <a:r>
              <a:rPr lang="en-IE" u="sng"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Allgemeinen</a:t>
            </a:r>
            <a:r>
              <a:rPr lang="en-IE" u="sng"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a:t>
            </a:r>
            <a:r>
              <a:rPr lang="en-IE" u="sng" dirty="0" err="1">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Datenschutzverordnung</a:t>
            </a:r>
            <a:r>
              <a:rPr lang="en-IE" u="sng" dirty="0">
                <a:solidFill>
                  <a:schemeClr val="bg1"/>
                </a:solidFill>
                <a:effectLst/>
                <a:ea typeface="Calibri" panose="020F0502020204030204" pitchFamily="34" charset="0"/>
                <a:hlinkClick r:id="rId2">
                  <a:extLst>
                    <a:ext uri="{A12FA001-AC4F-418D-AE19-62706E023703}">
                      <ahyp:hlinkClr xmlns:ahyp="http://schemas.microsoft.com/office/drawing/2018/hyperlinkcolor" val="tx"/>
                    </a:ext>
                  </a:extLst>
                </a:hlinkClick>
              </a:rPr>
              <a:t> (GDPR) </a:t>
            </a:r>
            <a:r>
              <a:rPr lang="en-IE" dirty="0" err="1">
                <a:effectLst/>
                <a:ea typeface="Calibri" panose="020F0502020204030204" pitchFamily="34" charset="0"/>
              </a:rPr>
              <a:t>verwaltet</a:t>
            </a:r>
            <a:r>
              <a:rPr lang="en-IE" dirty="0">
                <a:effectLst/>
                <a:ea typeface="Calibri" panose="020F0502020204030204" pitchFamily="34" charset="0"/>
              </a:rPr>
              <a:t>.</a:t>
            </a:r>
            <a:endParaRPr lang="en-LB" dirty="0">
              <a:solidFill>
                <a:schemeClr val="bg1"/>
              </a:solidFill>
              <a:effectLst/>
              <a:ea typeface="Calibri" panose="020F0502020204030204" pitchFamily="34" charset="0"/>
            </a:endParaRPr>
          </a:p>
          <a:p>
            <a:pPr algn="just"/>
            <a:r>
              <a:rPr lang="en-IE" dirty="0" err="1">
                <a:solidFill>
                  <a:srgbClr val="000000"/>
                </a:solidFill>
                <a:effectLst/>
                <a:ea typeface="Calibri" panose="020F0502020204030204" pitchFamily="34" charset="0"/>
              </a:rPr>
              <a:t>Wenn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Bedenken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darüber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haben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wie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wir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Ihre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persönlichen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Daten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behandelt</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haben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können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sich</a:t>
            </a:r>
            <a:r>
              <a:rPr lang="en-IE" dirty="0">
                <a:solidFill>
                  <a:srgbClr val="000000"/>
                </a:solidFill>
                <a:effectLst/>
                <a:ea typeface="Calibri" panose="020F0502020204030204" pitchFamily="34" charset="0"/>
              </a:rPr>
              <a:t> an die </a:t>
            </a:r>
            <a:r>
              <a:rPr lang="en-IE" dirty="0" err="1">
                <a:solidFill>
                  <a:srgbClr val="000000"/>
                </a:solidFill>
                <a:effectLst/>
                <a:ea typeface="Calibri" panose="020F0502020204030204" pitchFamily="34" charset="0"/>
              </a:rPr>
              <a:t>Datenschutzkommission</a:t>
            </a:r>
            <a:r>
              <a:rPr lang="en-IE" dirty="0">
                <a:solidFill>
                  <a:srgbClr val="000000"/>
                </a:solidFill>
                <a:effectLst/>
                <a:ea typeface="Calibri" panose="020F0502020204030204" pitchFamily="34" charset="0"/>
              </a:rPr>
              <a:t> </a:t>
            </a:r>
            <a:r>
              <a:rPr lang="en-IE" u="sng" dirty="0">
                <a:solidFill>
                  <a:schemeClr val="bg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https://www.dataprotection.ie/ </a:t>
            </a:r>
            <a:r>
              <a:rPr lang="en-IE" u="sng" dirty="0" err="1">
                <a:solidFill>
                  <a:schemeClr val="bg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wenden</a:t>
            </a:r>
            <a:r>
              <a:rPr lang="en-IE" u="sng" dirty="0">
                <a:solidFill>
                  <a:schemeClr val="bg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LB" dirty="0">
              <a:solidFill>
                <a:schemeClr val="bg1"/>
              </a:solidFill>
              <a:effectLst/>
              <a:ea typeface="Calibri" panose="020F0502020204030204" pitchFamily="34" charset="0"/>
            </a:endParaRPr>
          </a:p>
          <a:p>
            <a:pPr algn="just"/>
            <a:r>
              <a:rPr lang="en-GB" dirty="0">
                <a:solidFill>
                  <a:srgbClr val="000000"/>
                </a:solidFill>
                <a:effectLst/>
                <a:ea typeface="Calibri" panose="020F0502020204030204" pitchFamily="34" charset="0"/>
              </a:rPr>
              <a:t>Der für die </a:t>
            </a:r>
            <a:r>
              <a:rPr lang="en-GB" dirty="0" err="1">
                <a:solidFill>
                  <a:srgbClr val="000000"/>
                </a:solidFill>
                <a:effectLst/>
                <a:ea typeface="Calibri" panose="020F0502020204030204" pitchFamily="34" charset="0"/>
              </a:rPr>
              <a:t>Datenverarbeitung</a:t>
            </a:r>
            <a:r>
              <a:rPr lang="en-GB" dirty="0">
                <a:solidFill>
                  <a:srgbClr val="000000"/>
                </a:solidFill>
                <a:effectLst/>
                <a:ea typeface="Calibri" panose="020F0502020204030204" pitchFamily="34" charset="0"/>
              </a:rPr>
              <a:t> </a:t>
            </a:r>
            <a:r>
              <a:rPr lang="en-GB" dirty="0" err="1">
                <a:solidFill>
                  <a:srgbClr val="000000"/>
                </a:solidFill>
                <a:effectLst/>
                <a:ea typeface="Calibri" panose="020F0502020204030204" pitchFamily="34" charset="0"/>
              </a:rPr>
              <a:t>Verantwortliche</a:t>
            </a:r>
            <a:r>
              <a:rPr lang="en-GB" dirty="0">
                <a:solidFill>
                  <a:srgbClr val="000000"/>
                </a:solidFill>
                <a:effectLst/>
                <a:ea typeface="Calibri" panose="020F0502020204030204" pitchFamily="34" charset="0"/>
              </a:rPr>
              <a:t> für </a:t>
            </a:r>
            <a:r>
              <a:rPr lang="en-GB" dirty="0" err="1">
                <a:solidFill>
                  <a:srgbClr val="000000"/>
                </a:solidFill>
                <a:effectLst/>
                <a:ea typeface="Calibri" panose="020F0502020204030204" pitchFamily="34" charset="0"/>
              </a:rPr>
              <a:t>diese</a:t>
            </a:r>
            <a:r>
              <a:rPr lang="en-GB" dirty="0">
                <a:solidFill>
                  <a:srgbClr val="000000"/>
                </a:solidFill>
                <a:effectLst/>
                <a:ea typeface="Calibri" panose="020F0502020204030204" pitchFamily="34" charset="0"/>
              </a:rPr>
              <a:t> </a:t>
            </a:r>
            <a:r>
              <a:rPr lang="en-GB" dirty="0" err="1">
                <a:solidFill>
                  <a:srgbClr val="000000"/>
                </a:solidFill>
                <a:effectLst/>
                <a:ea typeface="Calibri" panose="020F0502020204030204" pitchFamily="34" charset="0"/>
              </a:rPr>
              <a:t>Studie</a:t>
            </a:r>
            <a:r>
              <a:rPr lang="en-GB" dirty="0">
                <a:solidFill>
                  <a:srgbClr val="000000"/>
                </a:solidFill>
                <a:effectLst/>
                <a:ea typeface="Calibri" panose="020F0502020204030204" pitchFamily="34" charset="0"/>
              </a:rPr>
              <a:t> </a:t>
            </a:r>
            <a:r>
              <a:rPr lang="en-GB" dirty="0" err="1">
                <a:solidFill>
                  <a:srgbClr val="000000"/>
                </a:solidFill>
                <a:effectLst/>
                <a:ea typeface="Calibri" panose="020F0502020204030204" pitchFamily="34" charset="0"/>
              </a:rPr>
              <a:t>ist</a:t>
            </a:r>
            <a:r>
              <a:rPr lang="en-GB" dirty="0">
                <a:solidFill>
                  <a:srgbClr val="000000"/>
                </a:solidFill>
                <a:effectLst/>
                <a:ea typeface="Calibri" panose="020F0502020204030204" pitchFamily="34" charset="0"/>
              </a:rPr>
              <a:t> </a:t>
            </a:r>
            <a:r>
              <a:rPr lang="en-GB" b="1" dirty="0">
                <a:solidFill>
                  <a:schemeClr val="tx1"/>
                </a:solidFill>
                <a:effectLst/>
                <a:ea typeface="Calibri" panose="020F0502020204030204" pitchFamily="34" charset="0"/>
              </a:rPr>
              <a:t>NAME UND KONTAKTDATEN DES PRINZIPIELLEN UNTERSUCHERS ANGEBEN.</a:t>
            </a:r>
          </a:p>
          <a:p>
            <a:pPr algn="just"/>
            <a:endParaRPr lang="en-LB" dirty="0">
              <a:effectLst/>
              <a:ea typeface="Calibri" panose="020F0502020204030204" pitchFamily="34" charset="0"/>
            </a:endParaRPr>
          </a:p>
          <a:p>
            <a:r>
              <a:rPr lang="en-IE" b="1" dirty="0" err="1">
                <a:solidFill>
                  <a:schemeClr val="bg1"/>
                </a:solidFill>
                <a:effectLst/>
                <a:ea typeface="Calibri" panose="020F0502020204030204" pitchFamily="34" charset="0"/>
              </a:rPr>
              <a:t>Abfragen</a:t>
            </a:r>
            <a:endParaRPr lang="en-IE" b="1" dirty="0">
              <a:solidFill>
                <a:schemeClr val="bg1"/>
              </a:solidFill>
              <a:effectLst/>
              <a:ea typeface="Calibri" panose="020F0502020204030204" pitchFamily="34" charset="0"/>
            </a:endParaRPr>
          </a:p>
          <a:p>
            <a:endParaRPr lang="en-LB" dirty="0">
              <a:effectLst/>
              <a:ea typeface="Calibri" panose="020F0502020204030204" pitchFamily="34" charset="0"/>
            </a:endParaRPr>
          </a:p>
          <a:p>
            <a:pPr algn="just"/>
            <a:r>
              <a:rPr lang="en-IE" dirty="0" err="1">
                <a:solidFill>
                  <a:srgbClr val="000000"/>
                </a:solidFill>
                <a:effectLst/>
                <a:ea typeface="Calibri" panose="020F0502020204030204" pitchFamily="34" charset="0"/>
              </a:rPr>
              <a:t>Wir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rechnen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nicht</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mit</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negativen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Folgen</a:t>
            </a:r>
            <a:r>
              <a:rPr lang="en-IE" dirty="0">
                <a:solidFill>
                  <a:srgbClr val="000000"/>
                </a:solidFill>
                <a:effectLst/>
                <a:ea typeface="Calibri" panose="020F0502020204030204" pitchFamily="34" charset="0"/>
              </a:rPr>
              <a:t> der </a:t>
            </a:r>
            <a:r>
              <a:rPr lang="en-IE" dirty="0" err="1">
                <a:solidFill>
                  <a:srgbClr val="000000"/>
                </a:solidFill>
                <a:effectLst/>
                <a:ea typeface="Calibri" panose="020F0502020204030204" pitchFamily="34" charset="0"/>
              </a:rPr>
              <a:t>Teilnahme</a:t>
            </a:r>
            <a:r>
              <a:rPr lang="en-IE" dirty="0">
                <a:solidFill>
                  <a:srgbClr val="000000"/>
                </a:solidFill>
                <a:effectLst/>
                <a:ea typeface="Calibri" panose="020F0502020204030204" pitchFamily="34" charset="0"/>
              </a:rPr>
              <a:t> an </a:t>
            </a:r>
            <a:r>
              <a:rPr lang="en-IE" dirty="0" err="1">
                <a:solidFill>
                  <a:srgbClr val="000000"/>
                </a:solidFill>
                <a:effectLst/>
                <a:ea typeface="Calibri" panose="020F0502020204030204" pitchFamily="34" charset="0"/>
              </a:rPr>
              <a:t>dieser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Studie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Sollten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Bedenken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haben</a:t>
            </a:r>
            <a:r>
              <a:rPr lang="en-IE" dirty="0">
                <a:solidFill>
                  <a:srgbClr val="000000"/>
                </a:solidFill>
                <a:effectLst/>
                <a:ea typeface="Calibri" panose="020F0502020204030204" pitchFamily="34" charset="0"/>
              </a:rPr>
              <a:t>, die </a:t>
            </a:r>
            <a:r>
              <a:rPr lang="en-IE" dirty="0" err="1">
                <a:solidFill>
                  <a:srgbClr val="000000"/>
                </a:solidFill>
                <a:effectLst/>
                <a:ea typeface="Calibri" panose="020F0502020204030204" pitchFamily="34" charset="0"/>
              </a:rPr>
              <a:t>sich</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aus</a:t>
            </a:r>
            <a:r>
              <a:rPr lang="en-IE" dirty="0">
                <a:solidFill>
                  <a:srgbClr val="000000"/>
                </a:solidFill>
                <a:effectLst/>
                <a:ea typeface="Calibri" panose="020F0502020204030204" pitchFamily="34" charset="0"/>
              </a:rPr>
              <a:t> der </a:t>
            </a:r>
            <a:r>
              <a:rPr lang="en-IE" dirty="0" err="1">
                <a:solidFill>
                  <a:srgbClr val="000000"/>
                </a:solidFill>
                <a:effectLst/>
                <a:ea typeface="Calibri" panose="020F0502020204030204" pitchFamily="34" charset="0"/>
              </a:rPr>
              <a:t>Teilnahme</a:t>
            </a:r>
            <a:r>
              <a:rPr lang="en-IE" dirty="0">
                <a:solidFill>
                  <a:srgbClr val="000000"/>
                </a:solidFill>
                <a:effectLst/>
                <a:ea typeface="Calibri" panose="020F0502020204030204" pitchFamily="34" charset="0"/>
              </a:rPr>
              <a:t> an der </a:t>
            </a:r>
            <a:r>
              <a:rPr lang="en-IE" dirty="0" err="1">
                <a:solidFill>
                  <a:srgbClr val="000000"/>
                </a:solidFill>
                <a:effectLst/>
                <a:ea typeface="Calibri" panose="020F0502020204030204" pitchFamily="34" charset="0"/>
              </a:rPr>
              <a:t>Studie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ergeben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oder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sollte</a:t>
            </a:r>
            <a:r>
              <a:rPr lang="en-IE" dirty="0">
                <a:solidFill>
                  <a:srgbClr val="000000"/>
                </a:solidFill>
                <a:effectLst/>
                <a:ea typeface="Calibri" panose="020F0502020204030204" pitchFamily="34" charset="0"/>
              </a:rPr>
              <a:t> die </a:t>
            </a:r>
            <a:r>
              <a:rPr lang="en-IE" dirty="0" err="1">
                <a:solidFill>
                  <a:srgbClr val="000000"/>
                </a:solidFill>
                <a:effectLst/>
                <a:ea typeface="Calibri" panose="020F0502020204030204" pitchFamily="34" charset="0"/>
              </a:rPr>
              <a:t>Studie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Probleme</a:t>
            </a:r>
            <a:r>
              <a:rPr lang="en-IE" dirty="0">
                <a:solidFill>
                  <a:srgbClr val="000000"/>
                </a:solidFill>
                <a:effectLst/>
                <a:ea typeface="Calibri" panose="020F0502020204030204" pitchFamily="34" charset="0"/>
              </a:rPr>
              <a:t> für Sie </a:t>
            </a:r>
            <a:r>
              <a:rPr lang="en-IE" dirty="0" err="1">
                <a:solidFill>
                  <a:srgbClr val="000000"/>
                </a:solidFill>
                <a:effectLst/>
                <a:ea typeface="Calibri" panose="020F0502020204030204" pitchFamily="34" charset="0"/>
              </a:rPr>
              <a:t>aufwerfen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können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sich</a:t>
            </a:r>
            <a:r>
              <a:rPr lang="en-IE" dirty="0">
                <a:solidFill>
                  <a:srgbClr val="000000"/>
                </a:solidFill>
                <a:effectLst/>
                <a:ea typeface="Calibri" panose="020F0502020204030204" pitchFamily="34" charset="0"/>
              </a:rPr>
              <a:t> an die </a:t>
            </a:r>
            <a:r>
              <a:rPr lang="en-IE" dirty="0" err="1">
                <a:solidFill>
                  <a:srgbClr val="000000"/>
                </a:solidFill>
                <a:effectLst/>
                <a:ea typeface="Calibri" panose="020F0502020204030204" pitchFamily="34" charset="0"/>
              </a:rPr>
              <a:t>angegebenen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Kontaktadressen</a:t>
            </a:r>
            <a:r>
              <a:rPr lang="en-IE" dirty="0">
                <a:solidFill>
                  <a:srgbClr val="000000"/>
                </a:solidFill>
                <a:effectLst/>
                <a:ea typeface="Calibri" panose="020F0502020204030204" pitchFamily="34" charset="0"/>
              </a:rPr>
              <a:t> für </a:t>
            </a:r>
            <a:r>
              <a:rPr lang="en-IE" dirty="0" err="1">
                <a:solidFill>
                  <a:srgbClr val="000000"/>
                </a:solidFill>
                <a:effectLst/>
                <a:ea typeface="Calibri" panose="020F0502020204030204" pitchFamily="34" charset="0"/>
              </a:rPr>
              <a:t>Unterstützungsdienste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wenden</a:t>
            </a:r>
            <a:r>
              <a:rPr lang="en-IE" dirty="0">
                <a:solidFill>
                  <a:srgbClr val="000000"/>
                </a:solidFill>
                <a:effectLst/>
                <a:ea typeface="Calibri" panose="020F0502020204030204" pitchFamily="34" charset="0"/>
              </a:rPr>
              <a:t>.</a:t>
            </a:r>
            <a:r>
              <a:rPr lang="en-IE" b="1" dirty="0">
                <a:solidFill>
                  <a:srgbClr val="FF0000"/>
                </a:solidFill>
                <a:effectLst/>
                <a:ea typeface="Calibri" panose="020F0502020204030204" pitchFamily="34" charset="0"/>
              </a:rPr>
              <a:t>  </a:t>
            </a:r>
            <a:endParaRPr lang="en-LB" dirty="0">
              <a:effectLst/>
              <a:ea typeface="Calibri" panose="020F0502020204030204" pitchFamily="34" charset="0"/>
            </a:endParaRPr>
          </a:p>
          <a:p>
            <a:pPr algn="just"/>
            <a:r>
              <a:rPr lang="en-IE" dirty="0">
                <a:solidFill>
                  <a:srgbClr val="000000"/>
                </a:solidFill>
                <a:effectLst/>
                <a:ea typeface="Calibri" panose="020F0502020204030204" pitchFamily="34" charset="0"/>
              </a:rPr>
              <a:t> </a:t>
            </a:r>
            <a:endParaRPr lang="en-LB" dirty="0">
              <a:effectLst/>
              <a:ea typeface="Calibri" panose="020F0502020204030204" pitchFamily="34" charset="0"/>
            </a:endParaRPr>
          </a:p>
          <a:p>
            <a:pPr algn="just"/>
            <a:r>
              <a:rPr lang="en-IE" dirty="0" err="1">
                <a:solidFill>
                  <a:srgbClr val="000000"/>
                </a:solidFill>
                <a:effectLst/>
                <a:ea typeface="Calibri" panose="020F0502020204030204" pitchFamily="34" charset="0"/>
              </a:rPr>
              <a:t>Wenn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Fragen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zu</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dieser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Forschung</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haben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können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mich</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unter</a:t>
            </a:r>
            <a:r>
              <a:rPr lang="en-IE" dirty="0">
                <a:solidFill>
                  <a:srgbClr val="000000"/>
                </a:solidFill>
                <a:effectLst/>
                <a:ea typeface="Calibri" panose="020F0502020204030204" pitchFamily="34" charset="0"/>
              </a:rPr>
              <a:t> </a:t>
            </a:r>
            <a:r>
              <a:rPr lang="en-IE" dirty="0">
                <a:solidFill>
                  <a:schemeClr val="bg1"/>
                </a:solidFill>
                <a:effectLst/>
                <a:ea typeface="Calibri" panose="020F0502020204030204" pitchFamily="34" charset="0"/>
              </a:rPr>
              <a:t>Bitte </a:t>
            </a:r>
            <a:r>
              <a:rPr lang="en-IE" dirty="0" err="1">
                <a:solidFill>
                  <a:schemeClr val="bg1"/>
                </a:solidFill>
                <a:effectLst/>
                <a:ea typeface="Calibri" panose="020F0502020204030204" pitchFamily="34" charset="0"/>
              </a:rPr>
              <a:t>geben</a:t>
            </a:r>
            <a:r>
              <a:rPr lang="en-IE" dirty="0">
                <a:solidFill>
                  <a:schemeClr val="bg1"/>
                </a:solidFill>
                <a:effectLst/>
                <a:ea typeface="Calibri" panose="020F0502020204030204" pitchFamily="34" charset="0"/>
              </a:rPr>
              <a:t> Sie </a:t>
            </a:r>
            <a:r>
              <a:rPr lang="en-IE" dirty="0" err="1">
                <a:solidFill>
                  <a:schemeClr val="bg1"/>
                </a:solidFill>
                <a:effectLst/>
                <a:ea typeface="Calibri" panose="020F0502020204030204" pitchFamily="34" charset="0"/>
              </a:rPr>
              <a:t>Ihre</a:t>
            </a:r>
            <a:r>
              <a:rPr lang="en-IE" dirty="0">
                <a:solidFill>
                  <a:schemeClr val="bg1"/>
                </a:solidFill>
                <a:effectLst/>
                <a:ea typeface="Calibri" panose="020F0502020204030204" pitchFamily="34" charset="0"/>
              </a:rPr>
              <a:t> </a:t>
            </a:r>
            <a:r>
              <a:rPr lang="en-IE" dirty="0" err="1">
                <a:solidFill>
                  <a:schemeClr val="bg1"/>
                </a:solidFill>
                <a:effectLst/>
                <a:ea typeface="Calibri" panose="020F0502020204030204" pitchFamily="34" charset="0"/>
              </a:rPr>
              <a:t>Kontaktinformationen</a:t>
            </a:r>
            <a:r>
              <a:rPr lang="en-IE" dirty="0">
                <a:solidFill>
                  <a:schemeClr val="bg1"/>
                </a:solidFill>
                <a:effectLst/>
                <a:ea typeface="Calibri" panose="020F0502020204030204" pitchFamily="34" charset="0"/>
              </a:rPr>
              <a:t> an.</a:t>
            </a:r>
            <a:endParaRPr lang="en-LB" dirty="0">
              <a:solidFill>
                <a:schemeClr val="bg1"/>
              </a:solidFill>
              <a:effectLst/>
              <a:ea typeface="Calibri" panose="020F0502020204030204" pitchFamily="34" charset="0"/>
            </a:endParaRPr>
          </a:p>
          <a:p>
            <a:pPr algn="just"/>
            <a:r>
              <a:rPr lang="en-IE" dirty="0">
                <a:solidFill>
                  <a:srgbClr val="000000"/>
                </a:solidFill>
                <a:effectLst/>
                <a:ea typeface="Calibri" panose="020F0502020204030204" pitchFamily="34" charset="0"/>
              </a:rPr>
              <a:t> </a:t>
            </a:r>
            <a:endParaRPr lang="en-LB" dirty="0">
              <a:effectLst/>
              <a:ea typeface="Calibri" panose="020F0502020204030204" pitchFamily="34" charset="0"/>
            </a:endParaRPr>
          </a:p>
          <a:p>
            <a:pPr algn="just"/>
            <a:r>
              <a:rPr lang="en-IE" dirty="0" err="1">
                <a:solidFill>
                  <a:srgbClr val="000000"/>
                </a:solidFill>
                <a:effectLst/>
                <a:ea typeface="Calibri" panose="020F0502020204030204" pitchFamily="34" charset="0"/>
              </a:rPr>
              <a:t>Wenn</a:t>
            </a:r>
            <a:r>
              <a:rPr lang="en-IE" dirty="0">
                <a:solidFill>
                  <a:srgbClr val="000000"/>
                </a:solidFill>
                <a:effectLst/>
                <a:ea typeface="Calibri" panose="020F0502020204030204" pitchFamily="34" charset="0"/>
              </a:rPr>
              <a:t> Sie </a:t>
            </a:r>
            <a:r>
              <a:rPr lang="en-IE" dirty="0" err="1">
                <a:solidFill>
                  <a:srgbClr val="000000"/>
                </a:solidFill>
                <a:effectLst/>
                <a:ea typeface="Calibri" panose="020F0502020204030204" pitchFamily="34" charset="0"/>
              </a:rPr>
              <a:t>mit</a:t>
            </a:r>
            <a:r>
              <a:rPr lang="en-IE" dirty="0">
                <a:solidFill>
                  <a:srgbClr val="000000"/>
                </a:solidFill>
                <a:effectLst/>
                <a:ea typeface="Calibri" panose="020F0502020204030204" pitchFamily="34" charset="0"/>
              </a:rPr>
              <a:t> der </a:t>
            </a:r>
            <a:r>
              <a:rPr lang="en-IE" dirty="0" err="1">
                <a:solidFill>
                  <a:srgbClr val="000000"/>
                </a:solidFill>
                <a:effectLst/>
                <a:ea typeface="Calibri" panose="020F0502020204030204" pitchFamily="34" charset="0"/>
              </a:rPr>
              <a:t>Teilnahme</a:t>
            </a:r>
            <a:r>
              <a:rPr lang="en-IE" dirty="0">
                <a:solidFill>
                  <a:srgbClr val="000000"/>
                </a:solidFill>
                <a:effectLst/>
                <a:ea typeface="Calibri" panose="020F0502020204030204" pitchFamily="34" charset="0"/>
              </a:rPr>
              <a:t> an </a:t>
            </a:r>
            <a:r>
              <a:rPr lang="en-IE" dirty="0" err="1">
                <a:solidFill>
                  <a:srgbClr val="000000"/>
                </a:solidFill>
                <a:effectLst/>
                <a:ea typeface="Calibri" panose="020F0502020204030204" pitchFamily="34" charset="0"/>
              </a:rPr>
              <a:t>dieser</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Studie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einverstanden</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sind</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unterschreiben</a:t>
            </a:r>
            <a:r>
              <a:rPr lang="en-IE" dirty="0">
                <a:solidFill>
                  <a:srgbClr val="000000"/>
                </a:solidFill>
                <a:effectLst/>
                <a:ea typeface="Calibri" panose="020F0502020204030204" pitchFamily="34" charset="0"/>
              </a:rPr>
              <a:t> Sie bitte die </a:t>
            </a:r>
            <a:r>
              <a:rPr lang="en-IE" dirty="0" err="1">
                <a:solidFill>
                  <a:srgbClr val="000000"/>
                </a:solidFill>
                <a:effectLst/>
                <a:ea typeface="Calibri" panose="020F0502020204030204" pitchFamily="34" charset="0"/>
              </a:rPr>
              <a:t>umseitige</a:t>
            </a:r>
            <a:r>
              <a:rPr lang="en-IE" dirty="0">
                <a:solidFill>
                  <a:srgbClr val="000000"/>
                </a:solidFill>
                <a:effectLst/>
                <a:ea typeface="Calibri" panose="020F0502020204030204" pitchFamily="34" charset="0"/>
              </a:rPr>
              <a:t> </a:t>
            </a:r>
            <a:r>
              <a:rPr lang="en-IE" dirty="0" err="1">
                <a:solidFill>
                  <a:srgbClr val="000000"/>
                </a:solidFill>
                <a:effectLst/>
                <a:ea typeface="Calibri" panose="020F0502020204030204" pitchFamily="34" charset="0"/>
              </a:rPr>
              <a:t>Einverständniserklärung</a:t>
            </a:r>
            <a:r>
              <a:rPr lang="en-IE" dirty="0">
                <a:solidFill>
                  <a:srgbClr val="000000"/>
                </a:solidFill>
                <a:effectLst/>
                <a:ea typeface="Calibri" panose="020F0502020204030204" pitchFamily="34" charset="0"/>
              </a:rPr>
              <a:t>.</a:t>
            </a:r>
            <a:endParaRPr lang="en-LB" dirty="0">
              <a:effectLst/>
              <a:ea typeface="Calibri" panose="020F0502020204030204" pitchFamily="34" charset="0"/>
            </a:endParaRPr>
          </a:p>
        </p:txBody>
      </p:sp>
      <p:sp>
        <p:nvSpPr>
          <p:cNvPr id="27" name="Text Placeholder 1">
            <a:extLst>
              <a:ext uri="{FF2B5EF4-FFF2-40B4-BE49-F238E27FC236}">
                <a16:creationId xmlns:a16="http://schemas.microsoft.com/office/drawing/2014/main" id="{4FB124F8-F259-9064-41C4-EAB7FC1BBF93}"/>
              </a:ext>
            </a:extLst>
          </p:cNvPr>
          <p:cNvSpPr txBox="1">
            <a:spLocks/>
          </p:cNvSpPr>
          <p:nvPr/>
        </p:nvSpPr>
        <p:spPr>
          <a:xfrm>
            <a:off x="190268" y="5342665"/>
            <a:ext cx="3430348" cy="32859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err="1">
                <a:solidFill>
                  <a:schemeClr val="bg1"/>
                </a:solidFill>
                <a:effectLst/>
                <a:ea typeface="Calibri" panose="020F0502020204030204" pitchFamily="34" charset="0"/>
              </a:rPr>
              <a:t>Ziele</a:t>
            </a:r>
            <a:r>
              <a:rPr lang="en-GB" b="1" dirty="0">
                <a:solidFill>
                  <a:schemeClr val="bg1"/>
                </a:solidFill>
                <a:effectLst/>
                <a:ea typeface="Calibri" panose="020F0502020204030204" pitchFamily="34" charset="0"/>
              </a:rPr>
              <a:t> der </a:t>
            </a:r>
            <a:r>
              <a:rPr lang="en-GB" b="1" dirty="0" err="1">
                <a:solidFill>
                  <a:schemeClr val="bg1"/>
                </a:solidFill>
                <a:effectLst/>
                <a:ea typeface="Calibri" panose="020F0502020204030204" pitchFamily="34" charset="0"/>
              </a:rPr>
              <a:t>Forschung</a:t>
            </a:r>
            <a:endParaRPr lang="en-GB" b="1" dirty="0">
              <a:solidFill>
                <a:schemeClr val="bg1"/>
              </a:solidFill>
              <a:effectLst/>
              <a:ea typeface="Calibri" panose="020F0502020204030204" pitchFamily="34" charset="0"/>
            </a:endParaRPr>
          </a:p>
          <a:p>
            <a:endParaRPr lang="en-GB" b="1" dirty="0">
              <a:solidFill>
                <a:schemeClr val="bg1"/>
              </a:solidFill>
              <a:effectLst/>
              <a:ea typeface="Calibri" panose="020F0502020204030204" pitchFamily="34" charset="0"/>
            </a:endParaRPr>
          </a:p>
          <a:p>
            <a:r>
              <a:rPr lang="en-GB" b="1" dirty="0" err="1">
                <a:effectLst/>
                <a:ea typeface="Calibri" panose="020F0502020204030204" pitchFamily="34" charset="0"/>
              </a:rPr>
              <a:t>Forschung</a:t>
            </a:r>
            <a:r>
              <a:rPr lang="en-GB" b="1" dirty="0">
                <a:effectLst/>
                <a:ea typeface="Calibri" panose="020F0502020204030204" pitchFamily="34" charset="0"/>
              </a:rPr>
              <a:t> </a:t>
            </a:r>
            <a:r>
              <a:rPr lang="en-GB" b="1" dirty="0" err="1">
                <a:effectLst/>
                <a:ea typeface="Calibri" panose="020F0502020204030204" pitchFamily="34" charset="0"/>
              </a:rPr>
              <a:t>Ziel</a:t>
            </a:r>
            <a:r>
              <a:rPr lang="en-GB" b="1" dirty="0">
                <a:effectLst/>
                <a:ea typeface="Calibri" panose="020F0502020204030204" pitchFamily="34" charset="0"/>
              </a:rPr>
              <a:t> </a:t>
            </a:r>
            <a:r>
              <a:rPr lang="en-GB" b="1" dirty="0" err="1">
                <a:effectLst/>
                <a:ea typeface="Calibri" panose="020F0502020204030204" pitchFamily="34" charset="0"/>
              </a:rPr>
              <a:t>dieser</a:t>
            </a:r>
            <a:r>
              <a:rPr lang="en-GB" b="1" dirty="0">
                <a:effectLst/>
                <a:ea typeface="Calibri" panose="020F0502020204030204" pitchFamily="34" charset="0"/>
              </a:rPr>
              <a:t> </a:t>
            </a:r>
            <a:r>
              <a:rPr lang="en-GB" b="1" dirty="0" err="1">
                <a:effectLst/>
                <a:ea typeface="Calibri" panose="020F0502020204030204" pitchFamily="34" charset="0"/>
              </a:rPr>
              <a:t>Studie</a:t>
            </a:r>
            <a:r>
              <a:rPr lang="en-GB" b="1" dirty="0">
                <a:effectLst/>
                <a:ea typeface="Calibri" panose="020F0502020204030204" pitchFamily="34" charset="0"/>
              </a:rPr>
              <a:t> </a:t>
            </a:r>
            <a:r>
              <a:rPr lang="en-GB" b="1" dirty="0" err="1">
                <a:effectLst/>
                <a:ea typeface="Calibri" panose="020F0502020204030204" pitchFamily="34" charset="0"/>
              </a:rPr>
              <a:t>ist</a:t>
            </a:r>
            <a:r>
              <a:rPr lang="en-GB" b="1" dirty="0">
                <a:effectLst/>
                <a:ea typeface="Calibri" panose="020F0502020204030204" pitchFamily="34" charset="0"/>
              </a:rPr>
              <a:t> es, die </a:t>
            </a:r>
            <a:r>
              <a:rPr lang="en-GB" b="1" dirty="0" err="1">
                <a:effectLst/>
                <a:ea typeface="Calibri" panose="020F0502020204030204" pitchFamily="34" charset="0"/>
              </a:rPr>
              <a:t>Haupthindernisse</a:t>
            </a:r>
            <a:r>
              <a:rPr lang="en-GB" b="1" dirty="0">
                <a:effectLst/>
                <a:ea typeface="Calibri" panose="020F0502020204030204" pitchFamily="34" charset="0"/>
              </a:rPr>
              <a:t> für die </a:t>
            </a:r>
            <a:r>
              <a:rPr lang="en-GB" b="1" dirty="0" err="1">
                <a:effectLst/>
                <a:ea typeface="Calibri" panose="020F0502020204030204" pitchFamily="34" charset="0"/>
              </a:rPr>
              <a:t>Einstellung</a:t>
            </a:r>
            <a:r>
              <a:rPr lang="en-GB" b="1" dirty="0">
                <a:effectLst/>
                <a:ea typeface="Calibri" panose="020F0502020204030204" pitchFamily="34" charset="0"/>
              </a:rPr>
              <a:t> von Frauen </a:t>
            </a:r>
            <a:r>
              <a:rPr lang="en-GB" b="1" dirty="0" err="1">
                <a:effectLst/>
                <a:ea typeface="Calibri" panose="020F0502020204030204" pitchFamily="34" charset="0"/>
              </a:rPr>
              <a:t>im</a:t>
            </a:r>
            <a:r>
              <a:rPr lang="en-GB" b="1" dirty="0">
                <a:effectLst/>
                <a:ea typeface="Calibri" panose="020F0502020204030204" pitchFamily="34" charset="0"/>
              </a:rPr>
              <a:t> </a:t>
            </a:r>
            <a:r>
              <a:rPr lang="en-GB" b="1" dirty="0" err="1">
                <a:effectLst/>
                <a:ea typeface="Calibri" panose="020F0502020204030204" pitchFamily="34" charset="0"/>
              </a:rPr>
              <a:t>Bau</a:t>
            </a:r>
            <a:r>
              <a:rPr lang="en-GB" b="1" dirty="0">
                <a:effectLst/>
                <a:ea typeface="Calibri" panose="020F0502020204030204" pitchFamily="34" charset="0"/>
              </a:rPr>
              <a:t> </a:t>
            </a:r>
            <a:r>
              <a:rPr lang="en-GB" b="1" dirty="0" err="1">
                <a:effectLst/>
                <a:ea typeface="Calibri" panose="020F0502020204030204" pitchFamily="34" charset="0"/>
              </a:rPr>
              <a:t>zu</a:t>
            </a:r>
            <a:r>
              <a:rPr lang="en-GB" b="1" dirty="0">
                <a:effectLst/>
                <a:ea typeface="Calibri" panose="020F0502020204030204" pitchFamily="34" charset="0"/>
              </a:rPr>
              <a:t> </a:t>
            </a:r>
            <a:r>
              <a:rPr lang="en-GB" b="1" dirty="0" err="1">
                <a:effectLst/>
                <a:ea typeface="Calibri" panose="020F0502020204030204" pitchFamily="34" charset="0"/>
              </a:rPr>
              <a:t>ermitteln</a:t>
            </a:r>
            <a:r>
              <a:rPr lang="en-GB" b="1" dirty="0">
                <a:effectLst/>
                <a:ea typeface="Calibri" panose="020F0502020204030204" pitchFamily="34" charset="0"/>
              </a:rPr>
              <a:t> und die </a:t>
            </a:r>
            <a:r>
              <a:rPr lang="en-GB" b="1" dirty="0" err="1">
                <a:effectLst/>
                <a:ea typeface="Calibri" panose="020F0502020204030204" pitchFamily="34" charset="0"/>
              </a:rPr>
              <a:t>wichtigsten</a:t>
            </a:r>
            <a:r>
              <a:rPr lang="en-GB" b="1" dirty="0">
                <a:effectLst/>
                <a:ea typeface="Calibri" panose="020F0502020204030204" pitchFamily="34" charset="0"/>
              </a:rPr>
              <a:t> </a:t>
            </a:r>
            <a:r>
              <a:rPr lang="en-GB" b="1" dirty="0" err="1">
                <a:effectLst/>
                <a:ea typeface="Calibri" panose="020F0502020204030204" pitchFamily="34" charset="0"/>
              </a:rPr>
              <a:t>Triebkräfte</a:t>
            </a:r>
            <a:r>
              <a:rPr lang="en-GB" b="1" dirty="0">
                <a:effectLst/>
                <a:ea typeface="Calibri" panose="020F0502020204030204" pitchFamily="34" charset="0"/>
              </a:rPr>
              <a:t> für </a:t>
            </a:r>
            <a:r>
              <a:rPr lang="en-GB" b="1" dirty="0" err="1">
                <a:effectLst/>
                <a:ea typeface="Calibri" panose="020F0502020204030204" pitchFamily="34" charset="0"/>
              </a:rPr>
              <a:t>Veränderungen</a:t>
            </a:r>
            <a:r>
              <a:rPr lang="en-GB" b="1" dirty="0">
                <a:effectLst/>
                <a:ea typeface="Calibri" panose="020F0502020204030204" pitchFamily="34" charset="0"/>
              </a:rPr>
              <a:t> </a:t>
            </a:r>
            <a:r>
              <a:rPr lang="en-GB" b="1" dirty="0" err="1">
                <a:effectLst/>
                <a:ea typeface="Calibri" panose="020F0502020204030204" pitchFamily="34" charset="0"/>
              </a:rPr>
              <a:t>zu</a:t>
            </a:r>
            <a:r>
              <a:rPr lang="en-GB" b="1" dirty="0">
                <a:effectLst/>
                <a:ea typeface="Calibri" panose="020F0502020204030204" pitchFamily="34" charset="0"/>
              </a:rPr>
              <a:t> </a:t>
            </a:r>
            <a:r>
              <a:rPr lang="en-GB" b="1" dirty="0" err="1">
                <a:effectLst/>
                <a:ea typeface="Calibri" panose="020F0502020204030204" pitchFamily="34" charset="0"/>
              </a:rPr>
              <a:t>bestimmen</a:t>
            </a:r>
            <a:r>
              <a:rPr lang="en-GB" b="1" dirty="0">
                <a:effectLst/>
                <a:ea typeface="Calibri" panose="020F0502020204030204" pitchFamily="34" charset="0"/>
              </a:rPr>
              <a:t>.</a:t>
            </a:r>
          </a:p>
          <a:p>
            <a:endParaRPr lang="en-GB" b="1" dirty="0">
              <a:effectLst/>
              <a:ea typeface="Calibri" panose="020F0502020204030204" pitchFamily="34" charset="0"/>
            </a:endParaRPr>
          </a:p>
          <a:p>
            <a:r>
              <a:rPr lang="en-GB" b="1" dirty="0" err="1">
                <a:effectLst/>
                <a:ea typeface="Calibri" panose="020F0502020204030204" pitchFamily="34" charset="0"/>
              </a:rPr>
              <a:t>Ziel</a:t>
            </a:r>
            <a:r>
              <a:rPr lang="en-GB" b="1" dirty="0">
                <a:effectLst/>
                <a:ea typeface="Calibri" panose="020F0502020204030204" pitchFamily="34" charset="0"/>
              </a:rPr>
              <a:t> </a:t>
            </a:r>
            <a:r>
              <a:rPr lang="en-GB" b="1" dirty="0" err="1">
                <a:effectLst/>
                <a:ea typeface="Calibri" panose="020F0502020204030204" pitchFamily="34" charset="0"/>
              </a:rPr>
              <a:t>dieser</a:t>
            </a:r>
            <a:r>
              <a:rPr lang="en-GB" b="1" dirty="0">
                <a:effectLst/>
                <a:ea typeface="Calibri" panose="020F0502020204030204" pitchFamily="34" charset="0"/>
              </a:rPr>
              <a:t> </a:t>
            </a:r>
            <a:r>
              <a:rPr lang="en-GB" b="1" dirty="0" err="1">
                <a:effectLst/>
                <a:ea typeface="Calibri" panose="020F0502020204030204" pitchFamily="34" charset="0"/>
              </a:rPr>
              <a:t>Forschung</a:t>
            </a:r>
            <a:r>
              <a:rPr lang="en-GB" b="1" dirty="0">
                <a:effectLst/>
                <a:ea typeface="Calibri" panose="020F0502020204030204" pitchFamily="34" charset="0"/>
              </a:rPr>
              <a:t> </a:t>
            </a:r>
            <a:r>
              <a:rPr lang="en-GB" b="1" dirty="0" err="1">
                <a:effectLst/>
                <a:ea typeface="Calibri" panose="020F0502020204030204" pitchFamily="34" charset="0"/>
              </a:rPr>
              <a:t>ist</a:t>
            </a:r>
            <a:r>
              <a:rPr lang="en-GB" b="1" dirty="0">
                <a:effectLst/>
                <a:ea typeface="Calibri" panose="020F0502020204030204" pitchFamily="34" charset="0"/>
              </a:rPr>
              <a:t> es, </a:t>
            </a:r>
            <a:r>
              <a:rPr lang="en-GB" b="1" dirty="0" err="1">
                <a:effectLst/>
                <a:ea typeface="Calibri" panose="020F0502020204030204" pitchFamily="34" charset="0"/>
              </a:rPr>
              <a:t>Expertenwissen</a:t>
            </a:r>
            <a:r>
              <a:rPr lang="en-GB" b="1" dirty="0">
                <a:effectLst/>
                <a:ea typeface="Calibri" panose="020F0502020204030204" pitchFamily="34" charset="0"/>
              </a:rPr>
              <a:t> von </a:t>
            </a:r>
            <a:r>
              <a:rPr lang="en-GB" b="1" dirty="0" err="1">
                <a:effectLst/>
                <a:ea typeface="Calibri" panose="020F0502020204030204" pitchFamily="34" charset="0"/>
              </a:rPr>
              <a:t>Fachleuten</a:t>
            </a:r>
            <a:r>
              <a:rPr lang="en-GB" b="1" dirty="0">
                <a:effectLst/>
                <a:ea typeface="Calibri" panose="020F0502020204030204" pitchFamily="34" charset="0"/>
              </a:rPr>
              <a:t> für </a:t>
            </a:r>
            <a:r>
              <a:rPr lang="en-GB" b="1" dirty="0" err="1">
                <a:effectLst/>
                <a:ea typeface="Calibri" panose="020F0502020204030204" pitchFamily="34" charset="0"/>
              </a:rPr>
              <a:t>Gleichstellungsfragen</a:t>
            </a:r>
            <a:r>
              <a:rPr lang="en-GB" b="1" dirty="0">
                <a:effectLst/>
                <a:ea typeface="Calibri" panose="020F0502020204030204" pitchFamily="34" charset="0"/>
              </a:rPr>
              <a:t> </a:t>
            </a:r>
            <a:r>
              <a:rPr lang="en-GB" b="1" dirty="0" err="1">
                <a:effectLst/>
                <a:ea typeface="Calibri" panose="020F0502020204030204" pitchFamily="34" charset="0"/>
              </a:rPr>
              <a:t>darüber</a:t>
            </a:r>
            <a:r>
              <a:rPr lang="en-GB" b="1" dirty="0">
                <a:effectLst/>
                <a:ea typeface="Calibri" panose="020F0502020204030204" pitchFamily="34" charset="0"/>
              </a:rPr>
              <a:t> </a:t>
            </a:r>
            <a:r>
              <a:rPr lang="en-GB" b="1" dirty="0" err="1">
                <a:effectLst/>
                <a:ea typeface="Calibri" panose="020F0502020204030204" pitchFamily="34" charset="0"/>
              </a:rPr>
              <a:t>zu</a:t>
            </a:r>
            <a:r>
              <a:rPr lang="en-GB" b="1" dirty="0">
                <a:effectLst/>
                <a:ea typeface="Calibri" panose="020F0502020204030204" pitchFamily="34" charset="0"/>
              </a:rPr>
              <a:t> </a:t>
            </a:r>
            <a:r>
              <a:rPr lang="en-GB" b="1" dirty="0" err="1">
                <a:effectLst/>
                <a:ea typeface="Calibri" panose="020F0502020204030204" pitchFamily="34" charset="0"/>
              </a:rPr>
              <a:t>sammeln</a:t>
            </a:r>
            <a:r>
              <a:rPr lang="en-GB" b="1" dirty="0">
                <a:effectLst/>
                <a:ea typeface="Calibri" panose="020F0502020204030204" pitchFamily="34" charset="0"/>
              </a:rPr>
              <a:t>, </a:t>
            </a:r>
            <a:r>
              <a:rPr lang="en-GB" b="1" dirty="0" err="1">
                <a:effectLst/>
                <a:ea typeface="Calibri" panose="020F0502020204030204" pitchFamily="34" charset="0"/>
              </a:rPr>
              <a:t>wie</a:t>
            </a:r>
            <a:r>
              <a:rPr lang="en-GB" b="1" dirty="0">
                <a:effectLst/>
                <a:ea typeface="Calibri" panose="020F0502020204030204" pitchFamily="34" charset="0"/>
              </a:rPr>
              <a:t> </a:t>
            </a:r>
            <a:r>
              <a:rPr lang="en-GB" b="1" dirty="0" err="1">
                <a:effectLst/>
                <a:ea typeface="Calibri" panose="020F0502020204030204" pitchFamily="34" charset="0"/>
              </a:rPr>
              <a:t>ein</a:t>
            </a:r>
            <a:r>
              <a:rPr lang="en-GB" b="1" dirty="0">
                <a:effectLst/>
                <a:ea typeface="Calibri" panose="020F0502020204030204" pitchFamily="34" charset="0"/>
              </a:rPr>
              <a:t> </a:t>
            </a:r>
            <a:r>
              <a:rPr lang="en-GB" b="1" dirty="0" err="1">
                <a:effectLst/>
                <a:ea typeface="Calibri" panose="020F0502020204030204" pitchFamily="34" charset="0"/>
              </a:rPr>
              <a:t>Aktionsplan</a:t>
            </a:r>
            <a:r>
              <a:rPr lang="en-GB" b="1" dirty="0">
                <a:effectLst/>
                <a:ea typeface="Calibri" panose="020F0502020204030204" pitchFamily="34" charset="0"/>
              </a:rPr>
              <a:t> </a:t>
            </a:r>
            <a:r>
              <a:rPr lang="en-GB" b="1" dirty="0" err="1">
                <a:effectLst/>
                <a:ea typeface="Calibri" panose="020F0502020204030204" pitchFamily="34" charset="0"/>
              </a:rPr>
              <a:t>erstellt</a:t>
            </a:r>
            <a:r>
              <a:rPr lang="en-GB" b="1" dirty="0">
                <a:effectLst/>
                <a:ea typeface="Calibri" panose="020F0502020204030204" pitchFamily="34" charset="0"/>
              </a:rPr>
              <a:t> </a:t>
            </a:r>
            <a:r>
              <a:rPr lang="en-GB" b="1" dirty="0" err="1">
                <a:effectLst/>
                <a:ea typeface="Calibri" panose="020F0502020204030204" pitchFamily="34" charset="0"/>
              </a:rPr>
              <a:t>werden</a:t>
            </a:r>
            <a:r>
              <a:rPr lang="en-GB" b="1" dirty="0">
                <a:effectLst/>
                <a:ea typeface="Calibri" panose="020F0502020204030204" pitchFamily="34" charset="0"/>
              </a:rPr>
              <a:t> </a:t>
            </a:r>
            <a:r>
              <a:rPr lang="en-GB" b="1" dirty="0" err="1">
                <a:effectLst/>
                <a:ea typeface="Calibri" panose="020F0502020204030204" pitchFamily="34" charset="0"/>
              </a:rPr>
              <a:t>kann</a:t>
            </a:r>
            <a:r>
              <a:rPr lang="en-GB" b="1" dirty="0">
                <a:effectLst/>
                <a:ea typeface="Calibri" panose="020F0502020204030204" pitchFamily="34" charset="0"/>
              </a:rPr>
              <a:t>, um den </a:t>
            </a:r>
            <a:r>
              <a:rPr lang="en-GB" b="1" dirty="0" err="1">
                <a:effectLst/>
                <a:ea typeface="Calibri" panose="020F0502020204030204" pitchFamily="34" charset="0"/>
              </a:rPr>
              <a:t>Einstieg</a:t>
            </a:r>
            <a:r>
              <a:rPr lang="en-GB" b="1" dirty="0">
                <a:effectLst/>
                <a:ea typeface="Calibri" panose="020F0502020204030204" pitchFamily="34" charset="0"/>
              </a:rPr>
              <a:t> von Frauen in die </a:t>
            </a:r>
            <a:r>
              <a:rPr lang="en-GB" b="1" dirty="0" err="1">
                <a:effectLst/>
                <a:ea typeface="Calibri" panose="020F0502020204030204" pitchFamily="34" charset="0"/>
              </a:rPr>
              <a:t>Baubranche</a:t>
            </a:r>
            <a:r>
              <a:rPr lang="en-GB" b="1" dirty="0">
                <a:effectLst/>
                <a:ea typeface="Calibri" panose="020F0502020204030204" pitchFamily="34" charset="0"/>
              </a:rPr>
              <a:t>, </a:t>
            </a:r>
            <a:r>
              <a:rPr lang="en-GB" b="1" dirty="0" err="1">
                <a:effectLst/>
                <a:ea typeface="Calibri" panose="020F0502020204030204" pitchFamily="34" charset="0"/>
              </a:rPr>
              <a:t>ihre</a:t>
            </a:r>
            <a:r>
              <a:rPr lang="en-GB" b="1" dirty="0">
                <a:effectLst/>
                <a:ea typeface="Calibri" panose="020F0502020204030204" pitchFamily="34" charset="0"/>
              </a:rPr>
              <a:t> </a:t>
            </a:r>
            <a:r>
              <a:rPr lang="en-GB" b="1" dirty="0" err="1">
                <a:effectLst/>
                <a:ea typeface="Calibri" panose="020F0502020204030204" pitchFamily="34" charset="0"/>
              </a:rPr>
              <a:t>Bindung</a:t>
            </a:r>
            <a:r>
              <a:rPr lang="en-GB" b="1" dirty="0">
                <a:effectLst/>
                <a:ea typeface="Calibri" panose="020F0502020204030204" pitchFamily="34" charset="0"/>
              </a:rPr>
              <a:t> an das </a:t>
            </a:r>
            <a:r>
              <a:rPr lang="en-GB" b="1" dirty="0" err="1">
                <a:effectLst/>
                <a:ea typeface="Calibri" panose="020F0502020204030204" pitchFamily="34" charset="0"/>
              </a:rPr>
              <a:t>Unternehmen</a:t>
            </a:r>
            <a:r>
              <a:rPr lang="en-GB" b="1" dirty="0">
                <a:effectLst/>
                <a:ea typeface="Calibri" panose="020F0502020204030204" pitchFamily="34" charset="0"/>
              </a:rPr>
              <a:t> und </a:t>
            </a:r>
            <a:r>
              <a:rPr lang="en-GB" b="1" dirty="0" err="1">
                <a:effectLst/>
                <a:ea typeface="Calibri" panose="020F0502020204030204" pitchFamily="34" charset="0"/>
              </a:rPr>
              <a:t>ihre</a:t>
            </a:r>
            <a:r>
              <a:rPr lang="en-GB" b="1" dirty="0">
                <a:effectLst/>
                <a:ea typeface="Calibri" panose="020F0502020204030204" pitchFamily="34" charset="0"/>
              </a:rPr>
              <a:t> </a:t>
            </a:r>
            <a:r>
              <a:rPr lang="en-GB" b="1" dirty="0" err="1">
                <a:effectLst/>
                <a:ea typeface="Calibri" panose="020F0502020204030204" pitchFamily="34" charset="0"/>
              </a:rPr>
              <a:t>Attraktivität</a:t>
            </a:r>
            <a:r>
              <a:rPr lang="en-GB" b="1" dirty="0">
                <a:effectLst/>
                <a:ea typeface="Calibri" panose="020F0502020204030204" pitchFamily="34" charset="0"/>
              </a:rPr>
              <a:t> </a:t>
            </a:r>
            <a:r>
              <a:rPr lang="en-GB" b="1" dirty="0" err="1">
                <a:effectLst/>
                <a:ea typeface="Calibri" panose="020F0502020204030204" pitchFamily="34" charset="0"/>
              </a:rPr>
              <a:t>zu</a:t>
            </a:r>
            <a:r>
              <a:rPr lang="en-GB" b="1" dirty="0">
                <a:effectLst/>
                <a:ea typeface="Calibri" panose="020F0502020204030204" pitchFamily="34" charset="0"/>
              </a:rPr>
              <a:t> </a:t>
            </a:r>
            <a:r>
              <a:rPr lang="en-GB" b="1" dirty="0" err="1">
                <a:effectLst/>
                <a:ea typeface="Calibri" panose="020F0502020204030204" pitchFamily="34" charset="0"/>
              </a:rPr>
              <a:t>fördern</a:t>
            </a:r>
            <a:r>
              <a:rPr lang="en-GB" b="1" dirty="0">
                <a:effectLst/>
                <a:ea typeface="Calibri" panose="020F0502020204030204" pitchFamily="34" charset="0"/>
              </a:rPr>
              <a:t>.</a:t>
            </a:r>
          </a:p>
          <a:p>
            <a:endParaRPr lang="en-GB" b="1" dirty="0">
              <a:effectLst/>
              <a:ea typeface="Calibri" panose="020F0502020204030204" pitchFamily="34" charset="0"/>
            </a:endParaRPr>
          </a:p>
          <a:p>
            <a:r>
              <a:rPr lang="en-IE"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Teilnahme</a:t>
            </a:r>
            <a:endParaRPr lang="en-I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Sollten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sich</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für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Teilnahme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entscheiden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werden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gebeten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einem</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Interview </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(online/</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persönlich</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 E-Mail-</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Fragebogen</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mit</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offenen</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Fragen</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einem</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Mitglied</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Forschungsteams</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teilzunehmen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Dieses Interview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wird</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auf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Tonband</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aufgezeichnet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wird</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voraussichtlich</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30-40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Minuten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dauern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Teilnahme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dieser</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Studie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vollkommen</a:t>
            </a:r>
            <a:r>
              <a:rPr lang="en-IE"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freiwillig</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sind</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nicht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verpflichtet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der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Studie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teilzunehmen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wenn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es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wünschen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können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die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Beantwortung</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bestimmter</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Fragen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verweigern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oder</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das Interview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abbrechen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Nach</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Abschluss</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 Interviews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können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Sie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Ihre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Angaben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innerhalb</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der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folgenden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sechs</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Monate</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jederzeit</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zurückziehen</a:t>
            </a:r>
            <a:r>
              <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effectLst/>
              <a:ea typeface="Calibri" panose="020F0502020204030204" pitchFamily="34" charset="0"/>
            </a:endParaRPr>
          </a:p>
          <a:p>
            <a:endParaRPr lang="en-GB" dirty="0">
              <a:effectLst/>
              <a:ea typeface="Calibri" panose="020F0502020204030204" pitchFamily="34" charset="0"/>
            </a:endParaRPr>
          </a:p>
        </p:txBody>
      </p:sp>
      <p:sp>
        <p:nvSpPr>
          <p:cNvPr id="2" name="Text Placeholder 1">
            <a:extLst>
              <a:ext uri="{FF2B5EF4-FFF2-40B4-BE49-F238E27FC236}">
                <a16:creationId xmlns:a16="http://schemas.microsoft.com/office/drawing/2014/main" id="{FEF09E85-F921-1AA4-420B-C5FABAE4433B}"/>
              </a:ext>
            </a:extLst>
          </p:cNvPr>
          <p:cNvSpPr txBox="1">
            <a:spLocks/>
          </p:cNvSpPr>
          <p:nvPr/>
        </p:nvSpPr>
        <p:spPr>
          <a:xfrm>
            <a:off x="3894873" y="1915603"/>
            <a:ext cx="3597280" cy="307207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err="1">
                <a:solidFill>
                  <a:srgbClr val="EF8D5B"/>
                </a:solidFill>
                <a:effectLst/>
                <a:ea typeface="Calibri" panose="020F0502020204030204" pitchFamily="34" charset="0"/>
              </a:rPr>
              <a:t>Ziele</a:t>
            </a:r>
            <a:r>
              <a:rPr lang="en-GB" b="1" dirty="0">
                <a:solidFill>
                  <a:srgbClr val="EF8D5B"/>
                </a:solidFill>
                <a:effectLst/>
                <a:ea typeface="Calibri" panose="020F0502020204030204" pitchFamily="34" charset="0"/>
              </a:rPr>
              <a:t> des </a:t>
            </a:r>
            <a:r>
              <a:rPr lang="en-GB" b="1" dirty="0" err="1">
                <a:solidFill>
                  <a:srgbClr val="EF8D5B"/>
                </a:solidFill>
                <a:effectLst/>
                <a:ea typeface="Calibri" panose="020F0502020204030204" pitchFamily="34" charset="0"/>
              </a:rPr>
              <a:t>Projekts</a:t>
            </a:r>
            <a:endParaRPr lang="en-GB" b="1" dirty="0">
              <a:solidFill>
                <a:srgbClr val="EF8D5B"/>
              </a:solidFill>
              <a:effectLst/>
              <a:ea typeface="Calibri" panose="020F0502020204030204" pitchFamily="34" charset="0"/>
            </a:endParaRPr>
          </a:p>
          <a:p>
            <a:endParaRPr lang="en-GB" dirty="0">
              <a:effectLst/>
              <a:ea typeface="Calibri" panose="020F0502020204030204" pitchFamily="34" charset="0"/>
            </a:endParaRPr>
          </a:p>
          <a:p>
            <a:r>
              <a:rPr lang="en-GB" dirty="0">
                <a:effectLst/>
                <a:ea typeface="Calibri" panose="020F0502020204030204" pitchFamily="34" charset="0"/>
              </a:rPr>
              <a:t>FEMCON </a:t>
            </a:r>
            <a:r>
              <a:rPr lang="en-GB" dirty="0" err="1">
                <a:effectLst/>
                <a:ea typeface="Calibri" panose="020F0502020204030204" pitchFamily="34" charset="0"/>
              </a:rPr>
              <a:t>wird</a:t>
            </a:r>
            <a:r>
              <a:rPr lang="en-GB" dirty="0">
                <a:effectLst/>
                <a:ea typeface="Calibri" panose="020F0502020204030204" pitchFamily="34" charset="0"/>
              </a:rPr>
              <a:t> innovative </a:t>
            </a:r>
            <a:r>
              <a:rPr lang="en-GB" dirty="0" err="1">
                <a:effectLst/>
                <a:ea typeface="Calibri" panose="020F0502020204030204" pitchFamily="34" charset="0"/>
              </a:rPr>
              <a:t>berufliche</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und </a:t>
            </a:r>
            <a:r>
              <a:rPr lang="en-GB" dirty="0" err="1">
                <a:effectLst/>
                <a:ea typeface="Calibri" panose="020F0502020204030204" pitchFamily="34" charset="0"/>
              </a:rPr>
              <a:t>Weiterbildungsmaßnahmen</a:t>
            </a:r>
            <a:r>
              <a:rPr lang="en-GB" dirty="0">
                <a:effectLst/>
                <a:ea typeface="Calibri" panose="020F0502020204030204" pitchFamily="34" charset="0"/>
              </a:rPr>
              <a:t> </a:t>
            </a:r>
            <a:r>
              <a:rPr lang="en-GB" dirty="0" err="1">
                <a:effectLst/>
                <a:ea typeface="Calibri" panose="020F0502020204030204" pitchFamily="34" charset="0"/>
              </a:rPr>
              <a:t>entwickeln</a:t>
            </a:r>
            <a:r>
              <a:rPr lang="en-GB" dirty="0">
                <a:effectLst/>
                <a:ea typeface="Calibri" panose="020F0502020204030204" pitchFamily="34" charset="0"/>
              </a:rPr>
              <a:t>, die Frauen, die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Karriere</a:t>
            </a:r>
            <a:r>
              <a:rPr lang="en-GB" dirty="0">
                <a:effectLst/>
                <a:ea typeface="Calibri" panose="020F0502020204030204" pitchFamily="34" charset="0"/>
              </a:rPr>
              <a:t> in </a:t>
            </a:r>
            <a:r>
              <a:rPr lang="en-GB" dirty="0" err="1">
                <a:effectLst/>
                <a:ea typeface="Calibri" panose="020F0502020204030204" pitchFamily="34" charset="0"/>
              </a:rPr>
              <a:t>Erwägung</a:t>
            </a:r>
            <a:r>
              <a:rPr lang="en-GB" dirty="0">
                <a:effectLst/>
                <a:ea typeface="Calibri" panose="020F0502020204030204" pitchFamily="34" charset="0"/>
              </a:rPr>
              <a:t> </a:t>
            </a:r>
            <a:r>
              <a:rPr lang="en-GB" dirty="0" err="1">
                <a:effectLst/>
                <a:ea typeface="Calibri" panose="020F0502020204030204" pitchFamily="34" charset="0"/>
              </a:rPr>
              <a:t>ziehen</a:t>
            </a:r>
            <a:r>
              <a:rPr lang="en-GB" dirty="0">
                <a:effectLst/>
                <a:ea typeface="Calibri" panose="020F0502020204030204" pitchFamily="34" charset="0"/>
              </a:rPr>
              <a:t>, </a:t>
            </a:r>
            <a:r>
              <a:rPr lang="en-GB" dirty="0" err="1">
                <a:effectLst/>
                <a:ea typeface="Calibri" panose="020F0502020204030204" pitchFamily="34" charset="0"/>
              </a:rPr>
              <a:t>dabei</a:t>
            </a:r>
            <a:r>
              <a:rPr lang="en-GB" dirty="0">
                <a:effectLst/>
                <a:ea typeface="Calibri" panose="020F0502020204030204" pitchFamily="34" charset="0"/>
              </a:rPr>
              <a:t> </a:t>
            </a:r>
            <a:r>
              <a:rPr lang="en-GB" dirty="0" err="1">
                <a:effectLst/>
                <a:ea typeface="Calibri" panose="020F0502020204030204" pitchFamily="34" charset="0"/>
              </a:rPr>
              <a:t>unterstützen</a:t>
            </a:r>
            <a:r>
              <a:rPr lang="en-GB" dirty="0">
                <a:effectLst/>
                <a:ea typeface="Calibri" panose="020F0502020204030204" pitchFamily="34" charset="0"/>
              </a:rPr>
              <a:t>, in </a:t>
            </a:r>
            <a:r>
              <a:rPr lang="en-GB" dirty="0" err="1">
                <a:effectLst/>
                <a:ea typeface="Calibri" panose="020F0502020204030204" pitchFamily="34" charset="0"/>
              </a:rPr>
              <a:t>sichtbare</a:t>
            </a:r>
            <a:r>
              <a:rPr lang="en-GB" dirty="0">
                <a:effectLst/>
                <a:ea typeface="Calibri" panose="020F0502020204030204" pitchFamily="34" charset="0"/>
              </a:rPr>
              <a:t> </a:t>
            </a:r>
            <a:r>
              <a:rPr lang="en-GB" dirty="0" err="1">
                <a:effectLst/>
                <a:ea typeface="Calibri" panose="020F0502020204030204" pitchFamily="34" charset="0"/>
              </a:rPr>
              <a:t>Positionen</a:t>
            </a:r>
            <a:r>
              <a:rPr lang="en-GB" dirty="0">
                <a:effectLst/>
                <a:ea typeface="Calibri" panose="020F0502020204030204" pitchFamily="34" charset="0"/>
              </a:rPr>
              <a:t> </a:t>
            </a:r>
            <a:r>
              <a:rPr lang="en-GB" dirty="0" err="1">
                <a:effectLst/>
                <a:ea typeface="Calibri" panose="020F0502020204030204" pitchFamily="34" charset="0"/>
              </a:rPr>
              <a:t>innerhalb</a:t>
            </a:r>
            <a:r>
              <a:rPr lang="en-GB" dirty="0">
                <a:effectLst/>
                <a:ea typeface="Calibri" panose="020F0502020204030204" pitchFamily="34" charset="0"/>
              </a:rPr>
              <a:t> der </a:t>
            </a:r>
            <a:r>
              <a:rPr lang="en-GB" dirty="0" err="1">
                <a:effectLst/>
                <a:ea typeface="Calibri" panose="020F0502020204030204" pitchFamily="34" charset="0"/>
              </a:rPr>
              <a:t>Industrie</a:t>
            </a:r>
            <a:r>
              <a:rPr lang="en-GB" dirty="0">
                <a:effectLst/>
                <a:ea typeface="Calibri" panose="020F0502020204030204" pitchFamily="34" charset="0"/>
              </a:rPr>
              <a:t> </a:t>
            </a:r>
            <a:r>
              <a:rPr lang="en-GB" dirty="0" err="1">
                <a:effectLst/>
                <a:ea typeface="Calibri" panose="020F0502020204030204" pitchFamily="34" charset="0"/>
              </a:rPr>
              <a:t>aufzusteigen</a:t>
            </a:r>
            <a:r>
              <a:rPr lang="en-GB" dirty="0">
                <a:effectLst/>
                <a:ea typeface="Calibri" panose="020F0502020204030204" pitchFamily="34" charset="0"/>
              </a:rPr>
              <a:t>. Auf </a:t>
            </a:r>
            <a:r>
              <a:rPr lang="en-GB" dirty="0" err="1">
                <a:effectLst/>
                <a:ea typeface="Calibri" panose="020F0502020204030204" pitchFamily="34" charset="0"/>
              </a:rPr>
              <a:t>diese</a:t>
            </a:r>
            <a:r>
              <a:rPr lang="en-GB" dirty="0">
                <a:effectLst/>
                <a:ea typeface="Calibri" panose="020F0502020204030204" pitchFamily="34" charset="0"/>
              </a:rPr>
              <a:t> Weise </a:t>
            </a:r>
            <a:r>
              <a:rPr lang="en-GB" dirty="0" err="1">
                <a:effectLst/>
                <a:ea typeface="Calibri" panose="020F0502020204030204" pitchFamily="34" charset="0"/>
              </a:rPr>
              <a:t>wird</a:t>
            </a:r>
            <a:r>
              <a:rPr lang="en-GB" dirty="0">
                <a:effectLst/>
                <a:ea typeface="Calibri" panose="020F0502020204030204" pitchFamily="34" charset="0"/>
              </a:rPr>
              <a:t> FEMCON die </a:t>
            </a:r>
            <a:r>
              <a:rPr lang="en-GB" dirty="0" err="1">
                <a:effectLst/>
                <a:ea typeface="Calibri" panose="020F0502020204030204" pitchFamily="34" charset="0"/>
              </a:rPr>
              <a:t>Attraktivität</a:t>
            </a:r>
            <a:r>
              <a:rPr lang="en-GB" dirty="0">
                <a:effectLst/>
                <a:ea typeface="Calibri" panose="020F0502020204030204" pitchFamily="34" charset="0"/>
              </a:rPr>
              <a:t> der </a:t>
            </a:r>
            <a:r>
              <a:rPr lang="en-GB" dirty="0" err="1">
                <a:effectLst/>
                <a:ea typeface="Calibri" panose="020F0502020204030204" pitchFamily="34" charset="0"/>
              </a:rPr>
              <a:t>Industrie</a:t>
            </a:r>
            <a:r>
              <a:rPr lang="en-GB" dirty="0">
                <a:effectLst/>
                <a:ea typeface="Calibri" panose="020F0502020204030204" pitchFamily="34" charset="0"/>
              </a:rPr>
              <a:t> für </a:t>
            </a:r>
            <a:r>
              <a:rPr lang="en-GB" dirty="0" err="1">
                <a:effectLst/>
                <a:ea typeface="Calibri" panose="020F0502020204030204" pitchFamily="34" charset="0"/>
              </a:rPr>
              <a:t>andere</a:t>
            </a:r>
            <a:r>
              <a:rPr lang="en-GB" dirty="0">
                <a:effectLst/>
                <a:ea typeface="Calibri" panose="020F0502020204030204" pitchFamily="34" charset="0"/>
              </a:rPr>
              <a:t> </a:t>
            </a:r>
            <a:r>
              <a:rPr lang="en-GB" dirty="0" err="1">
                <a:effectLst/>
                <a:ea typeface="Calibri" panose="020F0502020204030204" pitchFamily="34" charset="0"/>
              </a:rPr>
              <a:t>erhöhen</a:t>
            </a:r>
            <a:r>
              <a:rPr lang="en-GB" dirty="0">
                <a:effectLst/>
                <a:ea typeface="Calibri" panose="020F0502020204030204" pitchFamily="34" charset="0"/>
              </a:rPr>
              <a:t>, was </a:t>
            </a:r>
            <a:r>
              <a:rPr lang="en-GB" dirty="0" err="1">
                <a:effectLst/>
                <a:ea typeface="Calibri" panose="020F0502020204030204" pitchFamily="34" charset="0"/>
              </a:rPr>
              <a:t>dazu</a:t>
            </a:r>
            <a:r>
              <a:rPr lang="en-GB" dirty="0">
                <a:effectLst/>
                <a:ea typeface="Calibri" panose="020F0502020204030204" pitchFamily="34" charset="0"/>
              </a:rPr>
              <a:t> </a:t>
            </a:r>
            <a:r>
              <a:rPr lang="en-GB" dirty="0" err="1">
                <a:effectLst/>
                <a:ea typeface="Calibri" panose="020F0502020204030204" pitchFamily="34" charset="0"/>
              </a:rPr>
              <a:t>führt</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mehr</a:t>
            </a:r>
            <a:r>
              <a:rPr lang="en-GB" dirty="0">
                <a:effectLst/>
                <a:ea typeface="Calibri" panose="020F0502020204030204" pitchFamily="34" charset="0"/>
              </a:rPr>
              <a:t> Frauen für </a:t>
            </a:r>
            <a:r>
              <a:rPr lang="en-GB" dirty="0" err="1">
                <a:effectLst/>
                <a:ea typeface="Calibri" panose="020F0502020204030204" pitchFamily="34" charset="0"/>
              </a:rPr>
              <a:t>diesen</a:t>
            </a:r>
            <a:r>
              <a:rPr lang="en-GB" dirty="0">
                <a:effectLst/>
                <a:ea typeface="Calibri" panose="020F0502020204030204" pitchFamily="34" charset="0"/>
              </a:rPr>
              <a:t> Sektor </a:t>
            </a:r>
            <a:r>
              <a:rPr lang="en-GB" dirty="0" err="1">
                <a:effectLst/>
                <a:ea typeface="Calibri" panose="020F0502020204030204" pitchFamily="34" charset="0"/>
              </a:rPr>
              <a:t>entscheiden</a:t>
            </a:r>
            <a:r>
              <a:rPr lang="en-GB" dirty="0">
                <a:effectLst/>
                <a:ea typeface="Calibri" panose="020F0502020204030204" pitchFamily="34" charset="0"/>
              </a:rPr>
              <a:t>. </a:t>
            </a:r>
            <a:r>
              <a:rPr lang="en-GB" dirty="0" err="1">
                <a:effectLst/>
                <a:ea typeface="Calibri" panose="020F0502020204030204" pitchFamily="34" charset="0"/>
              </a:rPr>
              <a:t>Unsere</a:t>
            </a:r>
            <a:r>
              <a:rPr lang="en-GB" dirty="0">
                <a:effectLst/>
                <a:ea typeface="Calibri" panose="020F0502020204030204" pitchFamily="34" charset="0"/>
              </a:rPr>
              <a:t> auf die </a:t>
            </a:r>
            <a:r>
              <a:rPr lang="en-GB" dirty="0" err="1">
                <a:effectLst/>
                <a:ea typeface="Calibri" panose="020F0502020204030204" pitchFamily="34" charset="0"/>
              </a:rPr>
              <a:t>Berufsbildung</a:t>
            </a:r>
            <a:r>
              <a:rPr lang="en-GB" dirty="0">
                <a:effectLst/>
                <a:ea typeface="Calibri" panose="020F0502020204030204" pitchFamily="34" charset="0"/>
              </a:rPr>
              <a:t> </a:t>
            </a:r>
            <a:r>
              <a:rPr lang="en-GB" dirty="0" err="1">
                <a:effectLst/>
                <a:ea typeface="Calibri" panose="020F0502020204030204" pitchFamily="34" charset="0"/>
              </a:rPr>
              <a:t>ausgerichtete</a:t>
            </a:r>
            <a:r>
              <a:rPr lang="en-GB" dirty="0">
                <a:effectLst/>
                <a:ea typeface="Calibri" panose="020F0502020204030204" pitchFamily="34" charset="0"/>
              </a:rPr>
              <a:t> </a:t>
            </a:r>
            <a:r>
              <a:rPr lang="en-GB" dirty="0" err="1">
                <a:effectLst/>
                <a:ea typeface="Calibri" panose="020F0502020204030204" pitchFamily="34" charset="0"/>
              </a:rPr>
              <a:t>Ausbildung</a:t>
            </a:r>
            <a:r>
              <a:rPr lang="en-GB" dirty="0">
                <a:effectLst/>
                <a:ea typeface="Calibri" panose="020F0502020204030204" pitchFamily="34" charset="0"/>
              </a:rPr>
              <a:t> </a:t>
            </a:r>
            <a:r>
              <a:rPr lang="en-GB" dirty="0" err="1">
                <a:effectLst/>
                <a:ea typeface="Calibri" panose="020F0502020204030204" pitchFamily="34" charset="0"/>
              </a:rPr>
              <a:t>wird</a:t>
            </a:r>
            <a:r>
              <a:rPr lang="en-GB" dirty="0">
                <a:effectLst/>
                <a:ea typeface="Calibri" panose="020F0502020204030204" pitchFamily="34" charset="0"/>
              </a:rPr>
              <a:t> die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Arbeitskräfte</a:t>
            </a:r>
            <a:r>
              <a:rPr lang="en-GB" dirty="0">
                <a:effectLst/>
                <a:ea typeface="Calibri" panose="020F0502020204030204" pitchFamily="34" charset="0"/>
              </a:rPr>
              <a:t> in der </a:t>
            </a:r>
            <a:r>
              <a:rPr lang="en-GB" dirty="0" err="1">
                <a:effectLst/>
                <a:ea typeface="Calibri" panose="020F0502020204030204" pitchFamily="34" charset="0"/>
              </a:rPr>
              <a:t>Bauindustrie</a:t>
            </a:r>
            <a:r>
              <a:rPr lang="en-GB" dirty="0">
                <a:effectLst/>
                <a:ea typeface="Calibri" panose="020F0502020204030204" pitchFamily="34" charset="0"/>
              </a:rPr>
              <a:t> in </a:t>
            </a:r>
            <a:r>
              <a:rPr lang="en-GB" dirty="0" err="1">
                <a:effectLst/>
                <a:ea typeface="Calibri" panose="020F0502020204030204" pitchFamily="34" charset="0"/>
              </a:rPr>
              <a:t>ganz</a:t>
            </a:r>
            <a:r>
              <a:rPr lang="en-GB" dirty="0">
                <a:effectLst/>
                <a:ea typeface="Calibri" panose="020F0502020204030204" pitchFamily="34" charset="0"/>
              </a:rPr>
              <a:t> Europa </a:t>
            </a:r>
            <a:r>
              <a:rPr lang="en-GB" dirty="0" err="1">
                <a:effectLst/>
                <a:ea typeface="Calibri" panose="020F0502020204030204" pitchFamily="34" charset="0"/>
              </a:rPr>
              <a:t>weiter</a:t>
            </a:r>
            <a:r>
              <a:rPr lang="en-GB" dirty="0">
                <a:effectLst/>
                <a:ea typeface="Calibri" panose="020F0502020204030204" pitchFamily="34" charset="0"/>
              </a:rPr>
              <a:t> </a:t>
            </a:r>
            <a:r>
              <a:rPr lang="en-GB" dirty="0" err="1">
                <a:effectLst/>
                <a:ea typeface="Calibri" panose="020F0502020204030204" pitchFamily="34" charset="0"/>
              </a:rPr>
              <a:t>beeinflussen</a:t>
            </a:r>
            <a:r>
              <a:rPr lang="en-GB" dirty="0">
                <a:effectLst/>
                <a:ea typeface="Calibri" panose="020F0502020204030204" pitchFamily="34" charset="0"/>
              </a:rPr>
              <a:t>, </a:t>
            </a:r>
            <a:r>
              <a:rPr lang="en-GB" dirty="0" err="1">
                <a:effectLst/>
                <a:ea typeface="Calibri" panose="020F0502020204030204" pitchFamily="34" charset="0"/>
              </a:rPr>
              <a:t>damit</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ihrer</a:t>
            </a:r>
            <a:r>
              <a:rPr lang="en-GB" dirty="0">
                <a:effectLst/>
                <a:ea typeface="Calibri" panose="020F0502020204030204" pitchFamily="34" charset="0"/>
              </a:rPr>
              <a:t> </a:t>
            </a:r>
            <a:r>
              <a:rPr lang="en-GB" dirty="0" err="1">
                <a:effectLst/>
                <a:ea typeface="Calibri" panose="020F0502020204030204" pitchFamily="34" charset="0"/>
              </a:rPr>
              <a:t>Rechte</a:t>
            </a:r>
            <a:r>
              <a:rPr lang="en-GB" dirty="0">
                <a:effectLst/>
                <a:ea typeface="Calibri" panose="020F0502020204030204" pitchFamily="34" charset="0"/>
              </a:rPr>
              <a:t> auf </a:t>
            </a:r>
            <a:r>
              <a:rPr lang="en-GB" dirty="0" err="1">
                <a:effectLst/>
                <a:ea typeface="Calibri" panose="020F0502020204030204" pitchFamily="34" charset="0"/>
              </a:rPr>
              <a:t>Gleichberechtigung</a:t>
            </a:r>
            <a:r>
              <a:rPr lang="en-GB" dirty="0">
                <a:effectLst/>
                <a:ea typeface="Calibri" panose="020F0502020204030204" pitchFamily="34" charset="0"/>
              </a:rPr>
              <a:t> in der </a:t>
            </a:r>
            <a:r>
              <a:rPr lang="en-GB" dirty="0" err="1">
                <a:effectLst/>
                <a:ea typeface="Calibri" panose="020F0502020204030204" pitchFamily="34" charset="0"/>
              </a:rPr>
              <a:t>Industrie</a:t>
            </a:r>
            <a:r>
              <a:rPr lang="en-GB" dirty="0">
                <a:effectLst/>
                <a:ea typeface="Calibri" panose="020F0502020204030204" pitchFamily="34" charset="0"/>
              </a:rPr>
              <a:t> </a:t>
            </a:r>
            <a:r>
              <a:rPr lang="en-GB" dirty="0" err="1">
                <a:effectLst/>
                <a:ea typeface="Calibri" panose="020F0502020204030204" pitchFamily="34" charset="0"/>
              </a:rPr>
              <a:t>bewusst</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und </a:t>
            </a:r>
            <a:r>
              <a:rPr lang="en-GB" dirty="0" err="1">
                <a:effectLst/>
                <a:ea typeface="Calibri" panose="020F0502020204030204" pitchFamily="34" charset="0"/>
              </a:rPr>
              <a:t>ihre</a:t>
            </a:r>
            <a:r>
              <a:rPr lang="en-GB" dirty="0">
                <a:effectLst/>
                <a:ea typeface="Calibri" panose="020F0502020204030204" pitchFamily="34" charset="0"/>
              </a:rPr>
              <a:t> </a:t>
            </a:r>
            <a:r>
              <a:rPr lang="en-GB" dirty="0" err="1">
                <a:effectLst/>
                <a:ea typeface="Calibri" panose="020F0502020204030204" pitchFamily="34" charset="0"/>
              </a:rPr>
              <a:t>Fähigkeiten</a:t>
            </a:r>
            <a:r>
              <a:rPr lang="en-GB" dirty="0">
                <a:effectLst/>
                <a:ea typeface="Calibri" panose="020F0502020204030204" pitchFamily="34" charset="0"/>
              </a:rPr>
              <a:t> in der </a:t>
            </a:r>
            <a:r>
              <a:rPr lang="en-GB" dirty="0" err="1">
                <a:effectLst/>
                <a:ea typeface="Calibri" panose="020F0502020204030204" pitchFamily="34" charset="0"/>
              </a:rPr>
              <a:t>Industrie</a:t>
            </a:r>
            <a:r>
              <a:rPr lang="en-GB" dirty="0">
                <a:effectLst/>
                <a:ea typeface="Calibri" panose="020F0502020204030204" pitchFamily="34" charset="0"/>
              </a:rPr>
              <a:t> für </a:t>
            </a:r>
            <a:r>
              <a:rPr lang="en-GB" dirty="0" err="1">
                <a:effectLst/>
                <a:ea typeface="Calibri" panose="020F0502020204030204" pitchFamily="34" charset="0"/>
              </a:rPr>
              <a:t>ihren</a:t>
            </a:r>
            <a:r>
              <a:rPr lang="en-GB" dirty="0">
                <a:effectLst/>
                <a:ea typeface="Calibri" panose="020F0502020204030204" pitchFamily="34" charset="0"/>
              </a:rPr>
              <a:t> </a:t>
            </a:r>
            <a:r>
              <a:rPr lang="en-GB" dirty="0" err="1">
                <a:effectLst/>
                <a:ea typeface="Calibri" panose="020F0502020204030204" pitchFamily="34" charset="0"/>
              </a:rPr>
              <a:t>beruflichen</a:t>
            </a:r>
            <a:r>
              <a:rPr lang="en-GB" dirty="0">
                <a:effectLst/>
                <a:ea typeface="Calibri" panose="020F0502020204030204" pitchFamily="34" charset="0"/>
              </a:rPr>
              <a:t> </a:t>
            </a:r>
            <a:r>
              <a:rPr lang="en-GB" dirty="0" err="1">
                <a:effectLst/>
                <a:ea typeface="Calibri" panose="020F0502020204030204" pitchFamily="34" charset="0"/>
              </a:rPr>
              <a:t>Aufstieg</a:t>
            </a:r>
            <a:r>
              <a:rPr lang="en-GB" dirty="0">
                <a:effectLst/>
                <a:ea typeface="Calibri" panose="020F0502020204030204" pitchFamily="34" charset="0"/>
              </a:rPr>
              <a:t> </a:t>
            </a:r>
            <a:r>
              <a:rPr lang="en-GB" dirty="0" err="1">
                <a:effectLst/>
                <a:ea typeface="Calibri" panose="020F0502020204030204" pitchFamily="34" charset="0"/>
              </a:rPr>
              <a:t>nutzen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wodurch</a:t>
            </a:r>
            <a:r>
              <a:rPr lang="en-GB" dirty="0">
                <a:effectLst/>
                <a:ea typeface="Calibri" panose="020F0502020204030204" pitchFamily="34" charset="0"/>
              </a:rPr>
              <a:t> die </a:t>
            </a:r>
            <a:r>
              <a:rPr lang="en-GB" dirty="0" err="1">
                <a:effectLst/>
                <a:ea typeface="Calibri" panose="020F0502020204030204" pitchFamily="34" charset="0"/>
              </a:rPr>
              <a:t>Voraussetzungen</a:t>
            </a:r>
            <a:r>
              <a:rPr lang="en-GB" dirty="0">
                <a:effectLst/>
                <a:ea typeface="Calibri" panose="020F0502020204030204" pitchFamily="34" charset="0"/>
              </a:rPr>
              <a:t> für positive </a:t>
            </a:r>
            <a:r>
              <a:rPr lang="en-GB" dirty="0" err="1">
                <a:effectLst/>
                <a:ea typeface="Calibri" panose="020F0502020204030204" pitchFamily="34" charset="0"/>
              </a:rPr>
              <a:t>Veränderungen</a:t>
            </a:r>
            <a:r>
              <a:rPr lang="en-GB" dirty="0">
                <a:effectLst/>
                <a:ea typeface="Calibri" panose="020F0502020204030204" pitchFamily="34" charset="0"/>
              </a:rPr>
              <a:t> </a:t>
            </a:r>
            <a:r>
              <a:rPr lang="en-GB" dirty="0" err="1">
                <a:effectLst/>
                <a:ea typeface="Calibri" panose="020F0502020204030204" pitchFamily="34" charset="0"/>
              </a:rPr>
              <a:t>geschaffen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die </a:t>
            </a:r>
            <a:r>
              <a:rPr lang="en-GB" dirty="0" err="1">
                <a:effectLst/>
                <a:ea typeface="Calibri" panose="020F0502020204030204" pitchFamily="34" charset="0"/>
              </a:rPr>
              <a:t>die</a:t>
            </a:r>
            <a:r>
              <a:rPr lang="en-GB" dirty="0">
                <a:effectLst/>
                <a:ea typeface="Calibri" panose="020F0502020204030204" pitchFamily="34" charset="0"/>
              </a:rPr>
              <a:t> </a:t>
            </a:r>
            <a:r>
              <a:rPr lang="en-GB" dirty="0" err="1">
                <a:effectLst/>
                <a:ea typeface="Calibri" panose="020F0502020204030204" pitchFamily="34" charset="0"/>
              </a:rPr>
              <a:t>Aussichten</a:t>
            </a:r>
            <a:r>
              <a:rPr lang="en-GB" dirty="0">
                <a:effectLst/>
                <a:ea typeface="Calibri" panose="020F0502020204030204" pitchFamily="34" charset="0"/>
              </a:rPr>
              <a:t> der </a:t>
            </a:r>
            <a:r>
              <a:rPr lang="en-GB" dirty="0" err="1">
                <a:effectLst/>
                <a:ea typeface="Calibri" panose="020F0502020204030204" pitchFamily="34" charset="0"/>
              </a:rPr>
              <a:t>Industrie</a:t>
            </a:r>
            <a:r>
              <a:rPr lang="en-GB" dirty="0">
                <a:effectLst/>
                <a:ea typeface="Calibri" panose="020F0502020204030204" pitchFamily="34" charset="0"/>
              </a:rPr>
              <a:t> und die </a:t>
            </a:r>
            <a:r>
              <a:rPr lang="en-GB" dirty="0" err="1">
                <a:effectLst/>
                <a:ea typeface="Calibri" panose="020F0502020204030204" pitchFamily="34" charset="0"/>
              </a:rPr>
              <a:t>Lebensqualität</a:t>
            </a:r>
            <a:r>
              <a:rPr lang="en-GB" dirty="0">
                <a:effectLst/>
                <a:ea typeface="Calibri" panose="020F0502020204030204" pitchFamily="34" charset="0"/>
              </a:rPr>
              <a:t> </a:t>
            </a:r>
            <a:r>
              <a:rPr lang="en-GB" dirty="0" err="1">
                <a:effectLst/>
                <a:ea typeface="Calibri" panose="020F0502020204030204" pitchFamily="34" charset="0"/>
              </a:rPr>
              <a:t>dieser</a:t>
            </a:r>
            <a:r>
              <a:rPr lang="en-GB" dirty="0">
                <a:effectLst/>
                <a:ea typeface="Calibri" panose="020F0502020204030204" pitchFamily="34" charset="0"/>
              </a:rPr>
              <a:t> Gruppen </a:t>
            </a:r>
            <a:r>
              <a:rPr lang="en-GB" dirty="0" err="1">
                <a:effectLst/>
                <a:ea typeface="Calibri" panose="020F0502020204030204" pitchFamily="34" charset="0"/>
              </a:rPr>
              <a:t>verbessern</a:t>
            </a:r>
            <a:r>
              <a:rPr lang="en-GB" dirty="0">
                <a:effectLst/>
                <a:ea typeface="Calibri" panose="020F0502020204030204" pitchFamily="34" charset="0"/>
              </a:rPr>
              <a:t>.</a:t>
            </a:r>
          </a:p>
          <a:p>
            <a:endParaRPr lang="en-LB" dirty="0">
              <a:ea typeface="Calibri" panose="020F0502020204030204" pitchFamily="34" charset="0"/>
              <a:cs typeface="Times New Roman" panose="02020603050405020304" pitchFamily="18" charset="0"/>
            </a:endParaRPr>
          </a:p>
          <a:p>
            <a:endParaRPr lang="en-GB" dirty="0"/>
          </a:p>
        </p:txBody>
      </p:sp>
      <p:sp>
        <p:nvSpPr>
          <p:cNvPr id="4" name="Text Placeholder 1">
            <a:extLst>
              <a:ext uri="{FF2B5EF4-FFF2-40B4-BE49-F238E27FC236}">
                <a16:creationId xmlns:a16="http://schemas.microsoft.com/office/drawing/2014/main" id="{02B19BF8-4032-B1F0-3A58-D72842DD0F72}"/>
              </a:ext>
            </a:extLst>
          </p:cNvPr>
          <p:cNvSpPr txBox="1">
            <a:spLocks/>
          </p:cNvSpPr>
          <p:nvPr/>
        </p:nvSpPr>
        <p:spPr>
          <a:xfrm>
            <a:off x="3838706" y="280471"/>
            <a:ext cx="3241544" cy="471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EF8D5B"/>
                </a:solidFill>
              </a:rPr>
              <a:t>A1 </a:t>
            </a:r>
            <a:r>
              <a:rPr lang="en-GB" dirty="0" err="1">
                <a:solidFill>
                  <a:srgbClr val="EF8D5B"/>
                </a:solidFill>
              </a:rPr>
              <a:t>Informationsblatt</a:t>
            </a:r>
            <a:r>
              <a:rPr lang="en-GB" dirty="0">
                <a:solidFill>
                  <a:srgbClr val="EF8D5B"/>
                </a:solidFill>
              </a:rPr>
              <a:t> </a:t>
            </a:r>
            <a:r>
              <a:rPr lang="en-GB" dirty="0" err="1">
                <a:solidFill>
                  <a:srgbClr val="EF8D5B"/>
                </a:solidFill>
              </a:rPr>
              <a:t>Forschung</a:t>
            </a:r>
            <a:endParaRPr lang="en-GB" dirty="0">
              <a:solidFill>
                <a:srgbClr val="EF8D5B"/>
              </a:solidFill>
            </a:endParaRPr>
          </a:p>
          <a:p>
            <a:r>
              <a:rPr lang="en-GB" dirty="0">
                <a:solidFill>
                  <a:srgbClr val="EF8D5B"/>
                </a:solidFill>
              </a:rPr>
              <a:t>A2 </a:t>
            </a:r>
            <a:r>
              <a:rPr lang="en-GB" dirty="0" err="1">
                <a:solidFill>
                  <a:srgbClr val="EF8D5B"/>
                </a:solidFill>
              </a:rPr>
              <a:t>Erklärung</a:t>
            </a:r>
            <a:r>
              <a:rPr lang="en-GB" dirty="0">
                <a:solidFill>
                  <a:srgbClr val="EF8D5B"/>
                </a:solidFill>
              </a:rPr>
              <a:t> des </a:t>
            </a:r>
            <a:r>
              <a:rPr lang="en-GB" dirty="0" err="1">
                <a:solidFill>
                  <a:srgbClr val="EF8D5B"/>
                </a:solidFill>
              </a:rPr>
              <a:t>Forschungsteilnehmers</a:t>
            </a:r>
            <a:endParaRPr lang="en-GB" dirty="0">
              <a:solidFill>
                <a:srgbClr val="EF8D5B"/>
              </a:solidFill>
            </a:endParaRPr>
          </a:p>
        </p:txBody>
      </p:sp>
      <p:sp>
        <p:nvSpPr>
          <p:cNvPr id="5" name="Text Placeholder 1">
            <a:extLst>
              <a:ext uri="{FF2B5EF4-FFF2-40B4-BE49-F238E27FC236}">
                <a16:creationId xmlns:a16="http://schemas.microsoft.com/office/drawing/2014/main" id="{12883E04-7B6A-3C25-E94A-C1D2A7FA0F5F}"/>
              </a:ext>
            </a:extLst>
          </p:cNvPr>
          <p:cNvSpPr txBox="1">
            <a:spLocks/>
          </p:cNvSpPr>
          <p:nvPr/>
        </p:nvSpPr>
        <p:spPr>
          <a:xfrm>
            <a:off x="539799" y="830851"/>
            <a:ext cx="6952354" cy="111082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dirty="0">
                <a:solidFill>
                  <a:srgbClr val="7CD0E4"/>
                </a:solidFill>
                <a:ea typeface="Calibri" panose="020F0502020204030204" pitchFamily="34" charset="0"/>
              </a:rPr>
              <a:t>A1 </a:t>
            </a:r>
            <a:r>
              <a:rPr lang="en-US" sz="1800" b="1" dirty="0" err="1">
                <a:solidFill>
                  <a:srgbClr val="7CD0E4"/>
                </a:solidFill>
                <a:ea typeface="Calibri" panose="020F0502020204030204" pitchFamily="34" charset="0"/>
              </a:rPr>
              <a:t>Informationsblatt</a:t>
            </a:r>
            <a:r>
              <a:rPr lang="en-US" sz="1800" b="1" dirty="0">
                <a:solidFill>
                  <a:srgbClr val="7CD0E4"/>
                </a:solidFill>
                <a:ea typeface="Calibri" panose="020F0502020204030204" pitchFamily="34" charset="0"/>
              </a:rPr>
              <a:t> </a:t>
            </a:r>
            <a:r>
              <a:rPr lang="en-US" sz="1800" b="1" dirty="0" err="1">
                <a:solidFill>
                  <a:srgbClr val="7CD0E4"/>
                </a:solidFill>
                <a:ea typeface="Calibri" panose="020F0502020204030204" pitchFamily="34" charset="0"/>
              </a:rPr>
              <a:t>Forschung</a:t>
            </a:r>
            <a:endParaRPr lang="en-LB" sz="1800" dirty="0">
              <a:solidFill>
                <a:srgbClr val="7CD0E4"/>
              </a:solidFill>
              <a:ea typeface="Calibri" panose="020F0502020204030204" pitchFamily="34" charset="0"/>
            </a:endParaRPr>
          </a:p>
          <a:p>
            <a:pPr algn="ctr"/>
            <a:r>
              <a:rPr lang="en-GB" b="1" dirty="0">
                <a:ea typeface="Calibri" panose="020F0502020204030204" pitchFamily="34" charset="0"/>
              </a:rPr>
              <a:t> </a:t>
            </a:r>
            <a:endParaRPr lang="en-LB" dirty="0">
              <a:ea typeface="Calibri" panose="020F0502020204030204" pitchFamily="34" charset="0"/>
            </a:endParaRPr>
          </a:p>
          <a:p>
            <a:pPr algn="ctr"/>
            <a:r>
              <a:rPr lang="en-IE" dirty="0" err="1">
                <a:ea typeface="Calibri" panose="020F0502020204030204" pitchFamily="34" charset="0"/>
                <a:cs typeface="Times New Roman" panose="02020603050405020304" pitchFamily="18" charset="0"/>
              </a:rPr>
              <a:t>Vielen</a:t>
            </a:r>
            <a:r>
              <a:rPr lang="en-IE" dirty="0">
                <a:ea typeface="Calibri" panose="020F0502020204030204" pitchFamily="34" charset="0"/>
                <a:cs typeface="Times New Roman" panose="02020603050405020304" pitchFamily="18" charset="0"/>
              </a:rPr>
              <a:t> Dank, </a:t>
            </a:r>
            <a:r>
              <a:rPr lang="en-IE" dirty="0" err="1">
                <a:ea typeface="Calibri" panose="020F0502020204030204" pitchFamily="34" charset="0"/>
                <a:cs typeface="Times New Roman" panose="02020603050405020304" pitchFamily="18" charset="0"/>
              </a:rPr>
              <a:t>dass</a:t>
            </a:r>
            <a:r>
              <a:rPr lang="en-IE" dirty="0">
                <a:ea typeface="Calibri" panose="020F0502020204030204" pitchFamily="34" charset="0"/>
                <a:cs typeface="Times New Roman" panose="02020603050405020304" pitchFamily="18" charset="0"/>
              </a:rPr>
              <a:t> Sie in </a:t>
            </a:r>
            <a:r>
              <a:rPr lang="en-IE" dirty="0" err="1">
                <a:ea typeface="Calibri" panose="020F0502020204030204" pitchFamily="34" charset="0"/>
                <a:cs typeface="Times New Roman" panose="02020603050405020304" pitchFamily="18" charset="0"/>
              </a:rPr>
              <a:t>Erwägung</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ziehen</a:t>
            </a:r>
            <a:r>
              <a:rPr lang="en-IE" dirty="0">
                <a:ea typeface="Calibri" panose="020F0502020204030204" pitchFamily="34" charset="0"/>
                <a:cs typeface="Times New Roman" panose="02020603050405020304" pitchFamily="18" charset="0"/>
              </a:rPr>
              <a:t>, an </a:t>
            </a:r>
            <a:r>
              <a:rPr lang="en-IE" dirty="0" err="1">
                <a:ea typeface="Calibri" panose="020F0502020204030204" pitchFamily="34" charset="0"/>
                <a:cs typeface="Times New Roman" panose="02020603050405020304" pitchFamily="18" charset="0"/>
              </a:rPr>
              <a:t>diesem</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Forschungsprojekt</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teilzunehmen</a:t>
            </a:r>
            <a:r>
              <a:rPr lang="en-IE" dirty="0">
                <a:ea typeface="Calibri" panose="020F0502020204030204" pitchFamily="34" charset="0"/>
                <a:cs typeface="Times New Roman" panose="02020603050405020304" pitchFamily="18" charset="0"/>
              </a:rPr>
              <a:t>. Der </a:t>
            </a:r>
            <a:r>
              <a:rPr lang="en-IE" dirty="0" err="1">
                <a:ea typeface="Calibri" panose="020F0502020204030204" pitchFamily="34" charset="0"/>
                <a:cs typeface="Times New Roman" panose="02020603050405020304" pitchFamily="18" charset="0"/>
              </a:rPr>
              <a:t>Zweck</a:t>
            </a:r>
            <a:r>
              <a:rPr lang="en-IE" dirty="0">
                <a:ea typeface="Calibri" panose="020F0502020204030204" pitchFamily="34" charset="0"/>
                <a:cs typeface="Times New Roman" panose="02020603050405020304" pitchFamily="18" charset="0"/>
              </a:rPr>
              <a:t> dieses </a:t>
            </a:r>
            <a:r>
              <a:rPr lang="en-IE" dirty="0" err="1">
                <a:ea typeface="Calibri" panose="020F0502020204030204" pitchFamily="34" charset="0"/>
                <a:cs typeface="Times New Roman" panose="02020603050405020304" pitchFamily="18" charset="0"/>
              </a:rPr>
              <a:t>Dokuments</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ist</a:t>
            </a:r>
            <a:r>
              <a:rPr lang="en-IE" dirty="0">
                <a:ea typeface="Calibri" panose="020F0502020204030204" pitchFamily="34" charset="0"/>
                <a:cs typeface="Times New Roman" panose="02020603050405020304" pitchFamily="18" charset="0"/>
              </a:rPr>
              <a:t> es, </a:t>
            </a:r>
            <a:r>
              <a:rPr lang="en-IE" dirty="0" err="1">
                <a:ea typeface="Calibri" panose="020F0502020204030204" pitchFamily="34" charset="0"/>
                <a:cs typeface="Times New Roman" panose="02020603050405020304" pitchFamily="18" charset="0"/>
              </a:rPr>
              <a:t>Ihnen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zu</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erklären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worum</a:t>
            </a:r>
            <a:r>
              <a:rPr lang="en-IE" dirty="0">
                <a:ea typeface="Calibri" panose="020F0502020204030204" pitchFamily="34" charset="0"/>
                <a:cs typeface="Times New Roman" panose="02020603050405020304" pitchFamily="18" charset="0"/>
              </a:rPr>
              <a:t> es </a:t>
            </a:r>
            <a:r>
              <a:rPr lang="en-IE" dirty="0" err="1">
                <a:ea typeface="Calibri" panose="020F0502020204030204" pitchFamily="34" charset="0"/>
                <a:cs typeface="Times New Roman" panose="02020603050405020304" pitchFamily="18" charset="0"/>
              </a:rPr>
              <a:t>bei</a:t>
            </a:r>
            <a:r>
              <a:rPr lang="en-IE" dirty="0">
                <a:ea typeface="Calibri" panose="020F0502020204030204" pitchFamily="34" charset="0"/>
                <a:cs typeface="Times New Roman" panose="02020603050405020304" pitchFamily="18" charset="0"/>
              </a:rPr>
              <a:t> der Arbeit </a:t>
            </a:r>
            <a:r>
              <a:rPr lang="en-IE" dirty="0" err="1">
                <a:ea typeface="Calibri" panose="020F0502020204030204" pitchFamily="34" charset="0"/>
                <a:cs typeface="Times New Roman" panose="02020603050405020304" pitchFamily="18" charset="0"/>
              </a:rPr>
              <a:t>geht</a:t>
            </a:r>
            <a:r>
              <a:rPr lang="en-IE" dirty="0">
                <a:ea typeface="Calibri" panose="020F0502020204030204" pitchFamily="34" charset="0"/>
                <a:cs typeface="Times New Roman" panose="02020603050405020304" pitchFamily="18" charset="0"/>
              </a:rPr>
              <a:t> und was </a:t>
            </a:r>
            <a:r>
              <a:rPr lang="en-IE" dirty="0" err="1">
                <a:ea typeface="Calibri" panose="020F0502020204030204" pitchFamily="34" charset="0"/>
                <a:cs typeface="Times New Roman" panose="02020603050405020304" pitchFamily="18" charset="0"/>
              </a:rPr>
              <a:t>Ihre</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Teilnahme</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beinhalten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würde</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damit</a:t>
            </a:r>
            <a:r>
              <a:rPr lang="en-IE" dirty="0">
                <a:ea typeface="Calibri" panose="020F0502020204030204" pitchFamily="34" charset="0"/>
                <a:cs typeface="Times New Roman" panose="02020603050405020304" pitchFamily="18" charset="0"/>
              </a:rPr>
              <a:t> Sie </a:t>
            </a:r>
            <a:r>
              <a:rPr lang="en-IE" dirty="0" err="1">
                <a:ea typeface="Calibri" panose="020F0502020204030204" pitchFamily="34" charset="0"/>
                <a:cs typeface="Times New Roman" panose="02020603050405020304" pitchFamily="18" charset="0"/>
              </a:rPr>
              <a:t>eine</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fundierte</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Entscheidung</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treffen</a:t>
            </a:r>
            <a:r>
              <a:rPr lang="en-IE" dirty="0">
                <a:ea typeface="Calibri" panose="020F0502020204030204" pitchFamily="34" charset="0"/>
                <a:cs typeface="Times New Roman" panose="02020603050405020304" pitchFamily="18" charset="0"/>
              </a:rPr>
              <a:t> </a:t>
            </a:r>
            <a:r>
              <a:rPr lang="en-IE" dirty="0" err="1">
                <a:ea typeface="Calibri" panose="020F0502020204030204" pitchFamily="34" charset="0"/>
                <a:cs typeface="Times New Roman" panose="02020603050405020304" pitchFamily="18" charset="0"/>
              </a:rPr>
              <a:t>können</a:t>
            </a:r>
            <a:r>
              <a:rPr lang="en-IE" dirty="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477818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1A2011A-1680-4EAF-C89B-22B63A074387}"/>
              </a:ext>
            </a:extLst>
          </p:cNvPr>
          <p:cNvSpPr/>
          <p:nvPr/>
        </p:nvSpPr>
        <p:spPr>
          <a:xfrm>
            <a:off x="0" y="4858966"/>
            <a:ext cx="7559675" cy="161927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828E33DB-7054-589D-A2B7-8C4F4CD3F82D}"/>
              </a:ext>
            </a:extLst>
          </p:cNvPr>
          <p:cNvSpPr>
            <a:spLocks noGrp="1"/>
          </p:cNvSpPr>
          <p:nvPr>
            <p:ph type="sldNum" sz="quarter" idx="4"/>
          </p:nvPr>
        </p:nvSpPr>
        <p:spPr/>
        <p:txBody>
          <a:bodyPr/>
          <a:lstStyle/>
          <a:p>
            <a:fld id="{CB2079F2-58AF-ED44-82D7-E04B2F6FD686}" type="slidenum">
              <a:rPr lang="en-US" smtClean="0"/>
              <a:t>74</a:t>
            </a:fld>
            <a:endParaRPr lang="en-US" dirty="0"/>
          </a:p>
        </p:txBody>
      </p:sp>
      <p:sp>
        <p:nvSpPr>
          <p:cNvPr id="5" name="Text Placeholder 1">
            <a:extLst>
              <a:ext uri="{FF2B5EF4-FFF2-40B4-BE49-F238E27FC236}">
                <a16:creationId xmlns:a16="http://schemas.microsoft.com/office/drawing/2014/main" id="{12883E04-7B6A-3C25-E94A-C1D2A7FA0F5F}"/>
              </a:ext>
            </a:extLst>
          </p:cNvPr>
          <p:cNvSpPr txBox="1">
            <a:spLocks/>
          </p:cNvSpPr>
          <p:nvPr/>
        </p:nvSpPr>
        <p:spPr>
          <a:xfrm>
            <a:off x="530626" y="243592"/>
            <a:ext cx="6498421" cy="433980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dirty="0">
                <a:solidFill>
                  <a:srgbClr val="7CD0E4"/>
                </a:solidFill>
                <a:ea typeface="Calibri" panose="020F0502020204030204" pitchFamily="34" charset="0"/>
              </a:rPr>
              <a:t>A2 </a:t>
            </a:r>
            <a:r>
              <a:rPr lang="en-US" sz="1800" b="1" dirty="0" err="1">
                <a:solidFill>
                  <a:srgbClr val="7CD0E4"/>
                </a:solidFill>
                <a:ea typeface="Calibri" panose="020F0502020204030204" pitchFamily="34" charset="0"/>
              </a:rPr>
              <a:t>Zustimmung</a:t>
            </a:r>
            <a:r>
              <a:rPr lang="en-US" sz="1800" b="1" dirty="0">
                <a:solidFill>
                  <a:srgbClr val="7CD0E4"/>
                </a:solidFill>
                <a:ea typeface="Calibri" panose="020F0502020204030204" pitchFamily="34" charset="0"/>
              </a:rPr>
              <a:t> des </a:t>
            </a:r>
            <a:r>
              <a:rPr lang="en-US" sz="1800" b="1" dirty="0" err="1">
                <a:solidFill>
                  <a:srgbClr val="7CD0E4"/>
                </a:solidFill>
                <a:ea typeface="Calibri" panose="020F0502020204030204" pitchFamily="34" charset="0"/>
              </a:rPr>
              <a:t>Forschungsteilnehmers</a:t>
            </a:r>
            <a:r>
              <a:rPr lang="en-US" sz="1800" b="1" dirty="0">
                <a:solidFill>
                  <a:srgbClr val="7CD0E4"/>
                </a:solidFill>
                <a:ea typeface="Calibri" panose="020F0502020204030204" pitchFamily="34" charset="0"/>
              </a:rPr>
              <a:t> </a:t>
            </a:r>
            <a:endParaRPr lang="en-LB" sz="1800" dirty="0">
              <a:solidFill>
                <a:srgbClr val="7CD0E4"/>
              </a:solidFill>
              <a:ea typeface="Calibri" panose="020F0502020204030204" pitchFamily="34" charset="0"/>
            </a:endParaRPr>
          </a:p>
          <a:p>
            <a:pPr algn="ctr"/>
            <a:r>
              <a:rPr lang="en-GB" b="1" dirty="0">
                <a:ea typeface="Calibri" panose="020F0502020204030204" pitchFamily="34" charset="0"/>
              </a:rPr>
              <a:t> </a:t>
            </a:r>
            <a:endParaRPr lang="en-LB" dirty="0">
              <a:ea typeface="Calibri" panose="020F0502020204030204" pitchFamily="34" charset="0"/>
            </a:endParaRPr>
          </a:p>
          <a:p>
            <a:pPr algn="just"/>
            <a:r>
              <a:rPr lang="en-IE" dirty="0">
                <a:effectLst/>
                <a:latin typeface="Calibri" panose="020F0502020204030204" pitchFamily="34" charset="0"/>
                <a:ea typeface="Calibri" panose="020F0502020204030204" pitchFamily="34" charset="0"/>
                <a:cs typeface="Times New Roman" panose="02020603050405020304" pitchFamily="18" charset="0"/>
              </a:rPr>
              <a:t>Ich </a:t>
            </a:r>
            <a:r>
              <a:rPr lang="en-IE" dirty="0" err="1">
                <a:effectLst/>
                <a:latin typeface="Calibri" panose="020F0502020204030204" pitchFamily="34" charset="0"/>
                <a:ea typeface="Calibri" panose="020F0502020204030204" pitchFamily="34" charset="0"/>
                <a:cs typeface="Times New Roman" panose="02020603050405020304" pitchFamily="18" charset="0"/>
              </a:rPr>
              <a:t>habe</a:t>
            </a:r>
            <a:r>
              <a:rPr lang="en-IE" dirty="0">
                <a:effectLst/>
                <a:latin typeface="Calibri" panose="020F0502020204030204" pitchFamily="34" charset="0"/>
                <a:ea typeface="Calibri" panose="020F0502020204030204" pitchFamily="34" charset="0"/>
                <a:cs typeface="Times New Roman" panose="02020603050405020304" pitchFamily="18" charset="0"/>
              </a:rPr>
              <a:t> dieses </a:t>
            </a:r>
            <a:r>
              <a:rPr lang="en-IE" dirty="0" err="1">
                <a:effectLst/>
                <a:latin typeface="Calibri" panose="020F0502020204030204" pitchFamily="34" charset="0"/>
                <a:ea typeface="Calibri" panose="020F0502020204030204" pitchFamily="34" charset="0"/>
                <a:cs typeface="Times New Roman" panose="02020603050405020304" pitchFamily="18" charset="0"/>
              </a:rPr>
              <a:t>Informationsblatt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gelesen</a:t>
            </a:r>
            <a:r>
              <a:rPr lang="en-IE" dirty="0">
                <a:effectLst/>
                <a:latin typeface="Calibri" panose="020F0502020204030204" pitchFamily="34" charset="0"/>
                <a:ea typeface="Calibri" panose="020F0502020204030204" pitchFamily="34" charset="0"/>
                <a:cs typeface="Times New Roman" panose="02020603050405020304" pitchFamily="18" charset="0"/>
              </a:rPr>
              <a:t> und </a:t>
            </a:r>
            <a:r>
              <a:rPr lang="en-IE" dirty="0" err="1">
                <a:effectLst/>
                <a:latin typeface="Calibri" panose="020F0502020204030204" pitchFamily="34" charset="0"/>
                <a:ea typeface="Calibri" panose="020F0502020204030204" pitchFamily="34" charset="0"/>
                <a:cs typeface="Times New Roman" panose="02020603050405020304" pitchFamily="18" charset="0"/>
              </a:rPr>
              <a:t>konnte</a:t>
            </a:r>
            <a:r>
              <a:rPr lang="en-IE" dirty="0">
                <a:effectLst/>
                <a:latin typeface="Calibri" panose="020F0502020204030204" pitchFamily="34" charset="0"/>
                <a:ea typeface="Calibri" panose="020F0502020204030204" pitchFamily="34" charset="0"/>
                <a:cs typeface="Times New Roman" panose="02020603050405020304" pitchFamily="18" charset="0"/>
              </a:rPr>
              <a:t> mir in </a:t>
            </a:r>
            <a:r>
              <a:rPr lang="en-IE" dirty="0" err="1">
                <a:effectLst/>
                <a:latin typeface="Calibri" panose="020F0502020204030204" pitchFamily="34" charset="0"/>
                <a:ea typeface="Calibri" panose="020F0502020204030204" pitchFamily="34" charset="0"/>
                <a:cs typeface="Times New Roman" panose="02020603050405020304" pitchFamily="18" charset="0"/>
              </a:rPr>
              <a:t>Ruhe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überlegen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ob</a:t>
            </a:r>
            <a:r>
              <a:rPr lang="en-IE" dirty="0">
                <a:effectLst/>
                <a:latin typeface="Calibri" panose="020F0502020204030204" pitchFamily="34" charset="0"/>
                <a:ea typeface="Calibri" panose="020F0502020204030204" pitchFamily="34" charset="0"/>
                <a:cs typeface="Times New Roman" panose="02020603050405020304" pitchFamily="18" charset="0"/>
              </a:rPr>
              <a:t> ich an </a:t>
            </a:r>
            <a:r>
              <a:rPr lang="en-IE" dirty="0" err="1">
                <a:effectLst/>
                <a:latin typeface="Calibri" panose="020F0502020204030204" pitchFamily="34" charset="0"/>
                <a:ea typeface="Calibri" panose="020F0502020204030204" pitchFamily="34" charset="0"/>
                <a:cs typeface="Times New Roman" panose="02020603050405020304" pitchFamily="18" charset="0"/>
              </a:rPr>
              <a:t>dieser</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Studie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teilnehmen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möchte</a:t>
            </a:r>
            <a:r>
              <a:rPr lang="en-IE" dirty="0">
                <a:effectLst/>
                <a:latin typeface="Calibri" panose="020F0502020204030204" pitchFamily="34" charset="0"/>
                <a:ea typeface="Calibri" panose="020F0502020204030204" pitchFamily="34" charset="0"/>
                <a:cs typeface="Times New Roman" panose="02020603050405020304" pitchFamily="18" charset="0"/>
              </a:rPr>
              <a:t>. Mir </a:t>
            </a:r>
            <a:r>
              <a:rPr lang="en-IE" dirty="0" err="1">
                <a:effectLst/>
                <a:latin typeface="Calibri" panose="020F0502020204030204" pitchFamily="34" charset="0"/>
                <a:ea typeface="Calibri" panose="020F0502020204030204" pitchFamily="34" charset="0"/>
                <a:cs typeface="Times New Roman" panose="02020603050405020304" pitchFamily="18" charset="0"/>
              </a:rPr>
              <a:t>ist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klar</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dass</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meine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Teilnahme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freiwillig</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ist</a:t>
            </a:r>
            <a:r>
              <a:rPr lang="en-IE" dirty="0">
                <a:effectLst/>
                <a:latin typeface="Calibri" panose="020F0502020204030204" pitchFamily="34" charset="0"/>
                <a:ea typeface="Calibri" panose="020F0502020204030204" pitchFamily="34" charset="0"/>
                <a:cs typeface="Times New Roman" panose="02020603050405020304" pitchFamily="18" charset="0"/>
              </a:rPr>
              <a:t> (es </a:t>
            </a:r>
            <a:r>
              <a:rPr lang="en-IE" dirty="0" err="1">
                <a:effectLst/>
                <a:latin typeface="Calibri" panose="020F0502020204030204" pitchFamily="34" charset="0"/>
                <a:ea typeface="Calibri" panose="020F0502020204030204" pitchFamily="34" charset="0"/>
                <a:cs typeface="Times New Roman" panose="02020603050405020304" pitchFamily="18" charset="0"/>
              </a:rPr>
              <a:t>ist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meine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Entscheidung</a:t>
            </a:r>
            <a:r>
              <a:rPr lang="en-IE" dirty="0">
                <a:effectLst/>
                <a:latin typeface="Calibri" panose="020F0502020204030204" pitchFamily="34" charset="0"/>
                <a:ea typeface="Calibri" panose="020F0502020204030204" pitchFamily="34" charset="0"/>
                <a:cs typeface="Times New Roman" panose="02020603050405020304" pitchFamily="18" charset="0"/>
              </a:rPr>
              <a:t>) und </a:t>
            </a:r>
            <a:r>
              <a:rPr lang="en-IE" dirty="0" err="1">
                <a:effectLst/>
                <a:latin typeface="Calibri" panose="020F0502020204030204" pitchFamily="34" charset="0"/>
                <a:ea typeface="Calibri" panose="020F0502020204030204" pitchFamily="34" charset="0"/>
                <a:cs typeface="Times New Roman" panose="02020603050405020304" pitchFamily="18" charset="0"/>
              </a:rPr>
              <a:t>dass</a:t>
            </a:r>
            <a:r>
              <a:rPr lang="en-IE" dirty="0">
                <a:effectLst/>
                <a:latin typeface="Calibri" panose="020F0502020204030204" pitchFamily="34" charset="0"/>
                <a:ea typeface="Calibri" panose="020F0502020204030204" pitchFamily="34" charset="0"/>
                <a:cs typeface="Times New Roman" panose="02020603050405020304" pitchFamily="18" charset="0"/>
              </a:rPr>
              <a:t> es mir </a:t>
            </a:r>
            <a:r>
              <a:rPr lang="en-IE" dirty="0" err="1">
                <a:effectLst/>
                <a:latin typeface="Calibri" panose="020F0502020204030204" pitchFamily="34" charset="0"/>
                <a:ea typeface="Calibri" panose="020F0502020204030204" pitchFamily="34" charset="0"/>
                <a:cs typeface="Times New Roman" panose="02020603050405020304" pitchFamily="18" charset="0"/>
              </a:rPr>
              <a:t>freisteht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jederzeit</a:t>
            </a:r>
            <a:r>
              <a:rPr lang="en-IE" dirty="0">
                <a:effectLst/>
                <a:latin typeface="Calibri" panose="020F0502020204030204" pitchFamily="34" charset="0"/>
                <a:ea typeface="Calibri" panose="020F0502020204030204" pitchFamily="34" charset="0"/>
                <a:cs typeface="Times New Roman" panose="02020603050405020304" pitchFamily="18" charset="0"/>
              </a:rPr>
              <a:t> von der </a:t>
            </a:r>
            <a:r>
              <a:rPr lang="en-IE" dirty="0" err="1">
                <a:effectLst/>
                <a:latin typeface="Calibri" panose="020F0502020204030204" pitchFamily="34" charset="0"/>
                <a:ea typeface="Calibri" panose="020F0502020204030204" pitchFamily="34" charset="0"/>
                <a:cs typeface="Times New Roman" panose="02020603050405020304" pitchFamily="18" charset="0"/>
              </a:rPr>
              <a:t>Studie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zurückzutreten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ohne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dass</a:t>
            </a:r>
            <a:r>
              <a:rPr lang="en-IE" dirty="0">
                <a:effectLst/>
                <a:latin typeface="Calibri" panose="020F0502020204030204" pitchFamily="34" charset="0"/>
                <a:ea typeface="Calibri" panose="020F0502020204030204" pitchFamily="34" charset="0"/>
                <a:cs typeface="Times New Roman" panose="02020603050405020304" pitchFamily="18" charset="0"/>
              </a:rPr>
              <a:t> mir </a:t>
            </a:r>
            <a:r>
              <a:rPr lang="en-IE" dirty="0" err="1">
                <a:effectLst/>
                <a:latin typeface="Calibri" panose="020F0502020204030204" pitchFamily="34" charset="0"/>
                <a:ea typeface="Calibri" panose="020F0502020204030204" pitchFamily="34" charset="0"/>
                <a:cs typeface="Times New Roman" panose="02020603050405020304" pitchFamily="18" charset="0"/>
              </a:rPr>
              <a:t>dadurch</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Nachteile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entstehen</a:t>
            </a:r>
            <a:r>
              <a:rPr lang="en-IE" dirty="0">
                <a:effectLst/>
                <a:latin typeface="Calibri" panose="020F0502020204030204" pitchFamily="34" charset="0"/>
                <a:ea typeface="Calibri" panose="020F0502020204030204" pitchFamily="34" charset="0"/>
                <a:cs typeface="Times New Roman" panose="02020603050405020304" pitchFamily="18" charset="0"/>
              </a:rPr>
              <a:t>. Daher bin ich </a:t>
            </a:r>
            <a:r>
              <a:rPr lang="en-IE" dirty="0" err="1">
                <a:effectLst/>
                <a:latin typeface="Calibri" panose="020F0502020204030204" pitchFamily="34" charset="0"/>
                <a:ea typeface="Calibri" panose="020F0502020204030204" pitchFamily="34" charset="0"/>
                <a:cs typeface="Times New Roman" panose="02020603050405020304" pitchFamily="18" charset="0"/>
              </a:rPr>
              <a:t>damit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einverstanden</a:t>
            </a:r>
            <a:r>
              <a:rPr lang="en-IE" dirty="0">
                <a:effectLst/>
                <a:latin typeface="Calibri" panose="020F0502020204030204" pitchFamily="34" charset="0"/>
                <a:ea typeface="Calibri" panose="020F0502020204030204" pitchFamily="34" charset="0"/>
                <a:cs typeface="Times New Roman" panose="02020603050405020304" pitchFamily="18" charset="0"/>
              </a:rPr>
              <a:t>, an </a:t>
            </a:r>
            <a:r>
              <a:rPr lang="en-IE" dirty="0" err="1">
                <a:effectLst/>
                <a:latin typeface="Calibri" panose="020F0502020204030204" pitchFamily="34" charset="0"/>
                <a:ea typeface="Calibri" panose="020F0502020204030204" pitchFamily="34" charset="0"/>
                <a:cs typeface="Times New Roman" panose="02020603050405020304" pitchFamily="18" charset="0"/>
              </a:rPr>
              <a:t>dieser</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Studie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teilzunehmen</a:t>
            </a:r>
            <a:r>
              <a:rPr lang="en-IE" dirty="0">
                <a:effectLst/>
                <a:latin typeface="Calibri" panose="020F0502020204030204" pitchFamily="34" charset="0"/>
                <a:ea typeface="Calibri" panose="020F0502020204030204" pitchFamily="34" charset="0"/>
                <a:cs typeface="Times New Roman" panose="02020603050405020304" pitchFamily="18" charset="0"/>
              </a:rPr>
              <a:t>. </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 </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(Bitte das </a:t>
            </a:r>
            <a:r>
              <a:rPr lang="en-IE" dirty="0" err="1">
                <a:effectLst/>
                <a:latin typeface="Calibri" panose="020F0502020204030204" pitchFamily="34" charset="0"/>
                <a:ea typeface="Calibri" panose="020F0502020204030204" pitchFamily="34" charset="0"/>
                <a:cs typeface="Times New Roman" panose="02020603050405020304" pitchFamily="18" charset="0"/>
              </a:rPr>
              <a:t>Kästchen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ankreuzen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_</a:t>
            </a:r>
            <a:r>
              <a:rPr lang="en-IE" sz="1800"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a:t>
            </a:r>
            <a:endParaRPr lang="ru-RU" dirty="0">
              <a:solidFill>
                <a:srgbClr val="7CD0E4"/>
              </a:solidFill>
              <a:ea typeface="Calibri" panose="020F0502020204030204" pitchFamily="34" charset="0"/>
              <a:cs typeface="Times New Roman" panose="02020603050405020304" pitchFamily="18" charset="0"/>
            </a:endParaRPr>
          </a:p>
          <a:p>
            <a:pPr algn="l"/>
            <a:endParaRPr lang="ru-RU" dirty="0">
              <a:ea typeface="Calibri" panose="020F0502020204030204" pitchFamily="34" charset="0"/>
              <a:cs typeface="Times New Roman" panose="02020603050405020304" pitchFamily="18" charset="0"/>
            </a:endParaRPr>
          </a:p>
          <a:p>
            <a:pPr algn="just"/>
            <a:r>
              <a:rPr lang="en-IE" b="1" dirty="0">
                <a:effectLst/>
                <a:latin typeface="Calibri" panose="020F0502020204030204" pitchFamily="34" charset="0"/>
                <a:ea typeface="Calibri" panose="020F0502020204030204" pitchFamily="34" charset="0"/>
                <a:cs typeface="Times New Roman" panose="02020603050405020304" pitchFamily="18" charset="0"/>
              </a:rPr>
              <a:t>Ich </a:t>
            </a:r>
            <a:r>
              <a:rPr lang="en-IE" b="1" dirty="0" err="1">
                <a:effectLst/>
                <a:latin typeface="Calibri" panose="020F0502020204030204" pitchFamily="34" charset="0"/>
                <a:ea typeface="Calibri" panose="020F0502020204030204" pitchFamily="34" charset="0"/>
                <a:cs typeface="Times New Roman" panose="02020603050405020304" pitchFamily="18" charset="0"/>
              </a:rPr>
              <a:t>erkläre</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mich</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damit</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einverstanden</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dass</a:t>
            </a:r>
            <a:r>
              <a:rPr lang="en-IE" b="1" dirty="0">
                <a:effectLst/>
                <a:latin typeface="Calibri" panose="020F0502020204030204" pitchFamily="34" charset="0"/>
                <a:ea typeface="Calibri" panose="020F0502020204030204" pitchFamily="34" charset="0"/>
                <a:cs typeface="Times New Roman" panose="02020603050405020304" pitchFamily="18" charset="0"/>
              </a:rPr>
              <a:t> die von mir </a:t>
            </a:r>
            <a:r>
              <a:rPr lang="en-IE" b="1" dirty="0" err="1">
                <a:effectLst/>
                <a:latin typeface="Calibri" panose="020F0502020204030204" pitchFamily="34" charset="0"/>
                <a:ea typeface="Calibri" panose="020F0502020204030204" pitchFamily="34" charset="0"/>
                <a:cs typeface="Times New Roman" panose="02020603050405020304" pitchFamily="18" charset="0"/>
              </a:rPr>
              <a:t>erhobenen</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ausschließlich</a:t>
            </a:r>
            <a:r>
              <a:rPr lang="en-IE" b="1" dirty="0">
                <a:effectLst/>
                <a:latin typeface="Calibri" panose="020F0502020204030204" pitchFamily="34" charset="0"/>
                <a:ea typeface="Calibri" panose="020F0502020204030204" pitchFamily="34" charset="0"/>
                <a:cs typeface="Times New Roman" panose="02020603050405020304" pitchFamily="18" charset="0"/>
              </a:rPr>
              <a:t> für die </a:t>
            </a:r>
            <a:r>
              <a:rPr lang="en-IE" b="1" dirty="0" err="1">
                <a:effectLst/>
                <a:latin typeface="Calibri" panose="020F0502020204030204" pitchFamily="34" charset="0"/>
                <a:ea typeface="Calibri" panose="020F0502020204030204" pitchFamily="34" charset="0"/>
                <a:cs typeface="Times New Roman" panose="02020603050405020304" pitchFamily="18" charset="0"/>
              </a:rPr>
              <a:t>folgenden</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Zwecke</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verwendet</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werden</a:t>
            </a:r>
            <a:r>
              <a:rPr lang="en-IE" dirty="0">
                <a:effectLst/>
                <a:latin typeface="Calibri" panose="020F0502020204030204" pitchFamily="34" charset="0"/>
                <a:ea typeface="Calibri" panose="020F0502020204030204" pitchFamily="34" charset="0"/>
                <a:cs typeface="Times New Roman" panose="02020603050405020304" pitchFamily="18" charset="0"/>
              </a:rPr>
              <a:t>: </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i="1" dirty="0">
                <a:effectLst/>
                <a:latin typeface="Calibri" panose="020F0502020204030204" pitchFamily="34" charset="0"/>
                <a:ea typeface="Calibri" panose="020F0502020204030204" pitchFamily="34" charset="0"/>
                <a:cs typeface="Times New Roman" panose="02020603050405020304" pitchFamily="18" charset="0"/>
              </a:rPr>
              <a:t>(Bitte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kreuzen</a:t>
            </a:r>
            <a:r>
              <a:rPr lang="en-IE" b="1" i="1" dirty="0">
                <a:effectLst/>
                <a:latin typeface="Calibri" panose="020F0502020204030204" pitchFamily="34" charset="0"/>
                <a:ea typeface="Calibri" panose="020F0502020204030204" pitchFamily="34" charset="0"/>
                <a:cs typeface="Times New Roman" panose="02020603050405020304" pitchFamily="18" charset="0"/>
              </a:rPr>
              <a:t> Sie das/die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entsprechende</a:t>
            </a:r>
            <a:r>
              <a:rPr lang="en-IE" b="1" i="1" dirty="0">
                <a:effectLst/>
                <a:latin typeface="Calibri" panose="020F0502020204030204" pitchFamily="34" charset="0"/>
                <a:ea typeface="Calibri" panose="020F0502020204030204" pitchFamily="34" charset="0"/>
                <a:cs typeface="Times New Roman" panose="02020603050405020304" pitchFamily="18" charset="0"/>
              </a:rPr>
              <a:t>(n)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Kästchen</a:t>
            </a:r>
            <a:r>
              <a:rPr lang="en-IE" b="1" i="1" dirty="0">
                <a:effectLst/>
                <a:latin typeface="Calibri" panose="020F0502020204030204" pitchFamily="34" charset="0"/>
                <a:ea typeface="Calibri" panose="020F0502020204030204" pitchFamily="34" charset="0"/>
                <a:cs typeface="Times New Roman" panose="02020603050405020304" pitchFamily="18" charset="0"/>
              </a:rPr>
              <a:t> an,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mit</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dem</a:t>
            </a:r>
            <a:r>
              <a:rPr lang="en-IE" b="1" i="1" dirty="0">
                <a:effectLst/>
                <a:latin typeface="Calibri" panose="020F0502020204030204" pitchFamily="34" charset="0"/>
                <a:ea typeface="Calibri" panose="020F0502020204030204" pitchFamily="34" charset="0"/>
                <a:cs typeface="Times New Roman" panose="02020603050405020304" pitchFamily="18" charset="0"/>
              </a:rPr>
              <a:t>/</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denen</a:t>
            </a:r>
            <a:r>
              <a:rPr lang="en-IE" b="1" i="1" dirty="0">
                <a:effectLst/>
                <a:latin typeface="Calibri" panose="020F0502020204030204" pitchFamily="34" charset="0"/>
                <a:ea typeface="Calibri" panose="020F0502020204030204" pitchFamily="34" charset="0"/>
                <a:cs typeface="Times New Roman" panose="02020603050405020304" pitchFamily="18" charset="0"/>
              </a:rPr>
              <a:t> Sie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einverstanden</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sind</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endParaRPr lang="ru-RU" b="1" i="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Alle von mir </a:t>
            </a:r>
            <a:r>
              <a:rPr lang="en-IE" dirty="0" err="1">
                <a:effectLst/>
                <a:latin typeface="Calibri" panose="020F0502020204030204" pitchFamily="34" charset="0"/>
                <a:ea typeface="Calibri" panose="020F0502020204030204" pitchFamily="34" charset="0"/>
                <a:cs typeface="Times New Roman" panose="02020603050405020304" pitchFamily="18" charset="0"/>
              </a:rPr>
              <a:t>erhobenen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a:t>
            </a:r>
            <a:endParaRPr lang="en-LB" sz="1600"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Nur de-</a:t>
            </a:r>
            <a:r>
              <a:rPr lang="en-IE" dirty="0" err="1">
                <a:effectLst/>
                <a:latin typeface="Calibri" panose="020F0502020204030204" pitchFamily="34" charset="0"/>
                <a:ea typeface="Calibri" panose="020F0502020204030204" pitchFamily="34" charset="0"/>
                <a:cs typeface="Times New Roman" panose="02020603050405020304" pitchFamily="18" charset="0"/>
              </a:rPr>
              <a:t>identifizierte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a:t>
            </a:r>
            <a:r>
              <a:rPr lang="ru-RU" b="1" u="sng" dirty="0">
                <a:solidFill>
                  <a:srgbClr val="7CD0E4"/>
                </a:solidFill>
                <a:ea typeface="Calibri" panose="020F0502020204030204" pitchFamily="34" charset="0"/>
                <a:cs typeface="Times New Roman" panose="02020603050405020304" pitchFamily="18" charset="0"/>
              </a:rPr>
              <a:t>___________________________________ </a:t>
            </a:r>
            <a:endParaRPr lang="ru-RU" sz="1100" dirty="0">
              <a:solidFill>
                <a:srgbClr val="7CD0E4"/>
              </a:solidFill>
              <a:effectLst/>
              <a:latin typeface="Calibri" panose="020F0502020204030204" pitchFamily="34" charset="0"/>
              <a:ea typeface="Calibri" panose="020F0502020204030204" pitchFamily="34" charset="0"/>
              <a:cs typeface="Calibri" panose="020F0502020204030204" pitchFamily="34"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Nur </a:t>
            </a:r>
            <a:r>
              <a:rPr lang="en-IE" dirty="0" err="1">
                <a:effectLst/>
                <a:latin typeface="Calibri" panose="020F0502020204030204" pitchFamily="34" charset="0"/>
                <a:ea typeface="Calibri" panose="020F0502020204030204" pitchFamily="34" charset="0"/>
                <a:cs typeface="Times New Roman" panose="02020603050405020304" pitchFamily="18" charset="0"/>
              </a:rPr>
              <a:t>persönliche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Angaben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a:t>
            </a:r>
            <a:endParaRPr lang="en-LB" sz="1600"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err="1">
                <a:effectLst/>
                <a:latin typeface="Calibri" panose="020F0502020204030204" pitchFamily="34" charset="0"/>
                <a:ea typeface="Calibri" panose="020F0502020204030204" pitchFamily="34" charset="0"/>
                <a:cs typeface="Times New Roman" panose="02020603050405020304" pitchFamily="18" charset="0"/>
              </a:rPr>
              <a:t>Aufgezeichnetes</a:t>
            </a:r>
            <a:r>
              <a:rPr lang="en-IE" dirty="0">
                <a:effectLst/>
                <a:latin typeface="Calibri" panose="020F0502020204030204" pitchFamily="34" charset="0"/>
                <a:ea typeface="Calibri" panose="020F0502020204030204" pitchFamily="34" charset="0"/>
                <a:cs typeface="Times New Roman" panose="02020603050405020304" pitchFamily="18" charset="0"/>
              </a:rPr>
              <a:t> Interview (Audio):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a:t>
            </a:r>
            <a:endParaRPr lang="en-LB" sz="1600"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err="1">
                <a:effectLst/>
                <a:latin typeface="Calibri" panose="020F0502020204030204" pitchFamily="34" charset="0"/>
                <a:ea typeface="Calibri" panose="020F0502020204030204" pitchFamily="34" charset="0"/>
                <a:cs typeface="Times New Roman" panose="02020603050405020304" pitchFamily="18" charset="0"/>
              </a:rPr>
              <a:t>Fotografien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a:t>
            </a:r>
            <a:endParaRPr lang="en-LB" sz="16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Film/Video/DVD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a:t>
            </a:r>
            <a:endParaRPr lang="en-LB" sz="1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b="1" i="1" dirty="0">
              <a:ea typeface="Calibri" panose="020F0502020204030204" pitchFamily="34" charset="0"/>
              <a:cs typeface="Times New Roman" panose="02020603050405020304" pitchFamily="18" charset="0"/>
            </a:endParaRPr>
          </a:p>
          <a:p>
            <a:pPr algn="l"/>
            <a:r>
              <a:rPr lang="en-IE" b="1" i="1" dirty="0">
                <a:effectLst/>
                <a:latin typeface="Calibri" panose="020F0502020204030204" pitchFamily="34" charset="0"/>
                <a:ea typeface="Calibri" panose="020F0502020204030204" pitchFamily="34" charset="0"/>
                <a:cs typeface="Times New Roman" panose="02020603050405020304" pitchFamily="18" charset="0"/>
              </a:rPr>
              <a:t>Ich bin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damit</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einverstanden</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dass</a:t>
            </a:r>
            <a:r>
              <a:rPr lang="en-IE" b="1" i="1" dirty="0">
                <a:effectLst/>
                <a:latin typeface="Calibri" panose="020F0502020204030204" pitchFamily="34" charset="0"/>
                <a:ea typeface="Calibri" panose="020F0502020204030204" pitchFamily="34" charset="0"/>
                <a:cs typeface="Times New Roman" panose="02020603050405020304" pitchFamily="18" charset="0"/>
              </a:rPr>
              <a:t> die von mir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erhobenen</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anonymisiert</a:t>
            </a:r>
            <a:r>
              <a:rPr lang="en-IE" b="1" i="1" dirty="0">
                <a:effectLst/>
                <a:latin typeface="Calibri" panose="020F0502020204030204" pitchFamily="34" charset="0"/>
                <a:ea typeface="Calibri" panose="020F0502020204030204" pitchFamily="34" charset="0"/>
                <a:cs typeface="Times New Roman" panose="02020603050405020304" pitchFamily="18" charset="0"/>
              </a:rPr>
              <a:t> und für die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künftige</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Verwendung</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durch</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andere</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Forscher</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archiviert</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r>
              <a:rPr lang="en-IE" b="1" i="1" dirty="0" err="1">
                <a:effectLst/>
                <a:latin typeface="Calibri" panose="020F0502020204030204" pitchFamily="34" charset="0"/>
                <a:ea typeface="Calibri" panose="020F0502020204030204" pitchFamily="34" charset="0"/>
                <a:cs typeface="Times New Roman" panose="02020603050405020304" pitchFamily="18" charset="0"/>
              </a:rPr>
              <a:t>werden</a:t>
            </a:r>
            <a:r>
              <a:rPr lang="en-IE" b="1" i="1" dirty="0">
                <a:effectLst/>
                <a:latin typeface="Calibri" panose="020F0502020204030204" pitchFamily="34" charset="0"/>
                <a:ea typeface="Calibri" panose="020F0502020204030204" pitchFamily="34" charset="0"/>
                <a:cs typeface="Times New Roman" panose="02020603050405020304" pitchFamily="18" charset="0"/>
              </a:rPr>
              <a:t>: </a:t>
            </a:r>
            <a:endParaRPr lang="ru-RU" b="1" i="1"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Alle von mir </a:t>
            </a:r>
            <a:r>
              <a:rPr lang="en-IE" dirty="0" err="1">
                <a:effectLst/>
                <a:latin typeface="Calibri" panose="020F0502020204030204" pitchFamily="34" charset="0"/>
                <a:ea typeface="Calibri" panose="020F0502020204030204" pitchFamily="34" charset="0"/>
                <a:cs typeface="Times New Roman" panose="02020603050405020304" pitchFamily="18" charset="0"/>
              </a:rPr>
              <a:t>erhobenen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a:t>
            </a:r>
            <a:endParaRPr lang="en-LB"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Nur de-</a:t>
            </a:r>
            <a:r>
              <a:rPr lang="en-IE" dirty="0" err="1">
                <a:effectLst/>
                <a:latin typeface="Calibri" panose="020F0502020204030204" pitchFamily="34" charset="0"/>
                <a:ea typeface="Calibri" panose="020F0502020204030204" pitchFamily="34" charset="0"/>
                <a:cs typeface="Times New Roman" panose="02020603050405020304" pitchFamily="18" charset="0"/>
              </a:rPr>
              <a:t>identifizierte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Daten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_</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 </a:t>
            </a:r>
            <a:endParaRPr lang="en-LB"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Nur </a:t>
            </a:r>
            <a:r>
              <a:rPr lang="en-IE" dirty="0" err="1">
                <a:effectLst/>
                <a:latin typeface="Calibri" panose="020F0502020204030204" pitchFamily="34" charset="0"/>
                <a:ea typeface="Calibri" panose="020F0502020204030204" pitchFamily="34" charset="0"/>
                <a:cs typeface="Times New Roman" panose="02020603050405020304" pitchFamily="18" charset="0"/>
              </a:rPr>
              <a:t>persönliche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Angaben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 </a:t>
            </a:r>
            <a:endParaRPr lang="en-LB"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Name des </a:t>
            </a:r>
            <a:r>
              <a:rPr lang="en-IE" dirty="0" err="1">
                <a:effectLst/>
                <a:latin typeface="Calibri" panose="020F0502020204030204" pitchFamily="34" charset="0"/>
                <a:ea typeface="Calibri" panose="020F0502020204030204" pitchFamily="34" charset="0"/>
                <a:cs typeface="Times New Roman" panose="02020603050405020304" pitchFamily="18" charset="0"/>
              </a:rPr>
              <a:t>Teilnehmers</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Druckbuchstaben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 </a:t>
            </a:r>
            <a:endParaRPr lang="en-LB"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err="1">
                <a:effectLst/>
                <a:latin typeface="Calibri" panose="020F0502020204030204" pitchFamily="34" charset="0"/>
                <a:ea typeface="Calibri" panose="020F0502020204030204" pitchFamily="34" charset="0"/>
                <a:cs typeface="Times New Roman" panose="02020603050405020304" pitchFamily="18" charset="0"/>
              </a:rPr>
              <a:t>Unterschrift</a:t>
            </a:r>
            <a:r>
              <a:rPr lang="en-IE" dirty="0">
                <a:effectLst/>
                <a:latin typeface="Calibri" panose="020F0502020204030204" pitchFamily="34" charset="0"/>
                <a:ea typeface="Calibri" panose="020F0502020204030204" pitchFamily="34" charset="0"/>
                <a:cs typeface="Times New Roman" panose="02020603050405020304" pitchFamily="18" charset="0"/>
              </a:rPr>
              <a:t>: _</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____________________________</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IE" dirty="0">
                <a:effectLst/>
                <a:latin typeface="Calibri" panose="020F0502020204030204" pitchFamily="34" charset="0"/>
                <a:ea typeface="Calibri" panose="020F0502020204030204" pitchFamily="34" charset="0"/>
                <a:cs typeface="Times New Roman" panose="02020603050405020304" pitchFamily="18" charset="0"/>
              </a:rPr>
              <a:t>Datum:          </a:t>
            </a:r>
            <a:r>
              <a:rPr lang="en-IE"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a:t>
            </a:r>
            <a:endParaRPr lang="en-LB"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LB" dirty="0">
                <a:effectLst/>
              </a:rPr>
              <a:t> </a:t>
            </a:r>
            <a:endParaRPr lang="en-GB" dirty="0"/>
          </a:p>
        </p:txBody>
      </p:sp>
      <p:sp>
        <p:nvSpPr>
          <p:cNvPr id="12" name="Rectangle 11">
            <a:extLst>
              <a:ext uri="{FF2B5EF4-FFF2-40B4-BE49-F238E27FC236}">
                <a16:creationId xmlns:a16="http://schemas.microsoft.com/office/drawing/2014/main" id="{338AF446-50E6-E16C-7220-13569A26BDB8}"/>
              </a:ext>
            </a:extLst>
          </p:cNvPr>
          <p:cNvSpPr/>
          <p:nvPr/>
        </p:nvSpPr>
        <p:spPr>
          <a:xfrm>
            <a:off x="4932947" y="2695074"/>
            <a:ext cx="457200" cy="10029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285E91-A387-1A3F-BD2D-D96BF8AA7C15}"/>
              </a:ext>
            </a:extLst>
          </p:cNvPr>
          <p:cNvSpPr/>
          <p:nvPr/>
        </p:nvSpPr>
        <p:spPr>
          <a:xfrm>
            <a:off x="6651652" y="2629913"/>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EB18676-4160-5B15-8476-A86D808C93B2}"/>
              </a:ext>
            </a:extLst>
          </p:cNvPr>
          <p:cNvSpPr/>
          <p:nvPr/>
        </p:nvSpPr>
        <p:spPr>
          <a:xfrm>
            <a:off x="6651652" y="2814411"/>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FFD6C7E-5897-C0BA-3E8D-1D55AF7CA368}"/>
              </a:ext>
            </a:extLst>
          </p:cNvPr>
          <p:cNvSpPr/>
          <p:nvPr/>
        </p:nvSpPr>
        <p:spPr>
          <a:xfrm>
            <a:off x="6651652" y="2998909"/>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72A7A2C-1C67-87AF-50A6-F1488EC5F15F}"/>
              </a:ext>
            </a:extLst>
          </p:cNvPr>
          <p:cNvSpPr/>
          <p:nvPr/>
        </p:nvSpPr>
        <p:spPr>
          <a:xfrm>
            <a:off x="6651652" y="3183407"/>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1B5208-54C6-728D-8431-65F6AA22CACB}"/>
              </a:ext>
            </a:extLst>
          </p:cNvPr>
          <p:cNvSpPr/>
          <p:nvPr/>
        </p:nvSpPr>
        <p:spPr>
          <a:xfrm>
            <a:off x="6651652" y="3367905"/>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2BC149-547B-7636-908D-EC01F92A6A73}"/>
              </a:ext>
            </a:extLst>
          </p:cNvPr>
          <p:cNvSpPr/>
          <p:nvPr/>
        </p:nvSpPr>
        <p:spPr>
          <a:xfrm>
            <a:off x="6651652" y="3552405"/>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D86F994-916C-160C-ABC6-77E07286221D}"/>
              </a:ext>
            </a:extLst>
          </p:cNvPr>
          <p:cNvSpPr/>
          <p:nvPr/>
        </p:nvSpPr>
        <p:spPr>
          <a:xfrm>
            <a:off x="1861167" y="1780249"/>
            <a:ext cx="145656" cy="145656"/>
          </a:xfrm>
          <a:prstGeom prst="rect">
            <a:avLst/>
          </a:prstGeom>
          <a:noFill/>
          <a:ln>
            <a:solidFill>
              <a:srgbClr val="7C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44A6B50-A9B8-FD67-9BDB-454D52A2C4B9}"/>
              </a:ext>
            </a:extLst>
          </p:cNvPr>
          <p:cNvSpPr/>
          <p:nvPr/>
        </p:nvSpPr>
        <p:spPr>
          <a:xfrm>
            <a:off x="4932947" y="4249191"/>
            <a:ext cx="685428" cy="10029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Placeholder 6">
            <a:extLst>
              <a:ext uri="{FF2B5EF4-FFF2-40B4-BE49-F238E27FC236}">
                <a16:creationId xmlns:a16="http://schemas.microsoft.com/office/drawing/2014/main" id="{42F68E13-4015-0017-D8B6-0AC61D35646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20"/>
          <a:stretch/>
        </p:blipFill>
        <p:spPr>
          <a:xfrm>
            <a:off x="-14242" y="7759719"/>
            <a:ext cx="6476465" cy="2397754"/>
          </a:xfrm>
        </p:spPr>
      </p:pic>
      <p:sp>
        <p:nvSpPr>
          <p:cNvPr id="23" name="Freeform 22">
            <a:extLst>
              <a:ext uri="{FF2B5EF4-FFF2-40B4-BE49-F238E27FC236}">
                <a16:creationId xmlns:a16="http://schemas.microsoft.com/office/drawing/2014/main" id="{8CE5CA84-5869-1CD4-7A63-C57FDBB447EF}"/>
              </a:ext>
            </a:extLst>
          </p:cNvPr>
          <p:cNvSpPr/>
          <p:nvPr/>
        </p:nvSpPr>
        <p:spPr>
          <a:xfrm>
            <a:off x="-14243" y="7759719"/>
            <a:ext cx="6476465" cy="239859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66783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aphic 3">
            <a:extLst>
              <a:ext uri="{FF2B5EF4-FFF2-40B4-BE49-F238E27FC236}">
                <a16:creationId xmlns:a16="http://schemas.microsoft.com/office/drawing/2014/main" id="{094DA863-FED7-D744-DC00-564A70794A3C}"/>
              </a:ext>
            </a:extLst>
          </p:cNvPr>
          <p:cNvGrpSpPr/>
          <p:nvPr/>
        </p:nvGrpSpPr>
        <p:grpSpPr>
          <a:xfrm>
            <a:off x="1442889" y="8353442"/>
            <a:ext cx="325842" cy="325844"/>
            <a:chOff x="2107521" y="2657382"/>
            <a:chExt cx="535476" cy="535477"/>
          </a:xfrm>
          <a:solidFill>
            <a:schemeClr val="bg1"/>
          </a:solidFill>
        </p:grpSpPr>
        <p:sp>
          <p:nvSpPr>
            <p:cNvPr id="9" name="Freeform 8">
              <a:extLst>
                <a:ext uri="{FF2B5EF4-FFF2-40B4-BE49-F238E27FC236}">
                  <a16:creationId xmlns:a16="http://schemas.microsoft.com/office/drawing/2014/main" id="{3C2A2B57-3B3E-A246-FA28-45E88C69EEAE}"/>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grp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88A7654E-90F4-9C59-186B-325917167D2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grp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708A05F1-6059-6F81-69F8-6F2F452086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grp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12" name="Freeform 11">
            <a:extLst>
              <a:ext uri="{FF2B5EF4-FFF2-40B4-BE49-F238E27FC236}">
                <a16:creationId xmlns:a16="http://schemas.microsoft.com/office/drawing/2014/main" id="{61489EAF-666F-4747-199B-A64936E9317E}"/>
              </a:ext>
            </a:extLst>
          </p:cNvPr>
          <p:cNvSpPr/>
          <p:nvPr/>
        </p:nvSpPr>
        <p:spPr>
          <a:xfrm>
            <a:off x="987182" y="8390051"/>
            <a:ext cx="334660" cy="272175"/>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chemeClr val="bg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439E408-4716-5EC2-79ED-0ADF8F92F56F}"/>
              </a:ext>
            </a:extLst>
          </p:cNvPr>
          <p:cNvSpPr/>
          <p:nvPr/>
        </p:nvSpPr>
        <p:spPr>
          <a:xfrm>
            <a:off x="1898382" y="8391298"/>
            <a:ext cx="345776" cy="242273"/>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chemeClr val="bg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9B20716-D0DD-9101-3EF5-B646E889F91F}"/>
              </a:ext>
            </a:extLst>
          </p:cNvPr>
          <p:cNvSpPr/>
          <p:nvPr/>
        </p:nvSpPr>
        <p:spPr>
          <a:xfrm>
            <a:off x="634841" y="8331799"/>
            <a:ext cx="192410" cy="362477"/>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chemeClr val="bg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6" name="Picture Placeholder 5">
            <a:extLst>
              <a:ext uri="{FF2B5EF4-FFF2-40B4-BE49-F238E27FC236}">
                <a16:creationId xmlns:a16="http://schemas.microsoft.com/office/drawing/2014/main" id="{FDBE3936-B1D4-01BA-2226-4A7FA05508BF}"/>
              </a:ext>
            </a:extLst>
          </p:cNvPr>
          <p:cNvPicPr>
            <a:picLocks noGrp="1" noChangeAspect="1"/>
          </p:cNvPicPr>
          <p:nvPr>
            <p:ph type="pic" sz="quarter" idx="106"/>
          </p:nvPr>
        </p:nvPicPr>
        <p:blipFill>
          <a:blip r:embed="rId2" cstate="screen">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9B079030-0849-AA97-89CE-603C16004D18}"/>
              </a:ext>
            </a:extLst>
          </p:cNvPr>
          <p:cNvSpPr/>
          <p:nvPr/>
        </p:nvSpPr>
        <p:spPr>
          <a:xfrm>
            <a:off x="0" y="3111500"/>
            <a:ext cx="7559675" cy="4023500"/>
          </a:xfrm>
          <a:prstGeom prst="rect">
            <a:avLst/>
          </a:prstGeom>
          <a:gradFill>
            <a:gsLst>
              <a:gs pos="0">
                <a:srgbClr val="7BD0E4">
                  <a:lumMod val="89000"/>
                  <a:lumOff val="11000"/>
                  <a:alpha val="63014"/>
                </a:srgbClr>
              </a:gs>
              <a:gs pos="100000">
                <a:srgbClr val="EF8F5B">
                  <a:alpha val="8355"/>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6FB3271-442A-82F2-F10F-EED4A445E030}"/>
              </a:ext>
            </a:extLst>
          </p:cNvPr>
          <p:cNvSpPr>
            <a:spLocks noGrp="1"/>
          </p:cNvSpPr>
          <p:nvPr>
            <p:ph type="body" sz="quarter" idx="105"/>
          </p:nvPr>
        </p:nvSpPr>
        <p:spPr>
          <a:xfrm>
            <a:off x="351144" y="6872952"/>
            <a:ext cx="4333978" cy="501495"/>
          </a:xfrm>
          <a:custGeom>
            <a:avLst/>
            <a:gdLst>
              <a:gd name="connsiteX0" fmla="*/ 0 w 4023138"/>
              <a:gd name="connsiteY0" fmla="*/ 0 h 501495"/>
              <a:gd name="connsiteX1" fmla="*/ 4023138 w 4023138"/>
              <a:gd name="connsiteY1" fmla="*/ 0 h 501495"/>
              <a:gd name="connsiteX2" fmla="*/ 4023138 w 4023138"/>
              <a:gd name="connsiteY2" fmla="*/ 501495 h 501495"/>
              <a:gd name="connsiteX3" fmla="*/ 0 w 4023138"/>
              <a:gd name="connsiteY3" fmla="*/ 501495 h 501495"/>
              <a:gd name="connsiteX4" fmla="*/ 0 w 4023138"/>
              <a:gd name="connsiteY4" fmla="*/ 0 h 50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138" h="501495">
                <a:moveTo>
                  <a:pt x="0" y="0"/>
                </a:moveTo>
                <a:lnTo>
                  <a:pt x="4023138" y="0"/>
                </a:lnTo>
                <a:lnTo>
                  <a:pt x="4023138" y="501495"/>
                </a:lnTo>
                <a:lnTo>
                  <a:pt x="0" y="501495"/>
                </a:lnTo>
                <a:lnTo>
                  <a:pt x="0" y="0"/>
                </a:lnTo>
                <a:close/>
              </a:path>
            </a:pathLst>
          </a:custGeom>
        </p:spPr>
        <p:txBody>
          <a:bodyPr/>
          <a:lstStyle/>
          <a:p>
            <a:r>
              <a:rPr lang="en-GB" dirty="0"/>
              <a:t>FOLGEN SIE UNSERE REISE</a:t>
            </a:r>
          </a:p>
        </p:txBody>
      </p:sp>
      <p:pic>
        <p:nvPicPr>
          <p:cNvPr id="16" name="Picture 15">
            <a:extLst>
              <a:ext uri="{FF2B5EF4-FFF2-40B4-BE49-F238E27FC236}">
                <a16:creationId xmlns:a16="http://schemas.microsoft.com/office/drawing/2014/main" id="{4A0841CB-D8DE-3CEA-A067-FC23F7DE48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3882" y="6407431"/>
            <a:ext cx="3382154" cy="2642042"/>
          </a:xfrm>
          <a:prstGeom prst="rect">
            <a:avLst/>
          </a:prstGeom>
        </p:spPr>
      </p:pic>
      <p:pic>
        <p:nvPicPr>
          <p:cNvPr id="20" name="Immagine 3">
            <a:extLst>
              <a:ext uri="{FF2B5EF4-FFF2-40B4-BE49-F238E27FC236}">
                <a16:creationId xmlns:a16="http://schemas.microsoft.com/office/drawing/2014/main" id="{0F06F036-6DA7-7610-9F6E-0CE820C486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41"/>
          <a:stretch/>
        </p:blipFill>
        <p:spPr>
          <a:xfrm>
            <a:off x="4888454" y="6792870"/>
            <a:ext cx="2682933" cy="1833407"/>
          </a:xfrm>
          <a:prstGeom prst="rect">
            <a:avLst/>
          </a:prstGeom>
        </p:spPr>
      </p:pic>
      <p:grpSp>
        <p:nvGrpSpPr>
          <p:cNvPr id="17" name="Group 16">
            <a:extLst>
              <a:ext uri="{FF2B5EF4-FFF2-40B4-BE49-F238E27FC236}">
                <a16:creationId xmlns:a16="http://schemas.microsoft.com/office/drawing/2014/main" id="{DBBFC7DD-FB8D-558F-F71F-43B8E2896ACD}"/>
              </a:ext>
            </a:extLst>
          </p:cNvPr>
          <p:cNvGrpSpPr/>
          <p:nvPr/>
        </p:nvGrpSpPr>
        <p:grpSpPr>
          <a:xfrm>
            <a:off x="4811553" y="8507194"/>
            <a:ext cx="1081130" cy="832733"/>
            <a:chOff x="3861813" y="3269513"/>
            <a:chExt cx="1081130" cy="832733"/>
          </a:xfrm>
        </p:grpSpPr>
        <p:sp>
          <p:nvSpPr>
            <p:cNvPr id="18" name="Freeform 17">
              <a:extLst>
                <a:ext uri="{FF2B5EF4-FFF2-40B4-BE49-F238E27FC236}">
                  <a16:creationId xmlns:a16="http://schemas.microsoft.com/office/drawing/2014/main" id="{2BD2B79D-7C50-D55F-3D51-E1193AF9EFC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EF8F5B"/>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3E77BE0-A3F5-3D81-CE14-CC7250DD082D}"/>
                </a:ext>
              </a:extLst>
            </p:cNvPr>
            <p:cNvSpPr/>
            <p:nvPr/>
          </p:nvSpPr>
          <p:spPr>
            <a:xfrm rot="585404">
              <a:off x="3861813" y="3453333"/>
              <a:ext cx="1081130" cy="428066"/>
            </a:xfrm>
            <a:prstGeom prst="rect">
              <a:avLst/>
            </a:prstGeom>
          </p:spPr>
          <p:txBody>
            <a:bodyPr wrap="none">
              <a:spAutoFit/>
            </a:bodyPr>
            <a:lstStyle/>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rPr>
                <a:t>KLICK ZUM</a:t>
              </a:r>
            </a:p>
            <a:p>
              <a:pPr marL="12700" algn="ctr">
                <a:lnSpc>
                  <a:spcPts val="1320"/>
                </a:lnSpc>
              </a:pPr>
              <a:r>
                <a:rPr lang="en-IE" sz="13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ANSCHAUEN</a:t>
              </a:r>
              <a:endParaRPr lang="en-IE" sz="13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8070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05C48-5A12-D722-57E6-BFACF406C21F}"/>
              </a:ext>
            </a:extLst>
          </p:cNvPr>
          <p:cNvSpPr>
            <a:spLocks noGrp="1"/>
          </p:cNvSpPr>
          <p:nvPr>
            <p:ph type="body" sz="quarter" idx="13"/>
          </p:nvPr>
        </p:nvSpPr>
        <p:spPr/>
        <p:txBody>
          <a:bodyPr/>
          <a:lstStyle/>
          <a:p>
            <a:r>
              <a:rPr lang="en-GB" dirty="0">
                <a:effectLst/>
                <a:ea typeface="Calibri" panose="020F0502020204030204" pitchFamily="34" charset="0"/>
              </a:rPr>
              <a:t>Das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vor</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sehr</a:t>
            </a:r>
            <a:r>
              <a:rPr lang="en-GB" dirty="0">
                <a:effectLst/>
                <a:ea typeface="Calibri" panose="020F0502020204030204" pitchFamily="34" charset="0"/>
              </a:rPr>
              <a:t> </a:t>
            </a:r>
            <a:r>
              <a:rPr lang="en-GB" dirty="0" err="1">
                <a:effectLst/>
                <a:ea typeface="Calibri" panose="020F0502020204030204" pitchFamily="34" charset="0"/>
              </a:rPr>
              <a:t>männlich</a:t>
            </a:r>
            <a:r>
              <a:rPr lang="en-GB" dirty="0">
                <a:effectLst/>
                <a:ea typeface="Calibri" panose="020F0502020204030204" pitchFamily="34" charset="0"/>
              </a:rPr>
              <a:t> </a:t>
            </a:r>
            <a:r>
              <a:rPr lang="en-GB" dirty="0" err="1">
                <a:effectLst/>
                <a:ea typeface="Calibri" panose="020F0502020204030204" pitchFamily="34" charset="0"/>
              </a:rPr>
              <a:t>geprägter</a:t>
            </a:r>
            <a:r>
              <a:rPr lang="en-GB" dirty="0">
                <a:effectLst/>
                <a:ea typeface="Calibri" panose="020F0502020204030204" pitchFamily="34" charset="0"/>
              </a:rPr>
              <a:t> </a:t>
            </a:r>
            <a:r>
              <a:rPr lang="en-GB" dirty="0" err="1">
                <a:effectLst/>
                <a:ea typeface="Calibri" panose="020F0502020204030204" pitchFamily="34" charset="0"/>
              </a:rPr>
              <a:t>Sektor</a:t>
            </a:r>
            <a:r>
              <a:rPr lang="en-GB" dirty="0">
                <a:effectLst/>
                <a:ea typeface="Calibri" panose="020F0502020204030204" pitchFamily="34" charset="0"/>
              </a:rPr>
              <a:t>, in </a:t>
            </a:r>
            <a:r>
              <a:rPr lang="en-GB" dirty="0" err="1">
                <a:effectLst/>
                <a:ea typeface="Calibri" panose="020F0502020204030204" pitchFamily="34" charset="0"/>
              </a:rPr>
              <a:t>dem</a:t>
            </a:r>
            <a:r>
              <a:rPr lang="en-GB" dirty="0">
                <a:effectLst/>
                <a:ea typeface="Calibri" panose="020F0502020204030204" pitchFamily="34" charset="0"/>
              </a:rPr>
              <a:t> es </a:t>
            </a:r>
            <a:r>
              <a:rPr lang="en-GB" dirty="0" err="1">
                <a:effectLst/>
                <a:ea typeface="Calibri" panose="020F0502020204030204" pitchFamily="34" charset="0"/>
              </a:rPr>
              <a:t>manchmal</a:t>
            </a:r>
            <a:r>
              <a:rPr lang="en-GB" dirty="0">
                <a:effectLst/>
                <a:ea typeface="Calibri" panose="020F0502020204030204" pitchFamily="34" charset="0"/>
              </a:rPr>
              <a:t> </a:t>
            </a:r>
            <a:r>
              <a:rPr lang="en-GB" dirty="0" err="1">
                <a:effectLst/>
                <a:ea typeface="Calibri" panose="020F0502020204030204" pitchFamily="34" charset="0"/>
              </a:rPr>
              <a:t>wenig</a:t>
            </a:r>
            <a:r>
              <a:rPr lang="en-GB" dirty="0">
                <a:effectLst/>
                <a:ea typeface="Calibri" panose="020F0502020204030204" pitchFamily="34" charset="0"/>
              </a:rPr>
              <a:t> </a:t>
            </a:r>
            <a:r>
              <a:rPr lang="en-GB" dirty="0" err="1">
                <a:effectLst/>
                <a:ea typeface="Calibri" panose="020F0502020204030204" pitchFamily="34" charset="0"/>
              </a:rPr>
              <a:t>Unterstützung</a:t>
            </a:r>
            <a:r>
              <a:rPr lang="en-GB" dirty="0">
                <a:effectLst/>
                <a:ea typeface="Calibri" panose="020F0502020204030204" pitchFamily="34" charset="0"/>
              </a:rPr>
              <a:t> von </a:t>
            </a:r>
            <a:r>
              <a:rPr lang="en-GB" dirty="0" err="1">
                <a:effectLst/>
                <a:ea typeface="Calibri" panose="020F0502020204030204" pitchFamily="34" charset="0"/>
              </a:rPr>
              <a:t>Unternehmen</a:t>
            </a:r>
            <a:r>
              <a:rPr lang="en-GB" dirty="0">
                <a:effectLst/>
                <a:ea typeface="Calibri" panose="020F0502020204030204" pitchFamily="34" charset="0"/>
              </a:rPr>
              <a:t> und </a:t>
            </a:r>
            <a:r>
              <a:rPr lang="en-GB" dirty="0" err="1">
                <a:effectLst/>
                <a:ea typeface="Calibri" panose="020F0502020204030204" pitchFamily="34" charset="0"/>
              </a:rPr>
              <a:t>Institutionen</a:t>
            </a:r>
            <a:r>
              <a:rPr lang="en-GB" dirty="0">
                <a:effectLst/>
                <a:ea typeface="Calibri" panose="020F0502020204030204" pitchFamily="34" charset="0"/>
              </a:rPr>
              <a:t> für Frauen </a:t>
            </a:r>
            <a:r>
              <a:rPr lang="en-GB" dirty="0" err="1">
                <a:effectLst/>
                <a:ea typeface="Calibri" panose="020F0502020204030204" pitchFamily="34" charset="0"/>
              </a:rPr>
              <a:t>gibt</a:t>
            </a:r>
            <a:r>
              <a:rPr lang="en-GB" dirty="0">
                <a:effectLst/>
                <a:ea typeface="Calibri" panose="020F0502020204030204" pitchFamily="34" charset="0"/>
              </a:rPr>
              <a:t>, die in </a:t>
            </a:r>
            <a:r>
              <a:rPr lang="en-GB" dirty="0" err="1">
                <a:effectLst/>
                <a:ea typeface="Calibri" panose="020F0502020204030204" pitchFamily="34" charset="0"/>
              </a:rPr>
              <a:t>diesem</a:t>
            </a:r>
            <a:r>
              <a:rPr lang="en-GB" dirty="0">
                <a:effectLst/>
                <a:ea typeface="Calibri" panose="020F0502020204030204" pitchFamily="34" charset="0"/>
              </a:rPr>
              <a:t> </a:t>
            </a:r>
            <a:r>
              <a:rPr lang="en-GB" dirty="0" err="1">
                <a:effectLst/>
                <a:ea typeface="Calibri" panose="020F0502020204030204" pitchFamily="34" charset="0"/>
              </a:rPr>
              <a:t>Bereich</a:t>
            </a:r>
            <a:r>
              <a:rPr lang="en-GB" dirty="0">
                <a:effectLst/>
                <a:ea typeface="Calibri" panose="020F0502020204030204" pitchFamily="34" charset="0"/>
              </a:rPr>
              <a:t> </a:t>
            </a:r>
            <a:r>
              <a:rPr lang="en-GB" dirty="0" err="1">
                <a:effectLst/>
                <a:ea typeface="Calibri" panose="020F0502020204030204" pitchFamily="34" charset="0"/>
              </a:rPr>
              <a:t>arbeiten</a:t>
            </a:r>
            <a:endParaRPr lang="en-US" dirty="0"/>
          </a:p>
        </p:txBody>
      </p:sp>
      <p:sp>
        <p:nvSpPr>
          <p:cNvPr id="6" name="Slide Number Placeholder 5">
            <a:extLst>
              <a:ext uri="{FF2B5EF4-FFF2-40B4-BE49-F238E27FC236}">
                <a16:creationId xmlns:a16="http://schemas.microsoft.com/office/drawing/2014/main" id="{6DB25D6E-5086-3F4F-B037-2B4F9F419786}"/>
              </a:ext>
            </a:extLst>
          </p:cNvPr>
          <p:cNvSpPr>
            <a:spLocks noGrp="1"/>
          </p:cNvSpPr>
          <p:nvPr>
            <p:ph type="sldNum" sz="quarter" idx="4"/>
          </p:nvPr>
        </p:nvSpPr>
        <p:spPr/>
        <p:txBody>
          <a:bodyPr/>
          <a:lstStyle/>
          <a:p>
            <a:fld id="{CB2079F2-58AF-ED44-82D7-E04B2F6FD686}" type="slidenum">
              <a:rPr lang="en-US" smtClean="0"/>
              <a:t>8</a:t>
            </a:fld>
            <a:endParaRPr lang="en-US" dirty="0"/>
          </a:p>
        </p:txBody>
      </p:sp>
      <p:sp>
        <p:nvSpPr>
          <p:cNvPr id="10" name="Text Placeholder 9">
            <a:extLst>
              <a:ext uri="{FF2B5EF4-FFF2-40B4-BE49-F238E27FC236}">
                <a16:creationId xmlns:a16="http://schemas.microsoft.com/office/drawing/2014/main" id="{1A3C892A-3794-DF41-8219-AB42AB6A80F8}"/>
              </a:ext>
            </a:extLst>
          </p:cNvPr>
          <p:cNvSpPr>
            <a:spLocks noGrp="1"/>
          </p:cNvSpPr>
          <p:nvPr>
            <p:ph type="body" sz="quarter" idx="32"/>
          </p:nvPr>
        </p:nvSpPr>
        <p:spPr>
          <a:xfrm>
            <a:off x="516343" y="3515168"/>
            <a:ext cx="6526988" cy="6061801"/>
          </a:xfrm>
          <a:prstGeom prst="rect">
            <a:avLst/>
          </a:prstGeom>
        </p:spPr>
        <p:txBody>
          <a:bodyPr/>
          <a:lstStyle/>
          <a:p>
            <a:pPr algn="just">
              <a:spcBef>
                <a:spcPts val="195"/>
              </a:spcBef>
              <a:tabLst>
                <a:tab pos="450215" algn="l"/>
              </a:tabLst>
            </a:pPr>
            <a:r>
              <a:rPr lang="en-GB" dirty="0">
                <a:effectLst/>
                <a:ea typeface="Calibri" panose="020F0502020204030204" pitchFamily="34" charset="0"/>
              </a:rPr>
              <a:t>In </a:t>
            </a:r>
            <a:r>
              <a:rPr lang="en-GB" dirty="0" err="1">
                <a:effectLst/>
                <a:ea typeface="Calibri" panose="020F0502020204030204" pitchFamily="34" charset="0"/>
              </a:rPr>
              <a:t>Anbetracht</a:t>
            </a:r>
            <a:r>
              <a:rPr lang="en-GB" dirty="0">
                <a:effectLst/>
                <a:ea typeface="Calibri" panose="020F0502020204030204" pitchFamily="34" charset="0"/>
              </a:rPr>
              <a:t> des </a:t>
            </a:r>
            <a:r>
              <a:rPr lang="en-GB" dirty="0" err="1">
                <a:effectLst/>
                <a:ea typeface="Calibri" panose="020F0502020204030204" pitchFamily="34" charset="0"/>
              </a:rPr>
              <a:t>bisher</a:t>
            </a:r>
            <a:r>
              <a:rPr lang="en-GB" dirty="0">
                <a:effectLst/>
                <a:ea typeface="Calibri" panose="020F0502020204030204" pitchFamily="34" charset="0"/>
              </a:rPr>
              <a:t> </a:t>
            </a:r>
            <a:r>
              <a:rPr lang="en-GB" dirty="0" err="1">
                <a:effectLst/>
                <a:ea typeface="Calibri" panose="020F0502020204030204" pitchFamily="34" charset="0"/>
              </a:rPr>
              <a:t>zurückgelegten</a:t>
            </a:r>
            <a:r>
              <a:rPr lang="en-GB" dirty="0">
                <a:effectLst/>
                <a:ea typeface="Calibri" panose="020F0502020204030204" pitchFamily="34" charset="0"/>
              </a:rPr>
              <a:t> </a:t>
            </a:r>
            <a:r>
              <a:rPr lang="en-GB" dirty="0" err="1">
                <a:effectLst/>
                <a:ea typeface="Calibri" panose="020F0502020204030204" pitchFamily="34" charset="0"/>
              </a:rPr>
              <a:t>Weges</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Reihe</a:t>
            </a:r>
            <a:r>
              <a:rPr lang="en-GB" dirty="0">
                <a:effectLst/>
                <a:ea typeface="Calibri" panose="020F0502020204030204" pitchFamily="34" charset="0"/>
              </a:rPr>
              <a:t> von </a:t>
            </a:r>
            <a:r>
              <a:rPr lang="en-GB" dirty="0" err="1">
                <a:effectLst/>
                <a:ea typeface="Calibri" panose="020F0502020204030204" pitchFamily="34" charset="0"/>
              </a:rPr>
              <a:t>Erfahrungen</a:t>
            </a:r>
            <a:r>
              <a:rPr lang="en-GB" dirty="0">
                <a:effectLst/>
                <a:ea typeface="Calibri" panose="020F0502020204030204" pitchFamily="34" charset="0"/>
              </a:rPr>
              <a:t> </a:t>
            </a:r>
            <a:r>
              <a:rPr lang="en-GB" dirty="0" err="1">
                <a:effectLst/>
                <a:ea typeface="Calibri" panose="020F0502020204030204" pitchFamily="34" charset="0"/>
              </a:rPr>
              <a:t>hervorheben</a:t>
            </a:r>
            <a:r>
              <a:rPr lang="en-GB" dirty="0">
                <a:effectLst/>
                <a:ea typeface="Calibri" panose="020F0502020204030204" pitchFamily="34" charset="0"/>
              </a:rPr>
              <a:t>, die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Grundlage</a:t>
            </a:r>
            <a:r>
              <a:rPr lang="en-GB" dirty="0">
                <a:effectLst/>
                <a:ea typeface="Calibri" panose="020F0502020204030204" pitchFamily="34" charset="0"/>
              </a:rPr>
              <a:t> für </a:t>
            </a:r>
            <a:r>
              <a:rPr lang="en-GB" dirty="0" err="1">
                <a:effectLst/>
                <a:ea typeface="Calibri" panose="020F0502020204030204" pitchFamily="34" charset="0"/>
              </a:rPr>
              <a:t>weitere</a:t>
            </a:r>
            <a:r>
              <a:rPr lang="en-GB" dirty="0">
                <a:effectLst/>
                <a:ea typeface="Calibri" panose="020F0502020204030204" pitchFamily="34" charset="0"/>
              </a:rPr>
              <a:t> </a:t>
            </a:r>
            <a:r>
              <a:rPr lang="en-GB" dirty="0" err="1">
                <a:effectLst/>
                <a:ea typeface="Calibri" panose="020F0502020204030204" pitchFamily="34" charset="0"/>
              </a:rPr>
              <a:t>Fortschritte</a:t>
            </a:r>
            <a:r>
              <a:rPr lang="en-GB" dirty="0">
                <a:effectLst/>
                <a:ea typeface="Calibri" panose="020F0502020204030204" pitchFamily="34" charset="0"/>
              </a:rPr>
              <a:t> und die </a:t>
            </a:r>
            <a:r>
              <a:rPr lang="en-GB" dirty="0" err="1">
                <a:effectLst/>
                <a:ea typeface="Calibri" panose="020F0502020204030204" pitchFamily="34" charset="0"/>
              </a:rPr>
              <a:t>Entwicklung</a:t>
            </a:r>
            <a:r>
              <a:rPr lang="en-GB" dirty="0">
                <a:effectLst/>
                <a:ea typeface="Calibri" panose="020F0502020204030204" pitchFamily="34" charset="0"/>
              </a:rPr>
              <a:t> dieses TOOLKITs </a:t>
            </a:r>
            <a:r>
              <a:rPr lang="en-GB" dirty="0" err="1">
                <a:effectLst/>
                <a:ea typeface="Calibri" panose="020F0502020204030204" pitchFamily="34" charset="0"/>
              </a:rPr>
              <a:t>dienen</a:t>
            </a:r>
            <a:r>
              <a:rPr lang="en-GB" dirty="0">
                <a:effectLst/>
                <a:ea typeface="Calibri" panose="020F0502020204030204" pitchFamily="34" charset="0"/>
              </a:rPr>
              <a:t>, das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Informations</a:t>
            </a:r>
            <a:r>
              <a:rPr lang="en-GB" dirty="0">
                <a:effectLst/>
                <a:ea typeface="Calibri" panose="020F0502020204030204" pitchFamily="34" charset="0"/>
              </a:rPr>
              <a:t>- und </a:t>
            </a:r>
            <a:r>
              <a:rPr lang="en-GB" dirty="0" err="1">
                <a:effectLst/>
                <a:ea typeface="Calibri" panose="020F0502020204030204" pitchFamily="34" charset="0"/>
              </a:rPr>
              <a:t>Wissensinstrument</a:t>
            </a:r>
            <a:r>
              <a:rPr lang="en-GB" dirty="0">
                <a:effectLst/>
                <a:ea typeface="Calibri" panose="020F0502020204030204" pitchFamily="34" charset="0"/>
              </a:rPr>
              <a:t> für </a:t>
            </a:r>
            <a:r>
              <a:rPr lang="en-GB" dirty="0" err="1">
                <a:effectLst/>
                <a:ea typeface="Calibri" panose="020F0502020204030204" pitchFamily="34" charset="0"/>
              </a:rPr>
              <a:t>Berufsausbilder</a:t>
            </a:r>
            <a:r>
              <a:rPr lang="en-GB" dirty="0">
                <a:effectLst/>
                <a:ea typeface="Calibri" panose="020F0502020204030204" pitchFamily="34" charset="0"/>
              </a:rPr>
              <a:t>, Frauen, </a:t>
            </a:r>
            <a:r>
              <a:rPr lang="en-GB" dirty="0" err="1">
                <a:effectLst/>
                <a:ea typeface="Calibri" panose="020F0502020204030204" pitchFamily="34" charset="0"/>
              </a:rPr>
              <a:t>Arbeitnehmer</a:t>
            </a:r>
            <a:r>
              <a:rPr lang="en-GB" dirty="0">
                <a:effectLst/>
                <a:ea typeface="Calibri" panose="020F0502020204030204" pitchFamily="34" charset="0"/>
              </a:rPr>
              <a:t> und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Allgemeinen</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dienen</a:t>
            </a:r>
            <a:r>
              <a:rPr lang="en-GB" dirty="0">
                <a:effectLst/>
                <a:ea typeface="Calibri" panose="020F0502020204030204" pitchFamily="34" charset="0"/>
              </a:rPr>
              <a:t> </a:t>
            </a:r>
            <a:r>
              <a:rPr lang="en-GB" dirty="0" err="1">
                <a:effectLst/>
                <a:ea typeface="Calibri" panose="020F0502020204030204" pitchFamily="34" charset="0"/>
              </a:rPr>
              <a:t>soll</a:t>
            </a:r>
            <a:r>
              <a:rPr lang="en-GB" dirty="0">
                <a:effectLst/>
                <a:ea typeface="Calibri" panose="020F0502020204030204" pitchFamily="34" charset="0"/>
              </a:rPr>
              <a:t>...</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Der Sektor </a:t>
            </a:r>
            <a:r>
              <a:rPr lang="en-GB" b="1" dirty="0">
                <a:effectLst/>
                <a:ea typeface="Calibri" panose="020F0502020204030204" pitchFamily="34" charset="0"/>
              </a:rPr>
              <a:t>muss </a:t>
            </a:r>
            <a:r>
              <a:rPr lang="en-GB" b="1" dirty="0" err="1">
                <a:effectLst/>
                <a:ea typeface="Calibri" panose="020F0502020204030204" pitchFamily="34" charset="0"/>
              </a:rPr>
              <a:t>modernisiert</a:t>
            </a:r>
            <a:r>
              <a:rPr lang="en-GB" b="1" dirty="0">
                <a:effectLst/>
                <a:ea typeface="Calibri" panose="020F0502020204030204" pitchFamily="34" charset="0"/>
              </a:rPr>
              <a:t> </a:t>
            </a:r>
            <a:r>
              <a:rPr lang="en-GB" b="1" dirty="0" err="1">
                <a:effectLst/>
                <a:ea typeface="Calibri" panose="020F0502020204030204" pitchFamily="34" charset="0"/>
              </a:rPr>
              <a:t>werden</a:t>
            </a:r>
            <a:r>
              <a:rPr lang="en-GB" dirty="0">
                <a:effectLst/>
                <a:ea typeface="Calibri" panose="020F0502020204030204" pitchFamily="34" charset="0"/>
              </a:rPr>
              <a:t>, da er </a:t>
            </a:r>
            <a:r>
              <a:rPr lang="en-GB" dirty="0" err="1">
                <a:effectLst/>
                <a:ea typeface="Calibri" panose="020F0502020204030204" pitchFamily="34" charset="0"/>
              </a:rPr>
              <a:t>sich</a:t>
            </a:r>
            <a:r>
              <a:rPr lang="en-GB" dirty="0">
                <a:effectLst/>
                <a:ea typeface="Calibri" panose="020F0502020204030204" pitchFamily="34" charset="0"/>
              </a:rPr>
              <a:t> in </a:t>
            </a:r>
            <a:r>
              <a:rPr lang="en-GB" dirty="0" err="1">
                <a:effectLst/>
                <a:ea typeface="Calibri" panose="020F0502020204030204" pitchFamily="34" charset="0"/>
              </a:rPr>
              <a:t>einem</a:t>
            </a:r>
            <a:r>
              <a:rPr lang="en-GB" dirty="0">
                <a:effectLst/>
                <a:ea typeface="Calibri" panose="020F0502020204030204" pitchFamily="34" charset="0"/>
              </a:rPr>
              <a:t> </a:t>
            </a:r>
            <a:r>
              <a:rPr lang="en-GB" dirty="0" err="1">
                <a:effectLst/>
                <a:ea typeface="Calibri" panose="020F0502020204030204" pitchFamily="34" charset="0"/>
              </a:rPr>
              <a:t>Veränderungsprozess</a:t>
            </a:r>
            <a:r>
              <a:rPr lang="en-GB" dirty="0">
                <a:effectLst/>
                <a:ea typeface="Calibri" panose="020F0502020204030204" pitchFamily="34" charset="0"/>
              </a:rPr>
              <a:t> </a:t>
            </a:r>
            <a:r>
              <a:rPr lang="en-GB" dirty="0" err="1">
                <a:effectLst/>
                <a:ea typeface="Calibri" panose="020F0502020204030204" pitchFamily="34" charset="0"/>
              </a:rPr>
              <a:t>befindet</a:t>
            </a:r>
            <a:r>
              <a:rPr lang="en-GB" dirty="0">
                <a:effectLst/>
                <a:ea typeface="Calibri" panose="020F0502020204030204" pitchFamily="34" charset="0"/>
              </a:rPr>
              <a:t> und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daher</a:t>
            </a:r>
            <a:r>
              <a:rPr lang="en-GB" dirty="0">
                <a:effectLst/>
                <a:ea typeface="Calibri" panose="020F0502020204030204" pitchFamily="34" charset="0"/>
              </a:rPr>
              <a:t> an </a:t>
            </a:r>
            <a:r>
              <a:rPr lang="en-GB" dirty="0" err="1">
                <a:effectLst/>
                <a:ea typeface="Calibri" panose="020F0502020204030204" pitchFamily="34" charset="0"/>
              </a:rPr>
              <a:t>neue</a:t>
            </a:r>
            <a:r>
              <a:rPr lang="en-GB" dirty="0">
                <a:effectLst/>
                <a:ea typeface="Calibri" panose="020F0502020204030204" pitchFamily="34" charset="0"/>
              </a:rPr>
              <a:t> </a:t>
            </a:r>
            <a:r>
              <a:rPr lang="en-GB" dirty="0" err="1">
                <a:effectLst/>
                <a:ea typeface="Calibri" panose="020F0502020204030204" pitchFamily="34" charset="0"/>
              </a:rPr>
              <a:t>Markttrends</a:t>
            </a:r>
            <a:r>
              <a:rPr lang="en-GB" dirty="0">
                <a:effectLst/>
                <a:ea typeface="Calibri" panose="020F0502020204030204" pitchFamily="34" charset="0"/>
              </a:rPr>
              <a:t> </a:t>
            </a:r>
            <a:r>
              <a:rPr lang="en-GB" dirty="0" err="1">
                <a:effectLst/>
                <a:ea typeface="Calibri" panose="020F0502020204030204" pitchFamily="34" charset="0"/>
              </a:rPr>
              <a:t>anpassen</a:t>
            </a:r>
            <a:r>
              <a:rPr lang="en-GB" dirty="0">
                <a:effectLst/>
                <a:ea typeface="Calibri" panose="020F0502020204030204" pitchFamily="34" charset="0"/>
              </a:rPr>
              <a:t> muss. </a:t>
            </a:r>
            <a:r>
              <a:rPr lang="en-GB" dirty="0" err="1">
                <a:effectLst/>
                <a:ea typeface="Calibri" panose="020F0502020204030204" pitchFamily="34" charset="0"/>
              </a:rPr>
              <a:t>Diese</a:t>
            </a:r>
            <a:r>
              <a:rPr lang="en-GB" dirty="0">
                <a:effectLst/>
                <a:ea typeface="Calibri" panose="020F0502020204030204" pitchFamily="34" charset="0"/>
              </a:rPr>
              <a:t> </a:t>
            </a:r>
            <a:r>
              <a:rPr lang="en-GB" dirty="0" err="1">
                <a:effectLst/>
                <a:ea typeface="Calibri" panose="020F0502020204030204" pitchFamily="34" charset="0"/>
              </a:rPr>
              <a:t>neuen</a:t>
            </a:r>
            <a:r>
              <a:rPr lang="en-GB" dirty="0">
                <a:effectLst/>
                <a:ea typeface="Calibri" panose="020F0502020204030204" pitchFamily="34" charset="0"/>
              </a:rPr>
              <a:t> Trends </a:t>
            </a:r>
            <a:r>
              <a:rPr lang="en-GB" dirty="0" err="1">
                <a:effectLst/>
                <a:ea typeface="Calibri" panose="020F0502020204030204" pitchFamily="34" charset="0"/>
              </a:rPr>
              <a:t>schaffen</a:t>
            </a:r>
            <a:r>
              <a:rPr lang="en-GB" dirty="0">
                <a:effectLst/>
                <a:ea typeface="Calibri" panose="020F0502020204030204" pitchFamily="34" charset="0"/>
              </a:rPr>
              <a:t> </a:t>
            </a:r>
            <a:r>
              <a:rPr lang="en-GB" dirty="0" err="1">
                <a:effectLst/>
                <a:ea typeface="Calibri" panose="020F0502020204030204" pitchFamily="34" charset="0"/>
              </a:rPr>
              <a:t>neue</a:t>
            </a:r>
            <a:r>
              <a:rPr lang="en-GB" dirty="0">
                <a:effectLst/>
                <a:ea typeface="Calibri" panose="020F0502020204030204" pitchFamily="34" charset="0"/>
              </a:rPr>
              <a:t> </a:t>
            </a:r>
            <a:r>
              <a:rPr lang="en-GB" dirty="0" err="1">
                <a:effectLst/>
                <a:ea typeface="Calibri" panose="020F0502020204030204" pitchFamily="34" charset="0"/>
              </a:rPr>
              <a:t>Arbeitsplätze</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Zusammenhang</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Nachhaltigkeit</a:t>
            </a:r>
            <a:r>
              <a:rPr lang="en-GB" dirty="0">
                <a:effectLst/>
                <a:ea typeface="Calibri" panose="020F0502020204030204" pitchFamily="34" charset="0"/>
              </a:rPr>
              <a:t> und </a:t>
            </a:r>
            <a:r>
              <a:rPr lang="en-GB" dirty="0" err="1">
                <a:effectLst/>
                <a:ea typeface="Calibri" panose="020F0502020204030204" pitchFamily="34" charset="0"/>
              </a:rPr>
              <a:t>digitalen</a:t>
            </a:r>
            <a:r>
              <a:rPr lang="en-GB" dirty="0">
                <a:effectLst/>
                <a:ea typeface="Calibri" panose="020F0502020204030204" pitchFamily="34" charset="0"/>
              </a:rPr>
              <a:t> </a:t>
            </a:r>
            <a:r>
              <a:rPr lang="en-GB" dirty="0" err="1">
                <a:effectLst/>
                <a:ea typeface="Calibri" panose="020F0502020204030204" pitchFamily="34" charset="0"/>
              </a:rPr>
              <a:t>Fähigkeiten</a:t>
            </a:r>
            <a:r>
              <a:rPr lang="en-GB" dirty="0">
                <a:effectLst/>
                <a:ea typeface="Calibri" panose="020F0502020204030204" pitchFamily="34" charset="0"/>
              </a:rPr>
              <a:t>, die </a:t>
            </a:r>
            <a:r>
              <a:rPr lang="en-GB" dirty="0" err="1">
                <a:effectLst/>
                <a:ea typeface="Calibri" panose="020F0502020204030204" pitchFamily="34" charset="0"/>
              </a:rPr>
              <a:t>neue</a:t>
            </a:r>
            <a:r>
              <a:rPr lang="en-GB" dirty="0">
                <a:effectLst/>
                <a:ea typeface="Calibri" panose="020F0502020204030204" pitchFamily="34" charset="0"/>
              </a:rPr>
              <a:t> </a:t>
            </a:r>
            <a:r>
              <a:rPr lang="en-GB" dirty="0" err="1">
                <a:effectLst/>
                <a:ea typeface="Calibri" panose="020F0502020204030204" pitchFamily="34" charset="0"/>
              </a:rPr>
              <a:t>Möglichkeiten</a:t>
            </a:r>
            <a:r>
              <a:rPr lang="en-GB" dirty="0">
                <a:effectLst/>
                <a:ea typeface="Calibri" panose="020F0502020204030204" pitchFamily="34" charset="0"/>
              </a:rPr>
              <a:t> für Frauen </a:t>
            </a:r>
            <a:r>
              <a:rPr lang="en-GB" dirty="0" err="1">
                <a:effectLst/>
                <a:ea typeface="Calibri" panose="020F0502020204030204" pitchFamily="34" charset="0"/>
              </a:rPr>
              <a:t>bieten</a:t>
            </a:r>
            <a:r>
              <a:rPr lang="en-GB" dirty="0">
                <a:effectLst/>
                <a:ea typeface="Calibri" panose="020F0502020204030204" pitchFamily="34" charset="0"/>
              </a:rPr>
              <a:t>, die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Karriere</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beginnen</a:t>
            </a:r>
            <a:r>
              <a:rPr lang="en-GB" dirty="0">
                <a:effectLst/>
                <a:ea typeface="Calibri" panose="020F0502020204030204" pitchFamily="34" charset="0"/>
              </a:rPr>
              <a:t> </a:t>
            </a:r>
            <a:r>
              <a:rPr lang="en-GB" dirty="0" err="1">
                <a:effectLst/>
                <a:ea typeface="Calibri" panose="020F0502020204030204" pitchFamily="34" charset="0"/>
              </a:rPr>
              <a:t>möchten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für </a:t>
            </a:r>
            <a:r>
              <a:rPr lang="en-GB" dirty="0" err="1">
                <a:effectLst/>
                <a:ea typeface="Calibri" panose="020F0502020204030204" pitchFamily="34" charset="0"/>
              </a:rPr>
              <a:t>diejenigen</a:t>
            </a:r>
            <a:r>
              <a:rPr lang="en-GB" dirty="0">
                <a:effectLst/>
                <a:ea typeface="Calibri" panose="020F0502020204030204" pitchFamily="34" charset="0"/>
              </a:rPr>
              <a:t>, die </a:t>
            </a:r>
            <a:r>
              <a:rPr lang="en-GB" dirty="0" err="1">
                <a:effectLst/>
                <a:ea typeface="Calibri" panose="020F0502020204030204" pitchFamily="34" charset="0"/>
              </a:rPr>
              <a:t>bereits</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tätig</a:t>
            </a:r>
            <a:r>
              <a:rPr lang="en-GB" dirty="0">
                <a:effectLst/>
                <a:ea typeface="Calibri" panose="020F0502020204030204" pitchFamily="34" charset="0"/>
              </a:rPr>
              <a:t> </a:t>
            </a:r>
            <a:r>
              <a:rPr lang="en-GB" dirty="0" err="1">
                <a:effectLst/>
                <a:ea typeface="Calibri" panose="020F0502020204030204" pitchFamily="34" charset="0"/>
              </a:rPr>
              <a:t>sind</a:t>
            </a:r>
            <a:r>
              <a:rPr lang="en-GB" dirty="0">
                <a:effectLst/>
                <a:ea typeface="Calibri" panose="020F0502020204030204" pitchFamily="34" charset="0"/>
              </a:rPr>
              <a:t> und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weiterbilden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umschulen</a:t>
            </a:r>
            <a:r>
              <a:rPr lang="en-GB" dirty="0">
                <a:effectLst/>
                <a:ea typeface="Calibri" panose="020F0502020204030204" pitchFamily="34" charset="0"/>
              </a:rPr>
              <a:t> </a:t>
            </a:r>
            <a:r>
              <a:rPr lang="en-GB" dirty="0" err="1">
                <a:effectLst/>
                <a:ea typeface="Calibri" panose="020F0502020204030204" pitchFamily="34" charset="0"/>
              </a:rPr>
              <a:t>möchten</a:t>
            </a: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err="1">
                <a:effectLst/>
                <a:ea typeface="Calibri" panose="020F0502020204030204" pitchFamily="34" charset="0"/>
              </a:rPr>
              <a:t>Darüber</a:t>
            </a:r>
            <a:r>
              <a:rPr lang="en-GB" dirty="0">
                <a:effectLst/>
                <a:ea typeface="Calibri" panose="020F0502020204030204" pitchFamily="34" charset="0"/>
              </a:rPr>
              <a:t> </a:t>
            </a:r>
            <a:r>
              <a:rPr lang="en-GB" dirty="0" err="1">
                <a:effectLst/>
                <a:ea typeface="Calibri" panose="020F0502020204030204" pitchFamily="34" charset="0"/>
              </a:rPr>
              <a:t>hinaus</a:t>
            </a:r>
            <a:r>
              <a:rPr lang="en-GB" dirty="0">
                <a:effectLst/>
                <a:ea typeface="Calibri" panose="020F0502020204030204" pitchFamily="34" charset="0"/>
              </a:rPr>
              <a:t> hat die </a:t>
            </a:r>
            <a:r>
              <a:rPr lang="en-GB" dirty="0" err="1">
                <a:effectLst/>
                <a:ea typeface="Calibri" panose="020F0502020204030204" pitchFamily="34" charset="0"/>
              </a:rPr>
              <a:t>Modernisierung</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den </a:t>
            </a:r>
            <a:r>
              <a:rPr lang="en-GB" b="1" dirty="0" err="1">
                <a:effectLst/>
                <a:ea typeface="Calibri" panose="020F0502020204030204" pitchFamily="34" charset="0"/>
              </a:rPr>
              <a:t>Mangel</a:t>
            </a:r>
            <a:r>
              <a:rPr lang="en-GB" b="1" dirty="0">
                <a:effectLst/>
                <a:ea typeface="Calibri" panose="020F0502020204030204" pitchFamily="34" charset="0"/>
              </a:rPr>
              <a:t> an </a:t>
            </a:r>
            <a:r>
              <a:rPr lang="en-GB" b="1" dirty="0" err="1">
                <a:effectLst/>
                <a:ea typeface="Calibri" panose="020F0502020204030204" pitchFamily="34" charset="0"/>
              </a:rPr>
              <a:t>Ausbildungsmöglichkeiten</a:t>
            </a:r>
            <a:r>
              <a:rPr lang="en-GB" b="1"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für </a:t>
            </a:r>
            <a:r>
              <a:rPr lang="en-GB" dirty="0" err="1">
                <a:effectLst/>
                <a:ea typeface="Calibri" panose="020F0502020204030204" pitchFamily="34" charset="0"/>
              </a:rPr>
              <a:t>Männer</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für Frauen </a:t>
            </a:r>
            <a:r>
              <a:rPr lang="en-GB" dirty="0" err="1">
                <a:effectLst/>
                <a:ea typeface="Calibri" panose="020F0502020204030204" pitchFamily="34" charset="0"/>
              </a:rPr>
              <a:t>deutlich</a:t>
            </a:r>
            <a:r>
              <a:rPr lang="en-GB" dirty="0">
                <a:effectLst/>
                <a:ea typeface="Calibri" panose="020F0502020204030204" pitchFamily="34" charset="0"/>
              </a:rPr>
              <a:t> </a:t>
            </a:r>
            <a:r>
              <a:rPr lang="en-GB" dirty="0" err="1">
                <a:effectLst/>
                <a:ea typeface="Calibri" panose="020F0502020204030204" pitchFamily="34" charset="0"/>
              </a:rPr>
              <a:t>gemacht</a:t>
            </a:r>
            <a:r>
              <a:rPr lang="en-GB" dirty="0">
                <a:effectLst/>
                <a:ea typeface="Calibri" panose="020F0502020204030204" pitchFamily="34" charset="0"/>
              </a:rPr>
              <a:t>.</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Der Sektor </a:t>
            </a:r>
            <a:r>
              <a:rPr lang="en-GB" dirty="0" err="1">
                <a:effectLst/>
                <a:ea typeface="Calibri" panose="020F0502020204030204" pitchFamily="34" charset="0"/>
              </a:rPr>
              <a:t>braucht</a:t>
            </a:r>
            <a:r>
              <a:rPr lang="en-GB" dirty="0">
                <a:effectLst/>
                <a:ea typeface="Calibri" panose="020F0502020204030204" pitchFamily="34" charset="0"/>
              </a:rPr>
              <a:t> </a:t>
            </a:r>
            <a:r>
              <a:rPr lang="en-GB" dirty="0" err="1">
                <a:effectLst/>
                <a:ea typeface="Calibri" panose="020F0502020204030204" pitchFamily="34" charset="0"/>
              </a:rPr>
              <a:t>ausgebildete</a:t>
            </a:r>
            <a:r>
              <a:rPr lang="en-GB" dirty="0">
                <a:effectLst/>
                <a:ea typeface="Calibri" panose="020F0502020204030204" pitchFamily="34" charset="0"/>
              </a:rPr>
              <a:t> Menschen, </a:t>
            </a:r>
            <a:r>
              <a:rPr lang="en-GB" dirty="0" err="1">
                <a:effectLst/>
                <a:ea typeface="Calibri" panose="020F0502020204030204" pitchFamily="34" charset="0"/>
              </a:rPr>
              <a:t>insbesondere</a:t>
            </a:r>
            <a:r>
              <a:rPr lang="en-GB" dirty="0">
                <a:effectLst/>
                <a:ea typeface="Calibri" panose="020F0502020204030204" pitchFamily="34" charset="0"/>
              </a:rPr>
              <a:t> in den </a:t>
            </a:r>
            <a:r>
              <a:rPr lang="en-GB" dirty="0" err="1">
                <a:effectLst/>
                <a:ea typeface="Calibri" panose="020F0502020204030204" pitchFamily="34" charset="0"/>
              </a:rPr>
              <a:t>neuen</a:t>
            </a:r>
            <a:r>
              <a:rPr lang="en-GB" dirty="0">
                <a:effectLst/>
                <a:ea typeface="Calibri" panose="020F0502020204030204" pitchFamily="34" charset="0"/>
              </a:rPr>
              <a:t> </a:t>
            </a:r>
            <a:r>
              <a:rPr lang="en-GB" dirty="0" err="1">
                <a:effectLst/>
                <a:ea typeface="Calibri" panose="020F0502020204030204" pitchFamily="34" charset="0"/>
              </a:rPr>
              <a:t>Technologien</a:t>
            </a:r>
            <a:r>
              <a:rPr lang="en-GB" dirty="0">
                <a:effectLst/>
                <a:ea typeface="Calibri" panose="020F0502020204030204" pitchFamily="34" charset="0"/>
              </a:rPr>
              <a:t> und den </a:t>
            </a:r>
            <a:r>
              <a:rPr lang="en-GB" dirty="0" err="1">
                <a:effectLst/>
                <a:ea typeface="Calibri" panose="020F0502020204030204" pitchFamily="34" charset="0"/>
              </a:rPr>
              <a:t>erneuerbaren</a:t>
            </a:r>
            <a:r>
              <a:rPr lang="en-GB" dirty="0">
                <a:effectLst/>
                <a:ea typeface="Calibri" panose="020F0502020204030204" pitchFamily="34" charset="0"/>
              </a:rPr>
              <a:t> </a:t>
            </a:r>
            <a:r>
              <a:rPr lang="en-GB" dirty="0" err="1">
                <a:effectLst/>
                <a:ea typeface="Calibri" panose="020F0502020204030204" pitchFamily="34" charset="0"/>
              </a:rPr>
              <a:t>Energien</a:t>
            </a:r>
            <a:r>
              <a:rPr lang="en-GB" dirty="0">
                <a:effectLst/>
                <a:ea typeface="Calibri" panose="020F0502020204030204" pitchFamily="34" charset="0"/>
              </a:rPr>
              <a:t>. Um gut </a:t>
            </a:r>
            <a:r>
              <a:rPr lang="en-GB" dirty="0" err="1">
                <a:effectLst/>
                <a:ea typeface="Calibri" panose="020F0502020204030204" pitchFamily="34" charset="0"/>
              </a:rPr>
              <a:t>ausgebildete</a:t>
            </a:r>
            <a:r>
              <a:rPr lang="en-GB" dirty="0">
                <a:effectLst/>
                <a:ea typeface="Calibri" panose="020F0502020204030204" pitchFamily="34" charset="0"/>
              </a:rPr>
              <a:t> </a:t>
            </a:r>
            <a:r>
              <a:rPr lang="en-GB" dirty="0" err="1">
                <a:effectLst/>
                <a:ea typeface="Calibri" panose="020F0502020204030204" pitchFamily="34" charset="0"/>
              </a:rPr>
              <a:t>Männer</a:t>
            </a:r>
            <a:r>
              <a:rPr lang="en-GB" dirty="0">
                <a:effectLst/>
                <a:ea typeface="Calibri" panose="020F0502020204030204" pitchFamily="34" charset="0"/>
              </a:rPr>
              <a:t> und Frauen </a:t>
            </a:r>
            <a:r>
              <a:rPr lang="en-GB" dirty="0" err="1">
                <a:effectLst/>
                <a:ea typeface="Calibri" panose="020F0502020204030204" pitchFamily="34" charset="0"/>
              </a:rPr>
              <a:t>einführen</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müssen</a:t>
            </a:r>
            <a:r>
              <a:rPr lang="en-GB" dirty="0">
                <a:effectLst/>
                <a:ea typeface="Calibri" panose="020F0502020204030204" pitchFamily="34" charset="0"/>
              </a:rPr>
              <a:t> </a:t>
            </a:r>
            <a:r>
              <a:rPr lang="en-GB" dirty="0" err="1">
                <a:effectLst/>
                <a:ea typeface="Calibri" panose="020F0502020204030204" pitchFamily="34" charset="0"/>
              </a:rPr>
              <a:t>Aufstiegsmöglichkeiten</a:t>
            </a:r>
            <a:r>
              <a:rPr lang="en-GB"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auf </a:t>
            </a:r>
            <a:r>
              <a:rPr lang="en-GB" dirty="0" err="1">
                <a:effectLst/>
                <a:ea typeface="Calibri" panose="020F0502020204030204" pitchFamily="34" charset="0"/>
              </a:rPr>
              <a:t>höherer</a:t>
            </a:r>
            <a:r>
              <a:rPr lang="en-GB" dirty="0">
                <a:effectLst/>
                <a:ea typeface="Calibri" panose="020F0502020204030204" pitchFamily="34" charset="0"/>
              </a:rPr>
              <a:t> </a:t>
            </a:r>
            <a:r>
              <a:rPr lang="en-GB" dirty="0" err="1">
                <a:effectLst/>
                <a:ea typeface="Calibri" panose="020F0502020204030204" pitchFamily="34" charset="0"/>
              </a:rPr>
              <a:t>Bildungsebene</a:t>
            </a:r>
            <a:r>
              <a:rPr lang="en-GB" dirty="0">
                <a:effectLst/>
                <a:ea typeface="Calibri" panose="020F0502020204030204" pitchFamily="34" charset="0"/>
              </a:rPr>
              <a:t> (wo der </a:t>
            </a:r>
            <a:r>
              <a:rPr lang="en-GB" dirty="0" err="1">
                <a:effectLst/>
                <a:ea typeface="Calibri" panose="020F0502020204030204" pitchFamily="34" charset="0"/>
              </a:rPr>
              <a:t>Frauenanteil</a:t>
            </a:r>
            <a:r>
              <a:rPr lang="en-GB" dirty="0">
                <a:effectLst/>
                <a:ea typeface="Calibri" panose="020F0502020204030204" pitchFamily="34" charset="0"/>
              </a:rPr>
              <a:t> in der Branche am </a:t>
            </a:r>
            <a:r>
              <a:rPr lang="en-GB" dirty="0" err="1">
                <a:effectLst/>
                <a:ea typeface="Calibri" panose="020F0502020204030204" pitchFamily="34" charset="0"/>
              </a:rPr>
              <a:t>höchsten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Handwerk</a:t>
            </a:r>
            <a:r>
              <a:rPr lang="en-GB" dirty="0">
                <a:effectLst/>
                <a:ea typeface="Calibri" panose="020F0502020204030204" pitchFamily="34" charset="0"/>
              </a:rPr>
              <a:t> (wo die </a:t>
            </a:r>
            <a:r>
              <a:rPr lang="en-GB" dirty="0" err="1">
                <a:effectLst/>
                <a:ea typeface="Calibri" panose="020F0502020204030204" pitchFamily="34" charset="0"/>
              </a:rPr>
              <a:t>Ungleichheit</a:t>
            </a:r>
            <a:r>
              <a:rPr lang="en-GB" dirty="0">
                <a:effectLst/>
                <a:ea typeface="Calibri" panose="020F0502020204030204" pitchFamily="34" charset="0"/>
              </a:rPr>
              <a:t> </a:t>
            </a:r>
            <a:r>
              <a:rPr lang="en-GB" dirty="0" err="1">
                <a:effectLst/>
                <a:ea typeface="Calibri" panose="020F0502020204030204" pitchFamily="34" charset="0"/>
              </a:rPr>
              <a:t>zwischen</a:t>
            </a:r>
            <a:r>
              <a:rPr lang="en-GB" dirty="0">
                <a:effectLst/>
                <a:ea typeface="Calibri" panose="020F0502020204030204" pitchFamily="34" charset="0"/>
              </a:rPr>
              <a:t> </a:t>
            </a:r>
            <a:r>
              <a:rPr lang="en-GB" dirty="0" err="1">
                <a:effectLst/>
                <a:ea typeface="Calibri" panose="020F0502020204030204" pitchFamily="34" charset="0"/>
              </a:rPr>
              <a:t>Männern</a:t>
            </a:r>
            <a:r>
              <a:rPr lang="en-GB" dirty="0">
                <a:effectLst/>
                <a:ea typeface="Calibri" panose="020F0502020204030204" pitchFamily="34" charset="0"/>
              </a:rPr>
              <a:t> und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am </a:t>
            </a:r>
            <a:r>
              <a:rPr lang="en-GB" dirty="0" err="1">
                <a:effectLst/>
                <a:ea typeface="Calibri" panose="020F0502020204030204" pitchFamily="34" charset="0"/>
              </a:rPr>
              <a:t>größten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angeboten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a:t>
            </a:r>
            <a:r>
              <a:rPr lang="en-GB" dirty="0">
                <a:ea typeface="Calibri" panose="020F0502020204030204" pitchFamily="34" charset="0"/>
              </a:rPr>
              <a:t>um</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komplettes</a:t>
            </a:r>
            <a:r>
              <a:rPr lang="en-GB" dirty="0">
                <a:effectLst/>
                <a:ea typeface="Calibri" panose="020F0502020204030204" pitchFamily="34" charset="0"/>
              </a:rPr>
              <a:t> </a:t>
            </a:r>
            <a:r>
              <a:rPr lang="en-GB" dirty="0" err="1">
                <a:effectLst/>
                <a:ea typeface="Calibri" panose="020F0502020204030204" pitchFamily="34" charset="0"/>
              </a:rPr>
              <a:t>Paket</a:t>
            </a:r>
            <a:r>
              <a:rPr lang="en-GB" dirty="0">
                <a:effectLst/>
                <a:ea typeface="Calibri" panose="020F0502020204030204" pitchFamily="34" charset="0"/>
              </a:rPr>
              <a:t> der für die Arbeit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Baugewerbe</a:t>
            </a:r>
            <a:r>
              <a:rPr lang="en-GB" dirty="0">
                <a:effectLst/>
                <a:ea typeface="Calibri" panose="020F0502020204030204" pitchFamily="34" charset="0"/>
              </a:rPr>
              <a:t> </a:t>
            </a:r>
            <a:r>
              <a:rPr lang="en-GB" dirty="0" err="1">
                <a:effectLst/>
                <a:ea typeface="Calibri" panose="020F0502020204030204" pitchFamily="34" charset="0"/>
              </a:rPr>
              <a:t>erforderlichen</a:t>
            </a:r>
            <a:r>
              <a:rPr lang="en-GB" dirty="0">
                <a:effectLst/>
                <a:ea typeface="Calibri" panose="020F0502020204030204" pitchFamily="34" charset="0"/>
              </a:rPr>
              <a:t> </a:t>
            </a:r>
            <a:r>
              <a:rPr lang="en-GB" dirty="0" err="1">
                <a:effectLst/>
                <a:ea typeface="Calibri" panose="020F0502020204030204" pitchFamily="34" charset="0"/>
              </a:rPr>
              <a:t>Ausbildung</a:t>
            </a:r>
            <a:r>
              <a:rPr lang="en-GB" dirty="0">
                <a:effectLst/>
                <a:ea typeface="Calibri" panose="020F0502020204030204" pitchFamily="34" charset="0"/>
              </a:rPr>
              <a:t> </a:t>
            </a:r>
            <a:r>
              <a:rPr lang="en-GB" dirty="0" err="1">
                <a:effectLst/>
                <a:ea typeface="Calibri" panose="020F0502020204030204" pitchFamily="34" charset="0"/>
              </a:rPr>
              <a:t>anbieten</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Bislang</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die </a:t>
            </a:r>
            <a:r>
              <a:rPr lang="en-GB" dirty="0" err="1">
                <a:effectLst/>
                <a:ea typeface="Calibri" panose="020F0502020204030204" pitchFamily="34" charset="0"/>
              </a:rPr>
              <a:t>Ausbildung</a:t>
            </a:r>
            <a:r>
              <a:rPr lang="en-GB" dirty="0">
                <a:effectLst/>
                <a:ea typeface="Calibri" panose="020F0502020204030204" pitchFamily="34" charset="0"/>
              </a:rPr>
              <a:t> in </a:t>
            </a:r>
            <a:r>
              <a:rPr lang="en-GB" dirty="0" err="1">
                <a:effectLst/>
                <a:ea typeface="Calibri" panose="020F0502020204030204" pitchFamily="34" charset="0"/>
              </a:rPr>
              <a:t>vielen</a:t>
            </a:r>
            <a:r>
              <a:rPr lang="en-GB" dirty="0">
                <a:effectLst/>
                <a:ea typeface="Calibri" panose="020F0502020204030204" pitchFamily="34" charset="0"/>
              </a:rPr>
              <a:t> </a:t>
            </a:r>
            <a:r>
              <a:rPr lang="en-GB" dirty="0" err="1">
                <a:effectLst/>
                <a:ea typeface="Calibri" panose="020F0502020204030204" pitchFamily="34" charset="0"/>
              </a:rPr>
              <a:t>Fällen</a:t>
            </a:r>
            <a:r>
              <a:rPr lang="en-GB" dirty="0">
                <a:effectLst/>
                <a:ea typeface="Calibri" panose="020F0502020204030204" pitchFamily="34" charset="0"/>
              </a:rPr>
              <a:t> </a:t>
            </a:r>
            <a:r>
              <a:rPr lang="en-GB" dirty="0" err="1">
                <a:effectLst/>
                <a:ea typeface="Calibri" panose="020F0502020204030204" pitchFamily="34" charset="0"/>
              </a:rPr>
              <a:t>unvollständig</a:t>
            </a:r>
            <a:r>
              <a:rPr lang="en-GB" dirty="0">
                <a:effectLst/>
                <a:ea typeface="Calibri" panose="020F0502020204030204" pitchFamily="34" charset="0"/>
              </a:rPr>
              <a:t> und </a:t>
            </a:r>
            <a:r>
              <a:rPr lang="en-GB" dirty="0" err="1">
                <a:effectLst/>
                <a:ea typeface="Calibri" panose="020F0502020204030204" pitchFamily="34" charset="0"/>
              </a:rPr>
              <a:t>hindert</a:t>
            </a:r>
            <a:r>
              <a:rPr lang="en-GB" dirty="0">
                <a:effectLst/>
                <a:ea typeface="Calibri" panose="020F0502020204030204" pitchFamily="34" charset="0"/>
              </a:rPr>
              <a:t> Frauen </a:t>
            </a:r>
            <a:r>
              <a:rPr lang="en-GB" dirty="0" err="1">
                <a:effectLst/>
                <a:ea typeface="Calibri" panose="020F0502020204030204" pitchFamily="34" charset="0"/>
              </a:rPr>
              <a:t>daran</a:t>
            </a:r>
            <a:r>
              <a:rPr lang="en-GB" dirty="0">
                <a:effectLst/>
                <a:ea typeface="Calibri" panose="020F0502020204030204" pitchFamily="34" charset="0"/>
              </a:rPr>
              <a:t>, </a:t>
            </a: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Abschluss</a:t>
            </a:r>
            <a:r>
              <a:rPr lang="en-GB" dirty="0">
                <a:effectLst/>
                <a:ea typeface="Calibri" panose="020F0502020204030204" pitchFamily="34" charset="0"/>
              </a:rPr>
              <a:t> </a:t>
            </a:r>
            <a:r>
              <a:rPr lang="en-GB" dirty="0" err="1">
                <a:effectLst/>
                <a:ea typeface="Calibri" panose="020F0502020204030204" pitchFamily="34" charset="0"/>
              </a:rPr>
              <a:t>ihrer</a:t>
            </a:r>
            <a:r>
              <a:rPr lang="en-GB" dirty="0">
                <a:effectLst/>
                <a:ea typeface="Calibri" panose="020F0502020204030204" pitchFamily="34" charset="0"/>
              </a:rPr>
              <a:t> </a:t>
            </a:r>
            <a:r>
              <a:rPr lang="en-GB" dirty="0" err="1">
                <a:effectLst/>
                <a:ea typeface="Calibri" panose="020F0502020204030204" pitchFamily="34" charset="0"/>
              </a:rPr>
              <a:t>Ausbildung</a:t>
            </a:r>
            <a:r>
              <a:rPr lang="en-GB" dirty="0">
                <a:effectLst/>
                <a:ea typeface="Calibri" panose="020F0502020204030204" pitchFamily="34" charset="0"/>
              </a:rPr>
              <a:t> </a:t>
            </a:r>
            <a:r>
              <a:rPr lang="en-GB" dirty="0" err="1">
                <a:effectLst/>
                <a:ea typeface="Calibri" panose="020F0502020204030204" pitchFamily="34" charset="0"/>
              </a:rPr>
              <a:t>direkt</a:t>
            </a:r>
            <a:r>
              <a:rPr lang="en-GB" dirty="0">
                <a:effectLst/>
                <a:ea typeface="Calibri" panose="020F0502020204030204" pitchFamily="34" charset="0"/>
              </a:rPr>
              <a:t> in den Sektor </a:t>
            </a:r>
            <a:r>
              <a:rPr lang="en-GB" dirty="0" err="1">
                <a:effectLst/>
                <a:ea typeface="Calibri" panose="020F0502020204030204" pitchFamily="34" charset="0"/>
              </a:rPr>
              <a:t>einzusteigen</a:t>
            </a:r>
            <a:r>
              <a:rPr lang="en-GB" dirty="0">
                <a:effectLst/>
                <a:ea typeface="Calibri" panose="020F0502020204030204" pitchFamily="34" charset="0"/>
              </a:rPr>
              <a:t>.</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err="1">
                <a:effectLst/>
                <a:ea typeface="Calibri" panose="020F0502020204030204" pitchFamily="34" charset="0"/>
              </a:rPr>
              <a:t>Schließlich</a:t>
            </a:r>
            <a:r>
              <a:rPr lang="en-GB" dirty="0">
                <a:effectLst/>
                <a:ea typeface="Calibri" panose="020F0502020204030204" pitchFamily="34" charset="0"/>
              </a:rPr>
              <a:t> </a:t>
            </a:r>
            <a:r>
              <a:rPr lang="en-GB" dirty="0" err="1">
                <a:effectLst/>
                <a:ea typeface="Calibri" panose="020F0502020204030204" pitchFamily="34" charset="0"/>
              </a:rPr>
              <a:t>deuten</a:t>
            </a:r>
            <a:r>
              <a:rPr lang="en-GB" dirty="0">
                <a:effectLst/>
                <a:ea typeface="Calibri" panose="020F0502020204030204" pitchFamily="34" charset="0"/>
              </a:rPr>
              <a:t> </a:t>
            </a:r>
            <a:r>
              <a:rPr lang="en-GB" dirty="0" err="1">
                <a:effectLst/>
                <a:ea typeface="Calibri" panose="020F0502020204030204" pitchFamily="34" charset="0"/>
              </a:rPr>
              <a:t>unsere</a:t>
            </a:r>
            <a:r>
              <a:rPr lang="en-GB" dirty="0">
                <a:effectLst/>
                <a:ea typeface="Calibri" panose="020F0502020204030204" pitchFamily="34" charset="0"/>
              </a:rPr>
              <a:t> </a:t>
            </a:r>
            <a:r>
              <a:rPr lang="en-GB" dirty="0" err="1">
                <a:effectLst/>
                <a:ea typeface="Calibri" panose="020F0502020204030204" pitchFamily="34" charset="0"/>
              </a:rPr>
              <a:t>Erkenntnisse</a:t>
            </a:r>
            <a:r>
              <a:rPr lang="en-GB" dirty="0">
                <a:effectLst/>
                <a:ea typeface="Calibri" panose="020F0502020204030204" pitchFamily="34" charset="0"/>
              </a:rPr>
              <a:t> der </a:t>
            </a:r>
            <a:r>
              <a:rPr lang="en-GB" dirty="0" err="1">
                <a:effectLst/>
                <a:ea typeface="Calibri" panose="020F0502020204030204" pitchFamily="34" charset="0"/>
              </a:rPr>
              <a:t>letzten</a:t>
            </a:r>
            <a:r>
              <a:rPr lang="en-GB" dirty="0">
                <a:effectLst/>
                <a:ea typeface="Calibri" panose="020F0502020204030204" pitchFamily="34" charset="0"/>
              </a:rPr>
              <a:t> Jahre </a:t>
            </a:r>
            <a:r>
              <a:rPr lang="en-GB" dirty="0" err="1">
                <a:effectLst/>
                <a:ea typeface="Calibri" panose="020F0502020204030204" pitchFamily="34" charset="0"/>
              </a:rPr>
              <a:t>darauf</a:t>
            </a:r>
            <a:r>
              <a:rPr lang="en-GB" dirty="0">
                <a:effectLst/>
                <a:ea typeface="Calibri" panose="020F0502020204030204" pitchFamily="34" charset="0"/>
              </a:rPr>
              <a:t> </a:t>
            </a:r>
            <a:r>
              <a:rPr lang="en-GB" dirty="0" err="1">
                <a:effectLst/>
                <a:ea typeface="Calibri" panose="020F0502020204030204" pitchFamily="34" charset="0"/>
              </a:rPr>
              <a:t>hin</a:t>
            </a:r>
            <a:r>
              <a:rPr lang="en-GB" dirty="0">
                <a:effectLst/>
                <a:ea typeface="Calibri" panose="020F0502020204030204" pitchFamily="34" charset="0"/>
              </a:rPr>
              <a:t>, </a:t>
            </a:r>
            <a:r>
              <a:rPr lang="en-GB" dirty="0" err="1">
                <a:effectLst/>
                <a:ea typeface="Calibri" panose="020F0502020204030204" pitchFamily="34" charset="0"/>
              </a:rPr>
              <a:t>dass</a:t>
            </a:r>
            <a:r>
              <a:rPr lang="en-GB" dirty="0">
                <a:effectLst/>
                <a:ea typeface="Calibri" panose="020F0502020204030204" pitchFamily="34" charset="0"/>
              </a:rPr>
              <a:t> es </a:t>
            </a:r>
            <a:r>
              <a:rPr lang="en-GB" dirty="0" err="1">
                <a:effectLst/>
                <a:ea typeface="Calibri" panose="020F0502020204030204" pitchFamily="34" charset="0"/>
              </a:rPr>
              <a:t>noch</a:t>
            </a:r>
            <a:r>
              <a:rPr lang="en-GB" dirty="0">
                <a:effectLst/>
                <a:ea typeface="Calibri" panose="020F0502020204030204" pitchFamily="34" charset="0"/>
              </a:rPr>
              <a:t> </a:t>
            </a:r>
            <a:r>
              <a:rPr lang="en-GB" dirty="0" err="1">
                <a:effectLst/>
                <a:ea typeface="Calibri" panose="020F0502020204030204" pitchFamily="34" charset="0"/>
              </a:rPr>
              <a:t>viel</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tun </a:t>
            </a:r>
            <a:r>
              <a:rPr lang="en-GB" dirty="0" err="1">
                <a:effectLst/>
                <a:ea typeface="Calibri" panose="020F0502020204030204" pitchFamily="34" charset="0"/>
              </a:rPr>
              <a:t>gibt</a:t>
            </a:r>
            <a:r>
              <a:rPr lang="en-GB" dirty="0">
                <a:effectLst/>
                <a:ea typeface="Calibri" panose="020F0502020204030204" pitchFamily="34" charset="0"/>
              </a:rPr>
              <a:t>, um die </a:t>
            </a:r>
            <a:r>
              <a:rPr lang="en-GB" dirty="0" err="1">
                <a:effectLst/>
                <a:ea typeface="Calibri" panose="020F0502020204030204" pitchFamily="34" charset="0"/>
              </a:rPr>
              <a:t>Beteiligung</a:t>
            </a:r>
            <a:r>
              <a:rPr lang="en-GB" dirty="0">
                <a:effectLst/>
                <a:ea typeface="Calibri" panose="020F0502020204030204" pitchFamily="34" charset="0"/>
              </a:rPr>
              <a:t> von Frauen </a:t>
            </a:r>
            <a:r>
              <a:rPr lang="en-GB" dirty="0" err="1">
                <a:effectLst/>
                <a:ea typeface="Calibri" panose="020F0502020204030204" pitchFamily="34" charset="0"/>
              </a:rPr>
              <a:t>im</a:t>
            </a:r>
            <a:r>
              <a:rPr lang="en-GB" dirty="0">
                <a:effectLst/>
                <a:ea typeface="Calibri" panose="020F0502020204030204" pitchFamily="34" charset="0"/>
              </a:rPr>
              <a:t> Sektor und </a:t>
            </a:r>
            <a:r>
              <a:rPr lang="en-GB" dirty="0" err="1">
                <a:effectLst/>
                <a:ea typeface="Calibri" panose="020F0502020204030204" pitchFamily="34" charset="0"/>
              </a:rPr>
              <a:t>ihre</a:t>
            </a:r>
            <a:r>
              <a:rPr lang="en-GB" dirty="0">
                <a:effectLst/>
                <a:ea typeface="Calibri" panose="020F0502020204030204" pitchFamily="34" charset="0"/>
              </a:rPr>
              <a:t> </a:t>
            </a:r>
            <a:r>
              <a:rPr lang="en-GB" dirty="0" err="1">
                <a:effectLst/>
                <a:ea typeface="Calibri" panose="020F0502020204030204" pitchFamily="34" charset="0"/>
              </a:rPr>
              <a:t>Sichtbarkeit</a:t>
            </a:r>
            <a:r>
              <a:rPr lang="en-GB" dirty="0">
                <a:effectLst/>
                <a:ea typeface="Calibri" panose="020F0502020204030204" pitchFamily="34" charset="0"/>
              </a:rPr>
              <a:t>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fördern</a:t>
            </a:r>
            <a:r>
              <a:rPr lang="en-GB" dirty="0">
                <a:effectLst/>
                <a:ea typeface="Calibri" panose="020F0502020204030204" pitchFamily="34" charset="0"/>
              </a:rPr>
              <a:t> und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ermutigen</a:t>
            </a:r>
            <a:r>
              <a:rPr lang="en-GB" dirty="0">
                <a:effectLst/>
                <a:ea typeface="Calibri" panose="020F0502020204030204" pitchFamily="34" charset="0"/>
              </a:rPr>
              <a:t>, </a:t>
            </a:r>
            <a:r>
              <a:rPr lang="en-GB" dirty="0" err="1">
                <a:effectLst/>
                <a:ea typeface="Calibri" panose="020F0502020204030204" pitchFamily="34" charset="0"/>
              </a:rPr>
              <a:t>indem</a:t>
            </a:r>
            <a:r>
              <a:rPr lang="en-GB"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den </a:t>
            </a:r>
            <a:r>
              <a:rPr lang="en-GB" dirty="0" err="1">
                <a:effectLst/>
                <a:ea typeface="Calibri" panose="020F0502020204030204" pitchFamily="34" charset="0"/>
              </a:rPr>
              <a:t>im</a:t>
            </a:r>
            <a:r>
              <a:rPr lang="en-GB" dirty="0">
                <a:effectLst/>
                <a:ea typeface="Calibri" panose="020F0502020204030204" pitchFamily="34" charset="0"/>
              </a:rPr>
              <a:t> Sektor </a:t>
            </a:r>
            <a:r>
              <a:rPr lang="en-GB" dirty="0" err="1">
                <a:effectLst/>
                <a:ea typeface="Calibri" panose="020F0502020204030204" pitchFamily="34" charset="0"/>
              </a:rPr>
              <a:t>tätigen</a:t>
            </a:r>
            <a:r>
              <a:rPr lang="en-GB" dirty="0">
                <a:effectLst/>
                <a:ea typeface="Calibri" panose="020F0502020204030204" pitchFamily="34" charset="0"/>
              </a:rPr>
              <a:t> Frauen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den </a:t>
            </a:r>
            <a:r>
              <a:rPr lang="en-GB" dirty="0" err="1">
                <a:effectLst/>
                <a:ea typeface="Calibri" panose="020F0502020204030204" pitchFamily="34" charset="0"/>
              </a:rPr>
              <a:t>jungen</a:t>
            </a:r>
            <a:r>
              <a:rPr lang="en-GB" dirty="0">
                <a:effectLst/>
                <a:ea typeface="Calibri" panose="020F0502020204030204" pitchFamily="34" charset="0"/>
              </a:rPr>
              <a:t> Frauen </a:t>
            </a:r>
            <a:r>
              <a:rPr lang="en-GB" dirty="0" err="1">
                <a:effectLst/>
                <a:ea typeface="Calibri" panose="020F0502020204030204" pitchFamily="34" charset="0"/>
              </a:rPr>
              <a:t>Bezugspunkte</a:t>
            </a:r>
            <a:r>
              <a:rPr lang="en-GB" dirty="0">
                <a:effectLst/>
                <a:ea typeface="Calibri" panose="020F0502020204030204" pitchFamily="34" charset="0"/>
              </a:rPr>
              <a:t> </a:t>
            </a:r>
            <a:r>
              <a:rPr lang="en-GB" dirty="0" err="1">
                <a:effectLst/>
                <a:ea typeface="Calibri" panose="020F0502020204030204" pitchFamily="34" charset="0"/>
              </a:rPr>
              <a:t>geboten</a:t>
            </a:r>
            <a:r>
              <a:rPr lang="en-GB" dirty="0">
                <a:effectLst/>
                <a:ea typeface="Calibri" panose="020F0502020204030204" pitchFamily="34" charset="0"/>
              </a:rPr>
              <a:t> </a:t>
            </a:r>
            <a:r>
              <a:rPr lang="en-GB" dirty="0" err="1">
                <a:effectLst/>
                <a:ea typeface="Calibri" panose="020F0502020204030204" pitchFamily="34" charset="0"/>
              </a:rPr>
              <a:t>werden</a:t>
            </a:r>
            <a:r>
              <a:rPr lang="en-GB" dirty="0">
                <a:effectLst/>
                <a:ea typeface="Calibri" panose="020F0502020204030204" pitchFamily="34" charset="0"/>
              </a:rPr>
              <a:t>. Es </a:t>
            </a:r>
            <a:r>
              <a:rPr lang="en-GB" dirty="0" err="1">
                <a:effectLst/>
                <a:ea typeface="Calibri" panose="020F0502020204030204" pitchFamily="34" charset="0"/>
              </a:rPr>
              <a:t>gibt</a:t>
            </a:r>
            <a:r>
              <a:rPr lang="en-GB" dirty="0">
                <a:effectLst/>
                <a:ea typeface="Calibri" panose="020F0502020204030204" pitchFamily="34" charset="0"/>
              </a:rPr>
              <a:t> </a:t>
            </a:r>
            <a:r>
              <a:rPr lang="en-GB" dirty="0" err="1">
                <a:effectLst/>
                <a:ea typeface="Calibri" panose="020F0502020204030204" pitchFamily="34" charset="0"/>
              </a:rPr>
              <a:t>immer</a:t>
            </a:r>
            <a:r>
              <a:rPr lang="en-GB" dirty="0">
                <a:effectLst/>
                <a:ea typeface="Calibri" panose="020F0502020204030204" pitchFamily="34" charset="0"/>
              </a:rPr>
              <a:t> </a:t>
            </a:r>
            <a:r>
              <a:rPr lang="en-GB" dirty="0" err="1">
                <a:effectLst/>
                <a:ea typeface="Calibri" panose="020F0502020204030204" pitchFamily="34" charset="0"/>
              </a:rPr>
              <a:t>noch</a:t>
            </a:r>
            <a:r>
              <a:rPr lang="en-GB" dirty="0">
                <a:effectLst/>
                <a:ea typeface="Calibri" panose="020F0502020204030204" pitchFamily="34" charset="0"/>
              </a:rPr>
              <a:t> </a:t>
            </a:r>
            <a:r>
              <a:rPr lang="en-GB" dirty="0" err="1">
                <a:effectLst/>
                <a:ea typeface="Calibri" panose="020F0502020204030204" pitchFamily="34" charset="0"/>
              </a:rPr>
              <a:t>einen</a:t>
            </a:r>
            <a:r>
              <a:rPr lang="en-GB" dirty="0">
                <a:effectLst/>
                <a:ea typeface="Calibri" panose="020F0502020204030204" pitchFamily="34" charset="0"/>
              </a:rPr>
              <a:t> </a:t>
            </a:r>
            <a:r>
              <a:rPr lang="en-GB" b="1" dirty="0" err="1">
                <a:effectLst/>
                <a:ea typeface="Calibri" panose="020F0502020204030204" pitchFamily="34" charset="0"/>
              </a:rPr>
              <a:t>Mangel</a:t>
            </a:r>
            <a:r>
              <a:rPr lang="en-GB" b="1" dirty="0">
                <a:effectLst/>
                <a:ea typeface="Calibri" panose="020F0502020204030204" pitchFamily="34" charset="0"/>
              </a:rPr>
              <a:t> an </a:t>
            </a:r>
            <a:r>
              <a:rPr lang="en-GB" b="1" dirty="0" err="1">
                <a:effectLst/>
                <a:ea typeface="Calibri" panose="020F0502020204030204" pitchFamily="34" charset="0"/>
              </a:rPr>
              <a:t>Sichtbarkeit</a:t>
            </a:r>
            <a:r>
              <a:rPr lang="en-GB" b="1" dirty="0">
                <a:effectLst/>
                <a:ea typeface="Calibri" panose="020F0502020204030204" pitchFamily="34" charset="0"/>
              </a:rPr>
              <a:t> </a:t>
            </a:r>
            <a:r>
              <a:rPr lang="en-GB" b="1" dirty="0" err="1">
                <a:effectLst/>
                <a:ea typeface="Calibri" panose="020F0502020204030204" pitchFamily="34" charset="0"/>
              </a:rPr>
              <a:t>im</a:t>
            </a:r>
            <a:r>
              <a:rPr lang="en-GB" b="1" dirty="0">
                <a:effectLst/>
                <a:ea typeface="Calibri" panose="020F0502020204030204" pitchFamily="34" charset="0"/>
              </a:rPr>
              <a:t> Sektor</a:t>
            </a:r>
            <a:r>
              <a:rPr lang="en-GB" dirty="0">
                <a:effectLst/>
                <a:ea typeface="Calibri" panose="020F0502020204030204" pitchFamily="34" charset="0"/>
              </a:rPr>
              <a:t>, </a:t>
            </a:r>
            <a:r>
              <a:rPr lang="en-GB" dirty="0" err="1">
                <a:effectLst/>
                <a:ea typeface="Calibri" panose="020F0502020204030204" pitchFamily="34" charset="0"/>
              </a:rPr>
              <a:t>wenn</a:t>
            </a:r>
            <a:r>
              <a:rPr lang="en-GB" dirty="0">
                <a:effectLst/>
                <a:ea typeface="Calibri" panose="020F0502020204030204" pitchFamily="34" charset="0"/>
              </a:rPr>
              <a:t> es um die </a:t>
            </a:r>
            <a:r>
              <a:rPr lang="en-GB" dirty="0" err="1">
                <a:effectLst/>
                <a:ea typeface="Calibri" panose="020F0502020204030204" pitchFamily="34" charset="0"/>
              </a:rPr>
              <a:t>Berufswahl</a:t>
            </a:r>
            <a:r>
              <a:rPr lang="en-GB" dirty="0">
                <a:effectLst/>
                <a:ea typeface="Calibri" panose="020F0502020204030204" pitchFamily="34" charset="0"/>
              </a:rPr>
              <a:t> </a:t>
            </a:r>
            <a:r>
              <a:rPr lang="en-GB" dirty="0" err="1">
                <a:effectLst/>
                <a:ea typeface="Calibri" panose="020F0502020204030204" pitchFamily="34" charset="0"/>
              </a:rPr>
              <a:t>innerhalb</a:t>
            </a:r>
            <a:r>
              <a:rPr lang="en-GB" dirty="0">
                <a:effectLst/>
                <a:ea typeface="Calibri" panose="020F0502020204030204" pitchFamily="34" charset="0"/>
              </a:rPr>
              <a:t> des </a:t>
            </a:r>
            <a:r>
              <a:rPr lang="en-GB" dirty="0" err="1">
                <a:effectLst/>
                <a:ea typeface="Calibri" panose="020F0502020204030204" pitchFamily="34" charset="0"/>
              </a:rPr>
              <a:t>Sektors</a:t>
            </a:r>
            <a:r>
              <a:rPr lang="en-GB" dirty="0">
                <a:effectLst/>
                <a:ea typeface="Calibri" panose="020F0502020204030204" pitchFamily="34" charset="0"/>
              </a:rPr>
              <a:t> </a:t>
            </a:r>
            <a:r>
              <a:rPr lang="en-GB" dirty="0" err="1">
                <a:effectLst/>
                <a:ea typeface="Calibri" panose="020F0502020204030204" pitchFamily="34" charset="0"/>
              </a:rPr>
              <a:t>geht</a:t>
            </a:r>
            <a:r>
              <a:rPr lang="en-GB" dirty="0">
                <a:effectLst/>
                <a:ea typeface="Calibri" panose="020F0502020204030204" pitchFamily="34" charset="0"/>
              </a:rPr>
              <a:t>, was auf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Mangel</a:t>
            </a:r>
            <a:r>
              <a:rPr lang="en-GB" dirty="0">
                <a:effectLst/>
                <a:ea typeface="Calibri" panose="020F0502020204030204" pitchFamily="34" charset="0"/>
              </a:rPr>
              <a:t> an </a:t>
            </a:r>
            <a:r>
              <a:rPr lang="en-GB" dirty="0" err="1">
                <a:effectLst/>
                <a:ea typeface="Calibri" panose="020F0502020204030204" pitchFamily="34" charset="0"/>
              </a:rPr>
              <a:t>Ausbildung</a:t>
            </a:r>
            <a:r>
              <a:rPr lang="en-GB" dirty="0">
                <a:effectLst/>
                <a:ea typeface="Calibri" panose="020F0502020204030204" pitchFamily="34" charset="0"/>
              </a:rPr>
              <a:t> und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fehlendes</a:t>
            </a:r>
            <a:r>
              <a:rPr lang="en-GB" dirty="0">
                <a:effectLst/>
                <a:ea typeface="Calibri" panose="020F0502020204030204" pitchFamily="34" charset="0"/>
              </a:rPr>
              <a:t> </a:t>
            </a:r>
            <a:r>
              <a:rPr lang="en-GB" dirty="0" err="1">
                <a:effectLst/>
                <a:ea typeface="Calibri" panose="020F0502020204030204" pitchFamily="34" charset="0"/>
              </a:rPr>
              <a:t>Bewusstsein</a:t>
            </a:r>
            <a:r>
              <a:rPr lang="en-GB" dirty="0">
                <a:effectLst/>
                <a:ea typeface="Calibri" panose="020F0502020204030204" pitchFamily="34" charset="0"/>
              </a:rPr>
              <a:t> </a:t>
            </a:r>
            <a:r>
              <a:rPr lang="en-GB" dirty="0" err="1">
                <a:effectLst/>
                <a:ea typeface="Calibri" panose="020F0502020204030204" pitchFamily="34" charset="0"/>
              </a:rPr>
              <a:t>bei</a:t>
            </a:r>
            <a:r>
              <a:rPr lang="en-GB" dirty="0">
                <a:effectLst/>
                <a:ea typeface="Calibri" panose="020F0502020204030204" pitchFamily="34" charset="0"/>
              </a:rPr>
              <a:t> den </a:t>
            </a:r>
            <a:r>
              <a:rPr lang="en-GB" dirty="0" err="1">
                <a:effectLst/>
                <a:ea typeface="Calibri" panose="020F0502020204030204" pitchFamily="34" charset="0"/>
              </a:rPr>
              <a:t>Ausbildern</a:t>
            </a:r>
            <a:r>
              <a:rPr lang="en-GB" dirty="0">
                <a:effectLst/>
                <a:ea typeface="Calibri" panose="020F0502020204030204" pitchFamily="34" charset="0"/>
              </a:rPr>
              <a:t> </a:t>
            </a:r>
            <a:r>
              <a:rPr lang="en-GB" dirty="0" err="1">
                <a:effectLst/>
                <a:ea typeface="Calibri" panose="020F0502020204030204" pitchFamily="34" charset="0"/>
              </a:rPr>
              <a:t>zurückzuführen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wo und </a:t>
            </a:r>
            <a:r>
              <a:rPr lang="en-GB" dirty="0" err="1">
                <a:effectLst/>
                <a:ea typeface="Calibri" panose="020F0502020204030204" pitchFamily="34" charset="0"/>
              </a:rPr>
              <a:t>wie</a:t>
            </a:r>
            <a:r>
              <a:rPr lang="en-GB" dirty="0">
                <a:effectLst/>
                <a:ea typeface="Calibri" panose="020F0502020204030204" pitchFamily="34" charset="0"/>
              </a:rPr>
              <a:t> man Frauen, die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wollen</a:t>
            </a:r>
            <a:r>
              <a:rPr lang="en-GB" dirty="0">
                <a:effectLst/>
                <a:ea typeface="Calibri" panose="020F0502020204030204" pitchFamily="34" charset="0"/>
              </a:rPr>
              <a:t>, </a:t>
            </a:r>
            <a:r>
              <a:rPr lang="en-GB" dirty="0" err="1">
                <a:effectLst/>
                <a:ea typeface="Calibri" panose="020F0502020204030204" pitchFamily="34" charset="0"/>
              </a:rPr>
              <a:t>anleitet</a:t>
            </a:r>
            <a:r>
              <a:rPr lang="en-GB" dirty="0">
                <a:effectLst/>
                <a:ea typeface="Calibri" panose="020F0502020204030204" pitchFamily="34" charset="0"/>
              </a:rPr>
              <a:t>. In den </a:t>
            </a:r>
            <a:r>
              <a:rPr lang="en-GB" dirty="0" err="1">
                <a:effectLst/>
                <a:ea typeface="Calibri" panose="020F0502020204030204" pitchFamily="34" charset="0"/>
              </a:rPr>
              <a:t>letzten</a:t>
            </a:r>
            <a:r>
              <a:rPr lang="en-GB" dirty="0">
                <a:effectLst/>
                <a:ea typeface="Calibri" panose="020F0502020204030204" pitchFamily="34" charset="0"/>
              </a:rPr>
              <a:t> Jahren hat die </a:t>
            </a:r>
            <a:r>
              <a:rPr lang="en-GB" dirty="0" err="1">
                <a:effectLst/>
                <a:ea typeface="Calibri" panose="020F0502020204030204" pitchFamily="34" charset="0"/>
              </a:rPr>
              <a:t>Gleichstellungspolitik</a:t>
            </a:r>
            <a:r>
              <a:rPr lang="en-GB" dirty="0">
                <a:effectLst/>
                <a:ea typeface="Calibri" panose="020F0502020204030204" pitchFamily="34" charset="0"/>
              </a:rPr>
              <a:t> </a:t>
            </a:r>
            <a:r>
              <a:rPr lang="en-GB" dirty="0" err="1">
                <a:effectLst/>
                <a:ea typeface="Calibri" panose="020F0502020204030204" pitchFamily="34" charset="0"/>
              </a:rPr>
              <a:t>zugenommen</a:t>
            </a:r>
            <a:r>
              <a:rPr lang="en-GB" dirty="0">
                <a:effectLst/>
                <a:ea typeface="Calibri" panose="020F0502020204030204" pitchFamily="34" charset="0"/>
              </a:rPr>
              <a:t>, so </a:t>
            </a:r>
            <a:r>
              <a:rPr lang="en-GB" dirty="0" err="1">
                <a:effectLst/>
                <a:ea typeface="Calibri" panose="020F0502020204030204" pitchFamily="34" charset="0"/>
              </a:rPr>
              <a:t>dass</a:t>
            </a:r>
            <a:r>
              <a:rPr lang="en-GB" dirty="0">
                <a:effectLst/>
                <a:ea typeface="Calibri" panose="020F0502020204030204" pitchFamily="34" charset="0"/>
              </a:rPr>
              <a:t> </a:t>
            </a:r>
            <a:r>
              <a:rPr lang="en-GB" dirty="0" err="1">
                <a:effectLst/>
                <a:ea typeface="Calibri" panose="020F0502020204030204" pitchFamily="34" charset="0"/>
              </a:rPr>
              <a:t>viele</a:t>
            </a:r>
            <a:r>
              <a:rPr lang="en-GB" dirty="0">
                <a:effectLst/>
                <a:ea typeface="Calibri" panose="020F0502020204030204" pitchFamily="34" charset="0"/>
              </a:rPr>
              <a:t> Frauen </a:t>
            </a:r>
            <a:r>
              <a:rPr lang="en-GB" dirty="0" err="1">
                <a:effectLst/>
                <a:ea typeface="Calibri" panose="020F0502020204030204" pitchFamily="34" charset="0"/>
              </a:rPr>
              <a:t>eine</a:t>
            </a:r>
            <a:r>
              <a:rPr lang="en-GB" dirty="0">
                <a:effectLst/>
                <a:ea typeface="Calibri" panose="020F0502020204030204" pitchFamily="34" charset="0"/>
              </a:rPr>
              <a:t> </a:t>
            </a:r>
            <a:r>
              <a:rPr lang="en-GB" dirty="0" err="1">
                <a:effectLst/>
                <a:ea typeface="Calibri" panose="020F0502020204030204" pitchFamily="34" charset="0"/>
              </a:rPr>
              <a:t>Tätigkeit</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a:t>
            </a:r>
            <a:r>
              <a:rPr lang="en-GB" dirty="0">
                <a:effectLst/>
                <a:ea typeface="Calibri" panose="020F0502020204030204" pitchFamily="34" charset="0"/>
              </a:rPr>
              <a:t> in </a:t>
            </a:r>
            <a:r>
              <a:rPr lang="en-GB" dirty="0" err="1">
                <a:effectLst/>
                <a:ea typeface="Calibri" panose="020F0502020204030204" pitchFamily="34" charset="0"/>
              </a:rPr>
              <a:t>Betracht</a:t>
            </a:r>
            <a:r>
              <a:rPr lang="en-GB" dirty="0">
                <a:effectLst/>
                <a:ea typeface="Calibri" panose="020F0502020204030204" pitchFamily="34" charset="0"/>
              </a:rPr>
              <a:t> </a:t>
            </a:r>
            <a:r>
              <a:rPr lang="en-GB" dirty="0" err="1">
                <a:effectLst/>
                <a:ea typeface="Calibri" panose="020F0502020204030204" pitchFamily="34" charset="0"/>
              </a:rPr>
              <a:t>ziehen</a:t>
            </a:r>
            <a:r>
              <a:rPr lang="en-GB" dirty="0">
                <a:effectLst/>
                <a:ea typeface="Calibri" panose="020F0502020204030204" pitchFamily="34" charset="0"/>
              </a:rPr>
              <a:t>. Der </a:t>
            </a:r>
            <a:r>
              <a:rPr lang="en-GB" dirty="0" err="1">
                <a:effectLst/>
                <a:ea typeface="Calibri" panose="020F0502020204030204" pitchFamily="34" charset="0"/>
              </a:rPr>
              <a:t>Bau</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jedoch</a:t>
            </a:r>
            <a:r>
              <a:rPr lang="en-GB" dirty="0">
                <a:effectLst/>
                <a:ea typeface="Calibri" panose="020F0502020204030204" pitchFamily="34" charset="0"/>
              </a:rPr>
              <a:t> </a:t>
            </a:r>
            <a:r>
              <a:rPr lang="en-GB" dirty="0" err="1">
                <a:effectLst/>
                <a:ea typeface="Calibri" panose="020F0502020204030204" pitchFamily="34" charset="0"/>
              </a:rPr>
              <a:t>nach</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vor</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sehr</a:t>
            </a:r>
            <a:r>
              <a:rPr lang="en-GB" dirty="0">
                <a:effectLst/>
                <a:ea typeface="Calibri" panose="020F0502020204030204" pitchFamily="34" charset="0"/>
              </a:rPr>
              <a:t> </a:t>
            </a:r>
            <a:r>
              <a:rPr lang="en-GB" dirty="0" err="1">
                <a:effectLst/>
                <a:ea typeface="Calibri" panose="020F0502020204030204" pitchFamily="34" charset="0"/>
              </a:rPr>
              <a:t>männlich</a:t>
            </a:r>
            <a:r>
              <a:rPr lang="en-GB" dirty="0">
                <a:effectLst/>
                <a:ea typeface="Calibri" panose="020F0502020204030204" pitchFamily="34" charset="0"/>
              </a:rPr>
              <a:t> </a:t>
            </a:r>
            <a:r>
              <a:rPr lang="en-GB" dirty="0" err="1">
                <a:effectLst/>
                <a:ea typeface="Calibri" panose="020F0502020204030204" pitchFamily="34" charset="0"/>
              </a:rPr>
              <a:t>geprägter</a:t>
            </a:r>
            <a:r>
              <a:rPr lang="en-GB" dirty="0">
                <a:effectLst/>
                <a:ea typeface="Calibri" panose="020F0502020204030204" pitchFamily="34" charset="0"/>
              </a:rPr>
              <a:t> Sektor, in </a:t>
            </a:r>
            <a:r>
              <a:rPr lang="en-GB" dirty="0" err="1">
                <a:effectLst/>
                <a:ea typeface="Calibri" panose="020F0502020204030204" pitchFamily="34" charset="0"/>
              </a:rPr>
              <a:t>dem</a:t>
            </a:r>
            <a:r>
              <a:rPr lang="en-GB" dirty="0">
                <a:effectLst/>
                <a:ea typeface="Calibri" panose="020F0502020204030204" pitchFamily="34" charset="0"/>
              </a:rPr>
              <a:t> es </a:t>
            </a:r>
            <a:r>
              <a:rPr lang="en-GB" dirty="0" err="1">
                <a:effectLst/>
                <a:ea typeface="Calibri" panose="020F0502020204030204" pitchFamily="34" charset="0"/>
              </a:rPr>
              <a:t>manchmal</a:t>
            </a:r>
            <a:r>
              <a:rPr lang="en-GB" dirty="0">
                <a:effectLst/>
                <a:ea typeface="Calibri" panose="020F0502020204030204" pitchFamily="34" charset="0"/>
              </a:rPr>
              <a:t> </a:t>
            </a:r>
            <a:r>
              <a:rPr lang="en-GB" dirty="0" err="1">
                <a:effectLst/>
                <a:ea typeface="Calibri" panose="020F0502020204030204" pitchFamily="34" charset="0"/>
              </a:rPr>
              <a:t>wenig</a:t>
            </a:r>
            <a:r>
              <a:rPr lang="en-GB" dirty="0">
                <a:effectLst/>
                <a:ea typeface="Calibri" panose="020F0502020204030204" pitchFamily="34" charset="0"/>
              </a:rPr>
              <a:t> </a:t>
            </a:r>
            <a:r>
              <a:rPr lang="en-GB" dirty="0" err="1">
                <a:effectLst/>
                <a:ea typeface="Calibri" panose="020F0502020204030204" pitchFamily="34" charset="0"/>
              </a:rPr>
              <a:t>Unterstützung</a:t>
            </a:r>
            <a:r>
              <a:rPr lang="en-GB" dirty="0">
                <a:effectLst/>
                <a:ea typeface="Calibri" panose="020F0502020204030204" pitchFamily="34" charset="0"/>
              </a:rPr>
              <a:t> von </a:t>
            </a:r>
            <a:r>
              <a:rPr lang="en-GB" dirty="0" err="1">
                <a:effectLst/>
                <a:ea typeface="Calibri" panose="020F0502020204030204" pitchFamily="34" charset="0"/>
              </a:rPr>
              <a:t>Unternehmen</a:t>
            </a:r>
            <a:r>
              <a:rPr lang="en-GB" dirty="0">
                <a:effectLst/>
                <a:ea typeface="Calibri" panose="020F0502020204030204" pitchFamily="34" charset="0"/>
              </a:rPr>
              <a:t> und </a:t>
            </a:r>
            <a:r>
              <a:rPr lang="en-GB" dirty="0" err="1">
                <a:effectLst/>
                <a:ea typeface="Calibri" panose="020F0502020204030204" pitchFamily="34" charset="0"/>
              </a:rPr>
              <a:t>Institutionen</a:t>
            </a:r>
            <a:r>
              <a:rPr lang="en-GB" dirty="0">
                <a:effectLst/>
                <a:ea typeface="Calibri" panose="020F0502020204030204" pitchFamily="34" charset="0"/>
              </a:rPr>
              <a:t> für Frauen </a:t>
            </a:r>
            <a:r>
              <a:rPr lang="en-GB" dirty="0" err="1">
                <a:effectLst/>
                <a:ea typeface="Calibri" panose="020F0502020204030204" pitchFamily="34" charset="0"/>
              </a:rPr>
              <a:t>gibt</a:t>
            </a:r>
            <a:r>
              <a:rPr lang="en-GB" dirty="0">
                <a:effectLst/>
                <a:ea typeface="Calibri" panose="020F0502020204030204" pitchFamily="34" charset="0"/>
              </a:rPr>
              <a:t>, die in </a:t>
            </a:r>
            <a:r>
              <a:rPr lang="en-GB" dirty="0" err="1">
                <a:effectLst/>
                <a:ea typeface="Calibri" panose="020F0502020204030204" pitchFamily="34" charset="0"/>
              </a:rPr>
              <a:t>diesem</a:t>
            </a:r>
            <a:r>
              <a:rPr lang="en-GB" dirty="0">
                <a:effectLst/>
                <a:ea typeface="Calibri" panose="020F0502020204030204" pitchFamily="34" charset="0"/>
              </a:rPr>
              <a:t> Sektor </a:t>
            </a:r>
            <a:r>
              <a:rPr lang="en-GB" dirty="0" err="1">
                <a:effectLst/>
                <a:ea typeface="Calibri" panose="020F0502020204030204" pitchFamily="34" charset="0"/>
              </a:rPr>
              <a:t>arbeiten</a:t>
            </a:r>
            <a:r>
              <a:rPr lang="en-GB" dirty="0">
                <a:effectLst/>
                <a:ea typeface="Calibri" panose="020F0502020204030204" pitchFamily="34" charset="0"/>
              </a:rPr>
              <a:t>, </a:t>
            </a:r>
            <a:r>
              <a:rPr lang="en-GB" dirty="0" err="1">
                <a:effectLst/>
                <a:ea typeface="Calibri" panose="020F0502020204030204" pitchFamily="34" charset="0"/>
              </a:rPr>
              <a:t>sowohl</a:t>
            </a:r>
            <a:r>
              <a:rPr lang="en-GB" dirty="0">
                <a:effectLst/>
                <a:ea typeface="Calibri" panose="020F0502020204030204" pitchFamily="34" charset="0"/>
              </a:rPr>
              <a:t> was die </a:t>
            </a:r>
            <a:r>
              <a:rPr lang="en-GB" dirty="0" err="1">
                <a:effectLst/>
                <a:ea typeface="Calibri" panose="020F0502020204030204" pitchFamily="34" charset="0"/>
              </a:rPr>
              <a:t>Sichtbarkeit</a:t>
            </a:r>
            <a:r>
              <a:rPr lang="en-GB" dirty="0">
                <a:effectLst/>
                <a:ea typeface="Calibri" panose="020F0502020204030204" pitchFamily="34" charset="0"/>
              </a:rPr>
              <a:t> </a:t>
            </a:r>
            <a:r>
              <a:rPr lang="en-GB" dirty="0" err="1">
                <a:effectLst/>
                <a:ea typeface="Calibri" panose="020F0502020204030204" pitchFamily="34" charset="0"/>
              </a:rPr>
              <a:t>als</a:t>
            </a:r>
            <a:r>
              <a:rPr lang="en-GB" dirty="0">
                <a:effectLst/>
                <a:ea typeface="Calibri" panose="020F0502020204030204" pitchFamily="34" charset="0"/>
              </a:rPr>
              <a:t> </a:t>
            </a:r>
            <a:r>
              <a:rPr lang="en-GB" dirty="0" err="1">
                <a:effectLst/>
                <a:ea typeface="Calibri" panose="020F0502020204030204" pitchFamily="34" charset="0"/>
              </a:rPr>
              <a:t>auch</a:t>
            </a:r>
            <a:r>
              <a:rPr lang="en-GB" dirty="0">
                <a:effectLst/>
                <a:ea typeface="Calibri" panose="020F0502020204030204" pitchFamily="34" charset="0"/>
              </a:rPr>
              <a:t> was das </a:t>
            </a:r>
            <a:r>
              <a:rPr lang="en-GB" dirty="0" err="1">
                <a:effectLst/>
                <a:ea typeface="Calibri" panose="020F0502020204030204" pitchFamily="34" charset="0"/>
              </a:rPr>
              <a:t>Angebot</a:t>
            </a:r>
            <a:r>
              <a:rPr lang="en-GB" dirty="0">
                <a:effectLst/>
                <a:ea typeface="Calibri" panose="020F0502020204030204" pitchFamily="34" charset="0"/>
              </a:rPr>
              <a:t> </a:t>
            </a:r>
            <a:r>
              <a:rPr lang="en-GB" dirty="0" err="1">
                <a:effectLst/>
                <a:ea typeface="Calibri" panose="020F0502020204030204" pitchFamily="34" charset="0"/>
              </a:rPr>
              <a:t>flexibler</a:t>
            </a:r>
            <a:r>
              <a:rPr lang="en-GB" dirty="0">
                <a:effectLst/>
                <a:ea typeface="Calibri" panose="020F0502020204030204" pitchFamily="34" charset="0"/>
              </a:rPr>
              <a:t> </a:t>
            </a:r>
            <a:r>
              <a:rPr lang="en-GB" dirty="0" err="1">
                <a:effectLst/>
                <a:ea typeface="Calibri" panose="020F0502020204030204" pitchFamily="34" charset="0"/>
              </a:rPr>
              <a:t>Maßnahmen</a:t>
            </a:r>
            <a:r>
              <a:rPr lang="en-GB" dirty="0">
                <a:effectLst/>
                <a:ea typeface="Calibri" panose="020F0502020204030204" pitchFamily="34" charset="0"/>
              </a:rPr>
              <a: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Vereinbarkeit</a:t>
            </a:r>
            <a:r>
              <a:rPr lang="en-GB" dirty="0">
                <a:effectLst/>
                <a:ea typeface="Calibri" panose="020F0502020204030204" pitchFamily="34" charset="0"/>
              </a:rPr>
              <a:t> von </a:t>
            </a:r>
            <a:r>
              <a:rPr lang="en-GB" dirty="0" err="1">
                <a:effectLst/>
                <a:ea typeface="Calibri" panose="020F0502020204030204" pitchFamily="34" charset="0"/>
              </a:rPr>
              <a:t>Familie</a:t>
            </a:r>
            <a:r>
              <a:rPr lang="en-GB" dirty="0">
                <a:effectLst/>
                <a:ea typeface="Calibri" panose="020F0502020204030204" pitchFamily="34" charset="0"/>
              </a:rPr>
              <a:t> und </a:t>
            </a:r>
            <a:r>
              <a:rPr lang="en-GB" dirty="0" err="1">
                <a:effectLst/>
                <a:ea typeface="Calibri" panose="020F0502020204030204" pitchFamily="34" charset="0"/>
              </a:rPr>
              <a:t>Beruf</a:t>
            </a:r>
            <a:r>
              <a:rPr lang="en-GB" dirty="0">
                <a:effectLst/>
                <a:ea typeface="Calibri" panose="020F0502020204030204" pitchFamily="34" charset="0"/>
              </a:rPr>
              <a:t> </a:t>
            </a:r>
            <a:r>
              <a:rPr lang="en-GB" dirty="0" err="1">
                <a:effectLst/>
                <a:ea typeface="Calibri" panose="020F0502020204030204" pitchFamily="34" charset="0"/>
              </a:rPr>
              <a:t>betrifft</a:t>
            </a:r>
            <a:r>
              <a:rPr lang="en-GB" dirty="0">
                <a:effectLst/>
                <a:ea typeface="Calibri" panose="020F0502020204030204" pitchFamily="34" charset="0"/>
              </a:rPr>
              <a:t>. Die </a:t>
            </a:r>
            <a:r>
              <a:rPr lang="en-GB" dirty="0" err="1">
                <a:effectLst/>
                <a:ea typeface="Calibri" panose="020F0502020204030204" pitchFamily="34" charset="0"/>
              </a:rPr>
              <a:t>Umsetzung</a:t>
            </a:r>
            <a:r>
              <a:rPr lang="en-GB" dirty="0">
                <a:effectLst/>
                <a:ea typeface="Calibri" panose="020F0502020204030204" pitchFamily="34" charset="0"/>
              </a:rPr>
              <a:t> des Gender-</a:t>
            </a:r>
            <a:r>
              <a:rPr lang="en-GB" dirty="0" err="1">
                <a:effectLst/>
                <a:ea typeface="Calibri" panose="020F0502020204030204" pitchFamily="34" charset="0"/>
              </a:rPr>
              <a:t>Aktionsplans</a:t>
            </a:r>
            <a:r>
              <a:rPr lang="en-GB" dirty="0">
                <a:effectLst/>
                <a:ea typeface="Calibri" panose="020F0502020204030204" pitchFamily="34" charset="0"/>
              </a:rPr>
              <a:t> in </a:t>
            </a:r>
            <a:r>
              <a:rPr lang="en-GB" dirty="0" err="1">
                <a:effectLst/>
                <a:ea typeface="Calibri" panose="020F0502020204030204" pitchFamily="34" charset="0"/>
              </a:rPr>
              <a:t>Unternehmen</a:t>
            </a:r>
            <a:r>
              <a:rPr lang="en-GB" dirty="0">
                <a:effectLst/>
                <a:ea typeface="Calibri" panose="020F0502020204030204" pitchFamily="34" charset="0"/>
              </a:rPr>
              <a:t> und </a:t>
            </a:r>
            <a:r>
              <a:rPr lang="en-GB" dirty="0" err="1">
                <a:effectLst/>
                <a:ea typeface="Calibri" panose="020F0502020204030204" pitchFamily="34" charset="0"/>
              </a:rPr>
              <a:t>Organisationen</a:t>
            </a:r>
            <a:r>
              <a:rPr lang="en-GB" dirty="0">
                <a:effectLst/>
                <a:ea typeface="Calibri" panose="020F0502020204030204" pitchFamily="34" charset="0"/>
              </a:rPr>
              <a: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Schritt </a:t>
            </a:r>
            <a:r>
              <a:rPr lang="en-GB" dirty="0" err="1">
                <a:effectLst/>
                <a:ea typeface="Calibri" panose="020F0502020204030204" pitchFamily="34" charset="0"/>
              </a:rPr>
              <a:t>zur</a:t>
            </a:r>
            <a:r>
              <a:rPr lang="en-GB" dirty="0">
                <a:effectLst/>
                <a:ea typeface="Calibri" panose="020F0502020204030204" pitchFamily="34" charset="0"/>
              </a:rPr>
              <a:t> </a:t>
            </a:r>
            <a:r>
              <a:rPr lang="en-GB" dirty="0" err="1">
                <a:effectLst/>
                <a:ea typeface="Calibri" panose="020F0502020204030204" pitchFamily="34" charset="0"/>
              </a:rPr>
              <a:t>Verbesserung</a:t>
            </a:r>
            <a:r>
              <a:rPr lang="en-GB" dirty="0">
                <a:effectLst/>
                <a:ea typeface="Calibri" panose="020F0502020204030204" pitchFamily="34" charset="0"/>
              </a:rPr>
              <a:t> des Status quo.</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 </a:t>
            </a:r>
            <a:endParaRPr lang="en-LB" dirty="0">
              <a:effectLst/>
              <a:ea typeface="Calibri" panose="020F0502020204030204" pitchFamily="34" charset="0"/>
            </a:endParaRPr>
          </a:p>
          <a:p>
            <a:pPr algn="just">
              <a:spcBef>
                <a:spcPts val="195"/>
              </a:spcBef>
              <a:tabLst>
                <a:tab pos="450215" algn="l"/>
              </a:tabLst>
            </a:pPr>
            <a:r>
              <a:rPr lang="en-GB" dirty="0">
                <a:effectLst/>
                <a:ea typeface="Calibri" panose="020F0502020204030204" pitchFamily="34" charset="0"/>
              </a:rPr>
              <a:t>Dieses Toolkit </a:t>
            </a:r>
            <a:r>
              <a:rPr lang="en-GB" dirty="0" err="1">
                <a:effectLst/>
                <a:ea typeface="Calibri" panose="020F0502020204030204" pitchFamily="34" charset="0"/>
              </a:rPr>
              <a:t>ist</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Lern</a:t>
            </a:r>
            <a:r>
              <a:rPr lang="en-GB" dirty="0">
                <a:effectLst/>
                <a:ea typeface="Calibri" panose="020F0502020204030204" pitchFamily="34" charset="0"/>
              </a:rPr>
              <a:t>- und </a:t>
            </a:r>
            <a:r>
              <a:rPr lang="en-GB" dirty="0" err="1">
                <a:effectLst/>
                <a:ea typeface="Calibri" panose="020F0502020204030204" pitchFamily="34" charset="0"/>
              </a:rPr>
              <a:t>Lehrmittel</a:t>
            </a:r>
            <a:r>
              <a:rPr lang="en-GB" dirty="0">
                <a:effectLst/>
                <a:ea typeface="Calibri" panose="020F0502020204030204" pitchFamily="34" charset="0"/>
              </a:rPr>
              <a:t>, </a:t>
            </a:r>
            <a:r>
              <a:rPr lang="en-GB" dirty="0" err="1">
                <a:effectLst/>
                <a:ea typeface="Calibri" panose="020F0502020204030204" pitchFamily="34" charset="0"/>
              </a:rPr>
              <a:t>mit</a:t>
            </a:r>
            <a:r>
              <a:rPr lang="en-GB" dirty="0">
                <a:effectLst/>
                <a:ea typeface="Calibri" panose="020F0502020204030204" pitchFamily="34" charset="0"/>
              </a:rPr>
              <a:t> </a:t>
            </a:r>
            <a:r>
              <a:rPr lang="en-GB" dirty="0" err="1">
                <a:effectLst/>
                <a:ea typeface="Calibri" panose="020F0502020204030204" pitchFamily="34" charset="0"/>
              </a:rPr>
              <a:t>dem</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die </a:t>
            </a:r>
            <a:r>
              <a:rPr lang="en-GB" dirty="0" err="1">
                <a:effectLst/>
                <a:ea typeface="Calibri" panose="020F0502020204030204" pitchFamily="34" charset="0"/>
              </a:rPr>
              <a:t>derzeitige</a:t>
            </a:r>
            <a:r>
              <a:rPr lang="en-GB" dirty="0">
                <a:effectLst/>
                <a:ea typeface="Calibri" panose="020F0502020204030204" pitchFamily="34" charset="0"/>
              </a:rPr>
              <a:t> Situation von Frauen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aufzeigen</a:t>
            </a:r>
            <a:r>
              <a:rPr lang="en-GB" dirty="0">
                <a:effectLst/>
                <a:ea typeface="Calibri" panose="020F0502020204030204" pitchFamily="34" charset="0"/>
              </a:rPr>
              <a:t>, die </a:t>
            </a:r>
            <a:r>
              <a:rPr lang="en-GB" dirty="0" err="1">
                <a:effectLst/>
                <a:ea typeface="Calibri" panose="020F0502020204030204" pitchFamily="34" charset="0"/>
              </a:rPr>
              <a:t>sich</a:t>
            </a:r>
            <a:r>
              <a:rPr lang="en-GB" dirty="0">
                <a:effectLst/>
                <a:ea typeface="Calibri" panose="020F0502020204030204" pitchFamily="34" charset="0"/>
              </a:rPr>
              <a:t> </a:t>
            </a:r>
            <a:r>
              <a:rPr lang="en-GB" dirty="0" err="1">
                <a:effectLst/>
                <a:ea typeface="Calibri" panose="020F0502020204030204" pitchFamily="34" charset="0"/>
              </a:rPr>
              <a:t>zwar</a:t>
            </a:r>
            <a:r>
              <a:rPr lang="en-GB" dirty="0">
                <a:effectLst/>
                <a:ea typeface="Calibri" panose="020F0502020204030204" pitchFamily="34" charset="0"/>
              </a:rPr>
              <a:t> </a:t>
            </a:r>
            <a:r>
              <a:rPr lang="en-GB" dirty="0" err="1">
                <a:effectLst/>
                <a:ea typeface="Calibri" panose="020F0502020204030204" pitchFamily="34" charset="0"/>
              </a:rPr>
              <a:t>verbessert</a:t>
            </a:r>
            <a:r>
              <a:rPr lang="en-GB" dirty="0">
                <a:effectLst/>
                <a:ea typeface="Calibri" panose="020F0502020204030204" pitchFamily="34" charset="0"/>
              </a:rPr>
              <a:t> hat, </a:t>
            </a:r>
            <a:r>
              <a:rPr lang="en-GB" dirty="0" err="1">
                <a:effectLst/>
                <a:ea typeface="Calibri" panose="020F0502020204030204" pitchFamily="34" charset="0"/>
              </a:rPr>
              <a:t>jedoch</a:t>
            </a:r>
            <a:r>
              <a:rPr lang="en-GB" dirty="0">
                <a:effectLst/>
                <a:ea typeface="Calibri" panose="020F0502020204030204" pitchFamily="34" charset="0"/>
              </a:rPr>
              <a:t> </a:t>
            </a:r>
            <a:r>
              <a:rPr lang="en-GB" dirty="0" err="1">
                <a:effectLst/>
                <a:ea typeface="Calibri" panose="020F0502020204030204" pitchFamily="34" charset="0"/>
              </a:rPr>
              <a:t>hinter</a:t>
            </a:r>
            <a:r>
              <a:rPr lang="en-GB" dirty="0">
                <a:effectLst/>
                <a:ea typeface="Calibri" panose="020F0502020204030204" pitchFamily="34" charset="0"/>
              </a:rPr>
              <a:t> </a:t>
            </a:r>
            <a:r>
              <a:rPr lang="en-GB" dirty="0" err="1">
                <a:effectLst/>
                <a:ea typeface="Calibri" panose="020F0502020204030204" pitchFamily="34" charset="0"/>
              </a:rPr>
              <a:t>anderen</a:t>
            </a:r>
            <a:r>
              <a:rPr lang="en-GB" dirty="0">
                <a:effectLst/>
                <a:ea typeface="Calibri" panose="020F0502020204030204" pitchFamily="34" charset="0"/>
              </a:rPr>
              <a:t> </a:t>
            </a:r>
            <a:r>
              <a:rPr lang="en-GB" dirty="0" err="1">
                <a:effectLst/>
                <a:ea typeface="Calibri" panose="020F0502020204030204" pitchFamily="34" charset="0"/>
              </a:rPr>
              <a:t>Branchen</a:t>
            </a:r>
            <a:r>
              <a:rPr lang="en-GB" dirty="0">
                <a:effectLst/>
                <a:ea typeface="Calibri" panose="020F0502020204030204" pitchFamily="34" charset="0"/>
              </a:rPr>
              <a:t> </a:t>
            </a:r>
            <a:r>
              <a:rPr lang="en-GB" dirty="0" err="1">
                <a:effectLst/>
                <a:ea typeface="Calibri" panose="020F0502020204030204" pitchFamily="34" charset="0"/>
              </a:rPr>
              <a:t>zurückbleibt</a:t>
            </a:r>
            <a:r>
              <a:rPr lang="en-GB" dirty="0">
                <a:effectLst/>
                <a:ea typeface="Calibri" panose="020F0502020204030204" pitchFamily="34" charset="0"/>
              </a:rPr>
              <a:t>. </a:t>
            </a:r>
            <a:r>
              <a:rPr lang="en-GB" dirty="0" err="1">
                <a:effectLst/>
                <a:ea typeface="Calibri" panose="020F0502020204030204" pitchFamily="34" charset="0"/>
              </a:rPr>
              <a:t>Durch</a:t>
            </a:r>
            <a:r>
              <a:rPr lang="en-GB" dirty="0">
                <a:effectLst/>
                <a:ea typeface="Calibri" panose="020F0502020204030204" pitchFamily="34" charset="0"/>
              </a:rPr>
              <a:t> die </a:t>
            </a:r>
            <a:r>
              <a:rPr lang="en-GB" dirty="0" err="1">
                <a:effectLst/>
                <a:ea typeface="Calibri" panose="020F0502020204030204" pitchFamily="34" charset="0"/>
              </a:rPr>
              <a:t>Kombination</a:t>
            </a:r>
            <a:r>
              <a:rPr lang="en-GB" dirty="0">
                <a:effectLst/>
                <a:ea typeface="Calibri" panose="020F0502020204030204" pitchFamily="34" charset="0"/>
              </a:rPr>
              <a:t> von Wissen und </a:t>
            </a:r>
            <a:r>
              <a:rPr lang="en-GB" dirty="0" err="1">
                <a:effectLst/>
                <a:ea typeface="Calibri" panose="020F0502020204030204" pitchFamily="34" charset="0"/>
              </a:rPr>
              <a:t>Erfahrung</a:t>
            </a:r>
            <a:r>
              <a:rPr lang="en-GB" dirty="0">
                <a:effectLst/>
                <a:ea typeface="Calibri" panose="020F0502020204030204" pitchFamily="34" charset="0"/>
              </a:rPr>
              <a:t> von </a:t>
            </a:r>
            <a:r>
              <a:rPr lang="en-GB" dirty="0" err="1">
                <a:effectLst/>
                <a:ea typeface="Calibri" panose="020F0502020204030204" pitchFamily="34" charset="0"/>
              </a:rPr>
              <a:t>weiblichen</a:t>
            </a:r>
            <a:r>
              <a:rPr lang="en-GB" dirty="0">
                <a:effectLst/>
                <a:ea typeface="Calibri" panose="020F0502020204030204" pitchFamily="34" charset="0"/>
              </a:rPr>
              <a:t> </a:t>
            </a:r>
            <a:r>
              <a:rPr lang="en-GB" dirty="0" err="1">
                <a:effectLst/>
                <a:ea typeface="Calibri" panose="020F0502020204030204" pitchFamily="34" charset="0"/>
              </a:rPr>
              <a:t>Experten</a:t>
            </a:r>
            <a:r>
              <a:rPr lang="en-GB" dirty="0">
                <a:effectLst/>
                <a:ea typeface="Calibri" panose="020F0502020204030204" pitchFamily="34" charset="0"/>
              </a:rPr>
              <a:t>, </a:t>
            </a:r>
            <a:r>
              <a:rPr lang="en-GB" dirty="0" err="1">
                <a:effectLst/>
                <a:ea typeface="Calibri" panose="020F0502020204030204" pitchFamily="34" charset="0"/>
              </a:rPr>
              <a:t>Arbeitnehmerinnen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und Gender-</a:t>
            </a:r>
            <a:r>
              <a:rPr lang="en-GB" dirty="0" err="1">
                <a:effectLst/>
                <a:ea typeface="Calibri" panose="020F0502020204030204" pitchFamily="34" charset="0"/>
              </a:rPr>
              <a:t>ExpertenInnen</a:t>
            </a:r>
            <a:r>
              <a:rPr lang="en-GB" dirty="0">
                <a:effectLst/>
                <a:ea typeface="Calibri" panose="020F0502020204030204" pitchFamily="34" charset="0"/>
              </a:rPr>
              <a:t> </a:t>
            </a:r>
            <a:r>
              <a:rPr lang="en-GB" dirty="0" err="1">
                <a:effectLst/>
                <a:ea typeface="Calibri" panose="020F0502020204030204" pitchFamily="34" charset="0"/>
              </a:rPr>
              <a:t>haben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gemeinsam</a:t>
            </a:r>
            <a:r>
              <a:rPr lang="en-GB" dirty="0">
                <a:effectLst/>
                <a:ea typeface="Calibri" panose="020F0502020204030204" pitchFamily="34" charset="0"/>
              </a:rPr>
              <a:t> </a:t>
            </a:r>
            <a:r>
              <a:rPr lang="en-GB" dirty="0" err="1">
                <a:effectLst/>
                <a:ea typeface="Calibri" panose="020F0502020204030204" pitchFamily="34" charset="0"/>
              </a:rPr>
              <a:t>einen</a:t>
            </a:r>
            <a:r>
              <a:rPr lang="en-GB" dirty="0">
                <a:effectLst/>
                <a:ea typeface="Calibri" panose="020F0502020204030204" pitchFamily="34" charset="0"/>
              </a:rPr>
              <a:t> Gender-</a:t>
            </a:r>
            <a:r>
              <a:rPr lang="en-GB" dirty="0" err="1">
                <a:effectLst/>
                <a:ea typeface="Calibri" panose="020F0502020204030204" pitchFamily="34" charset="0"/>
              </a:rPr>
              <a:t>Aktionsplan</a:t>
            </a:r>
            <a:r>
              <a:rPr lang="en-GB" dirty="0">
                <a:effectLst/>
                <a:ea typeface="Calibri" panose="020F0502020204030204" pitchFamily="34" charset="0"/>
              </a:rPr>
              <a:t> </a:t>
            </a:r>
            <a:r>
              <a:rPr lang="en-GB" dirty="0" err="1">
                <a:effectLst/>
                <a:ea typeface="Calibri" panose="020F0502020204030204" pitchFamily="34" charset="0"/>
              </a:rPr>
              <a:t>entwickelt</a:t>
            </a:r>
            <a:r>
              <a:rPr lang="en-GB" dirty="0">
                <a:effectLst/>
                <a:ea typeface="Calibri" panose="020F0502020204030204" pitchFamily="34" charset="0"/>
              </a:rPr>
              <a:t>.  Dieser </a:t>
            </a:r>
            <a:r>
              <a:rPr lang="en-GB" dirty="0" err="1">
                <a:effectLst/>
                <a:ea typeface="Calibri" panose="020F0502020204030204" pitchFamily="34" charset="0"/>
              </a:rPr>
              <a:t>gibt</a:t>
            </a:r>
            <a:r>
              <a:rPr lang="en-GB" dirty="0">
                <a:effectLst/>
                <a:ea typeface="Calibri" panose="020F0502020204030204" pitchFamily="34" charset="0"/>
              </a:rPr>
              <a:t> den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eine</a:t>
            </a:r>
            <a:r>
              <a:rPr lang="en-GB" dirty="0">
                <a:effectLst/>
                <a:ea typeface="Calibri" panose="020F0502020204030204" pitchFamily="34" charset="0"/>
              </a:rPr>
              <a:t> Schritt-für-Schritt-</a:t>
            </a:r>
            <a:r>
              <a:rPr lang="en-GB" dirty="0" err="1">
                <a:effectLst/>
                <a:ea typeface="Calibri" panose="020F0502020204030204" pitchFamily="34" charset="0"/>
              </a:rPr>
              <a:t>Anleitung</a:t>
            </a:r>
            <a:r>
              <a:rPr lang="en-GB" dirty="0">
                <a:effectLst/>
                <a:ea typeface="Calibri" panose="020F0502020204030204" pitchFamily="34" charset="0"/>
              </a:rPr>
              <a:t>, </a:t>
            </a:r>
            <a:r>
              <a:rPr lang="en-GB" dirty="0" err="1">
                <a:effectLst/>
                <a:ea typeface="Calibri" panose="020F0502020204030204" pitchFamily="34" charset="0"/>
              </a:rPr>
              <a:t>wie</a:t>
            </a:r>
            <a:r>
              <a:rPr lang="en-GB" dirty="0">
                <a:effectLst/>
                <a:ea typeface="Calibri" panose="020F0502020204030204" pitchFamily="34" charset="0"/>
              </a:rPr>
              <a:t> </a:t>
            </a:r>
            <a:r>
              <a:rPr lang="en-GB" dirty="0" err="1">
                <a:effectLst/>
                <a:ea typeface="Calibri" panose="020F0502020204030204" pitchFamily="34" charset="0"/>
              </a:rPr>
              <a:t>sie</a:t>
            </a:r>
            <a:r>
              <a:rPr lang="en-GB" dirty="0">
                <a:effectLst/>
                <a:ea typeface="Calibri" panose="020F0502020204030204" pitchFamily="34" charset="0"/>
              </a:rPr>
              <a:t> </a:t>
            </a:r>
            <a:r>
              <a:rPr lang="en-GB" dirty="0" err="1">
                <a:effectLst/>
                <a:ea typeface="Calibri" panose="020F0502020204030204" pitchFamily="34" charset="0"/>
              </a:rPr>
              <a:t>ein</a:t>
            </a:r>
            <a:r>
              <a:rPr lang="en-GB" dirty="0">
                <a:effectLst/>
                <a:ea typeface="Calibri" panose="020F0502020204030204" pitchFamily="34" charset="0"/>
              </a:rPr>
              <a:t> </a:t>
            </a:r>
            <a:r>
              <a:rPr lang="en-GB" dirty="0" err="1">
                <a:effectLst/>
                <a:ea typeface="Calibri" panose="020F0502020204030204" pitchFamily="34" charset="0"/>
              </a:rPr>
              <a:t>ähnliches</a:t>
            </a:r>
            <a:r>
              <a:rPr lang="en-GB" dirty="0">
                <a:effectLst/>
                <a:ea typeface="Calibri" panose="020F0502020204030204" pitchFamily="34" charset="0"/>
              </a:rPr>
              <a:t> Modell in </a:t>
            </a:r>
            <a:r>
              <a:rPr lang="en-GB" dirty="0" err="1">
                <a:effectLst/>
                <a:ea typeface="Calibri" panose="020F0502020204030204" pitchFamily="34" charset="0"/>
              </a:rPr>
              <a:t>ihrem</a:t>
            </a:r>
            <a:r>
              <a:rPr lang="en-GB" dirty="0">
                <a:effectLst/>
                <a:ea typeface="Calibri" panose="020F0502020204030204" pitchFamily="34" charset="0"/>
              </a:rPr>
              <a:t> </a:t>
            </a:r>
            <a:r>
              <a:rPr lang="en-GB" dirty="0" err="1">
                <a:effectLst/>
                <a:ea typeface="Calibri" panose="020F0502020204030204" pitchFamily="34" charset="0"/>
              </a:rPr>
              <a:t>Unternehmen</a:t>
            </a:r>
            <a:r>
              <a:rPr lang="en-GB" dirty="0">
                <a:effectLst/>
                <a:ea typeface="Calibri" panose="020F0502020204030204" pitchFamily="34" charset="0"/>
              </a:rPr>
              <a:t> </a:t>
            </a:r>
            <a:r>
              <a:rPr lang="en-GB" dirty="0" err="1">
                <a:effectLst/>
                <a:ea typeface="Calibri" panose="020F0502020204030204" pitchFamily="34" charset="0"/>
              </a:rPr>
              <a:t>oder</a:t>
            </a:r>
            <a:r>
              <a:rPr lang="en-GB" dirty="0">
                <a:effectLst/>
                <a:ea typeface="Calibri" panose="020F0502020204030204" pitchFamily="34" charset="0"/>
              </a:rPr>
              <a:t> </a:t>
            </a:r>
            <a:r>
              <a:rPr lang="en-GB" dirty="0" err="1">
                <a:effectLst/>
                <a:ea typeface="Calibri" panose="020F0502020204030204" pitchFamily="34" charset="0"/>
              </a:rPr>
              <a:t>ihrer</a:t>
            </a:r>
            <a:r>
              <a:rPr lang="en-GB" dirty="0">
                <a:effectLst/>
                <a:ea typeface="Calibri" panose="020F0502020204030204" pitchFamily="34" charset="0"/>
              </a:rPr>
              <a:t> Organisation </a:t>
            </a:r>
            <a:r>
              <a:rPr lang="en-GB" dirty="0" err="1">
                <a:effectLst/>
                <a:ea typeface="Calibri" panose="020F0502020204030204" pitchFamily="34" charset="0"/>
              </a:rPr>
              <a:t>umsetzen</a:t>
            </a:r>
            <a:r>
              <a:rPr lang="en-GB" dirty="0">
                <a:effectLst/>
                <a:ea typeface="Calibri" panose="020F0502020204030204" pitchFamily="34" charset="0"/>
              </a:rPr>
              <a:t> </a:t>
            </a:r>
            <a:r>
              <a:rPr lang="en-GB" dirty="0" err="1">
                <a:effectLst/>
                <a:ea typeface="Calibri" panose="020F0502020204030204" pitchFamily="34" charset="0"/>
              </a:rPr>
              <a:t>können</a:t>
            </a:r>
            <a:r>
              <a:rPr lang="en-GB" dirty="0">
                <a:effectLst/>
                <a:ea typeface="Calibri" panose="020F0502020204030204" pitchFamily="34" charset="0"/>
              </a:rPr>
              <a:t>.  </a:t>
            </a:r>
            <a:r>
              <a:rPr lang="en-GB" dirty="0" err="1">
                <a:effectLst/>
                <a:ea typeface="Calibri" panose="020F0502020204030204" pitchFamily="34" charset="0"/>
              </a:rPr>
              <a:t>Schließlich</a:t>
            </a:r>
            <a:r>
              <a:rPr lang="en-GB" dirty="0">
                <a:effectLst/>
                <a:ea typeface="Calibri" panose="020F0502020204030204" pitchFamily="34" charset="0"/>
              </a:rPr>
              <a:t> </a:t>
            </a:r>
            <a:r>
              <a:rPr lang="en-GB" dirty="0" err="1">
                <a:effectLst/>
                <a:ea typeface="Calibri" panose="020F0502020204030204" pitchFamily="34" charset="0"/>
              </a:rPr>
              <a:t>bieten</a:t>
            </a:r>
            <a:r>
              <a:rPr lang="en-GB" dirty="0">
                <a:effectLst/>
                <a:ea typeface="Calibri" panose="020F0502020204030204" pitchFamily="34" charset="0"/>
              </a:rPr>
              <a:t> </a:t>
            </a:r>
            <a:r>
              <a:rPr lang="en-GB" dirty="0" err="1">
                <a:effectLst/>
                <a:ea typeface="Calibri" panose="020F0502020204030204" pitchFamily="34" charset="0"/>
              </a:rPr>
              <a:t>wir</a:t>
            </a:r>
            <a:r>
              <a:rPr lang="en-GB" dirty="0">
                <a:effectLst/>
                <a:ea typeface="Calibri" panose="020F0502020204030204" pitchFamily="34" charset="0"/>
              </a:rPr>
              <a:t> </a:t>
            </a:r>
            <a:r>
              <a:rPr lang="en-GB" dirty="0" err="1">
                <a:effectLst/>
                <a:ea typeface="Calibri" panose="020F0502020204030204" pitchFamily="34" charset="0"/>
              </a:rPr>
              <a:t>einige</a:t>
            </a:r>
            <a:r>
              <a:rPr lang="en-GB" dirty="0">
                <a:effectLst/>
                <a:ea typeface="Calibri" panose="020F0502020204030204" pitchFamily="34" charset="0"/>
              </a:rPr>
              <a:t> positive Impulse für den </a:t>
            </a:r>
            <a:r>
              <a:rPr lang="en-GB" dirty="0" err="1">
                <a:effectLst/>
                <a:ea typeface="Calibri" panose="020F0502020204030204" pitchFamily="34" charset="0"/>
              </a:rPr>
              <a:t>Wandel</a:t>
            </a:r>
            <a:r>
              <a:rPr lang="en-GB" dirty="0">
                <a:effectLst/>
                <a:ea typeface="Calibri" panose="020F0502020204030204" pitchFamily="34" charset="0"/>
              </a:rPr>
              <a:t> und </a:t>
            </a:r>
            <a:r>
              <a:rPr lang="en-GB" dirty="0" err="1">
                <a:effectLst/>
                <a:ea typeface="Calibri" panose="020F0502020204030204" pitchFamily="34" charset="0"/>
              </a:rPr>
              <a:t>bewährte</a:t>
            </a:r>
            <a:r>
              <a:rPr lang="en-GB" dirty="0">
                <a:effectLst/>
                <a:ea typeface="Calibri" panose="020F0502020204030204" pitchFamily="34" charset="0"/>
              </a:rPr>
              <a:t> </a:t>
            </a:r>
            <a:r>
              <a:rPr lang="en-GB" dirty="0" err="1">
                <a:effectLst/>
                <a:ea typeface="Calibri" panose="020F0502020204030204" pitchFamily="34" charset="0"/>
              </a:rPr>
              <a:t>Praktiken</a:t>
            </a:r>
            <a:r>
              <a:rPr lang="en-GB" dirty="0">
                <a:effectLst/>
                <a:ea typeface="Calibri" panose="020F0502020204030204" pitchFamily="34" charset="0"/>
              </a:rPr>
              <a:t> an, die den </a:t>
            </a:r>
            <a:r>
              <a:rPr lang="en-GB" dirty="0" err="1">
                <a:effectLst/>
                <a:ea typeface="Calibri" panose="020F0502020204030204" pitchFamily="34" charset="0"/>
              </a:rPr>
              <a:t>Unternehmen</a:t>
            </a:r>
            <a:r>
              <a:rPr lang="en-GB" dirty="0">
                <a:effectLst/>
                <a:ea typeface="Calibri" panose="020F0502020204030204" pitchFamily="34" charset="0"/>
              </a:rPr>
              <a:t> die </a:t>
            </a:r>
            <a:r>
              <a:rPr lang="en-GB" dirty="0" err="1">
                <a:effectLst/>
                <a:ea typeface="Calibri" panose="020F0502020204030204" pitchFamily="34" charset="0"/>
              </a:rPr>
              <a:t>Möglichkeit</a:t>
            </a:r>
            <a:r>
              <a:rPr lang="en-GB" dirty="0">
                <a:effectLst/>
                <a:ea typeface="Calibri" panose="020F0502020204030204" pitchFamily="34" charset="0"/>
              </a:rPr>
              <a:t> </a:t>
            </a:r>
            <a:r>
              <a:rPr lang="en-GB" dirty="0" err="1">
                <a:effectLst/>
                <a:ea typeface="Calibri" panose="020F0502020204030204" pitchFamily="34" charset="0"/>
              </a:rPr>
              <a:t>geben</a:t>
            </a:r>
            <a:r>
              <a:rPr lang="en-GB" dirty="0">
                <a:effectLst/>
                <a:ea typeface="Calibri" panose="020F0502020204030204" pitchFamily="34" charset="0"/>
              </a:rPr>
              <a:t>, </a:t>
            </a:r>
            <a:r>
              <a:rPr lang="en-GB" dirty="0" err="1">
                <a:effectLst/>
                <a:ea typeface="Calibri" panose="020F0502020204030204" pitchFamily="34" charset="0"/>
              </a:rPr>
              <a:t>gleiche</a:t>
            </a:r>
            <a:r>
              <a:rPr lang="en-GB" dirty="0">
                <a:effectLst/>
                <a:ea typeface="Calibri" panose="020F0502020204030204" pitchFamily="34" charset="0"/>
              </a:rPr>
              <a:t> </a:t>
            </a:r>
            <a:r>
              <a:rPr lang="en-GB" dirty="0" err="1">
                <a:effectLst/>
                <a:ea typeface="Calibri" panose="020F0502020204030204" pitchFamily="34" charset="0"/>
              </a:rPr>
              <a:t>Bedingungen</a:t>
            </a:r>
            <a:r>
              <a:rPr lang="en-GB" dirty="0">
                <a:effectLst/>
                <a:ea typeface="Calibri" panose="020F0502020204030204" pitchFamily="34" charset="0"/>
              </a:rPr>
              <a:t> </a:t>
            </a:r>
            <a:r>
              <a:rPr lang="en-GB" dirty="0" err="1">
                <a:effectLst/>
                <a:ea typeface="Calibri" panose="020F0502020204030204" pitchFamily="34" charset="0"/>
              </a:rPr>
              <a:t>zu</a:t>
            </a:r>
            <a:r>
              <a:rPr lang="en-GB" dirty="0">
                <a:effectLst/>
                <a:ea typeface="Calibri" panose="020F0502020204030204" pitchFamily="34" charset="0"/>
              </a:rPr>
              <a:t> </a:t>
            </a:r>
            <a:r>
              <a:rPr lang="en-GB" dirty="0" err="1">
                <a:effectLst/>
                <a:ea typeface="Calibri" panose="020F0502020204030204" pitchFamily="34" charset="0"/>
              </a:rPr>
              <a:t>schaffen</a:t>
            </a:r>
            <a:r>
              <a:rPr lang="en-GB" dirty="0">
                <a:effectLst/>
                <a:ea typeface="Calibri" panose="020F0502020204030204" pitchFamily="34" charset="0"/>
              </a:rPr>
              <a:t> und </a:t>
            </a:r>
            <a:r>
              <a:rPr lang="en-GB" dirty="0" err="1">
                <a:effectLst/>
                <a:ea typeface="Calibri" panose="020F0502020204030204" pitchFamily="34" charset="0"/>
              </a:rPr>
              <a:t>sich</a:t>
            </a:r>
            <a:r>
              <a:rPr lang="en-GB" dirty="0">
                <a:effectLst/>
                <a:ea typeface="Calibri" panose="020F0502020204030204" pitchFamily="34" charset="0"/>
              </a:rPr>
              <a:t> für </a:t>
            </a:r>
            <a:r>
              <a:rPr lang="en-GB" dirty="0" err="1">
                <a:effectLst/>
                <a:ea typeface="Calibri" panose="020F0502020204030204" pitchFamily="34" charset="0"/>
              </a:rPr>
              <a:t>einen</a:t>
            </a:r>
            <a:r>
              <a:rPr lang="en-GB" dirty="0">
                <a:effectLst/>
                <a:ea typeface="Calibri" panose="020F0502020204030204" pitchFamily="34" charset="0"/>
              </a:rPr>
              <a:t> </a:t>
            </a:r>
            <a:r>
              <a:rPr lang="en-GB" dirty="0" err="1">
                <a:effectLst/>
                <a:ea typeface="Calibri" panose="020F0502020204030204" pitchFamily="34" charset="0"/>
              </a:rPr>
              <a:t>vielfältigen</a:t>
            </a:r>
            <a:r>
              <a:rPr lang="en-GB" dirty="0">
                <a:effectLst/>
                <a:ea typeface="Calibri" panose="020F0502020204030204" pitchFamily="34" charset="0"/>
              </a:rPr>
              <a:t> und </a:t>
            </a:r>
            <a:r>
              <a:rPr lang="en-GB" dirty="0" err="1">
                <a:effectLst/>
                <a:ea typeface="Calibri" panose="020F0502020204030204" pitchFamily="34" charset="0"/>
              </a:rPr>
              <a:t>inklusiven</a:t>
            </a:r>
            <a:r>
              <a:rPr lang="en-GB" dirty="0">
                <a:effectLst/>
                <a:ea typeface="Calibri" panose="020F0502020204030204" pitchFamily="34" charset="0"/>
              </a:rPr>
              <a:t> </a:t>
            </a:r>
            <a:r>
              <a:rPr lang="en-GB" dirty="0" err="1">
                <a:effectLst/>
                <a:ea typeface="Calibri" panose="020F0502020204030204" pitchFamily="34" charset="0"/>
              </a:rPr>
              <a:t>Bausektor</a:t>
            </a:r>
            <a:r>
              <a:rPr lang="en-GB" dirty="0">
                <a:effectLst/>
                <a:ea typeface="Calibri" panose="020F0502020204030204" pitchFamily="34" charset="0"/>
              </a:rPr>
              <a:t> </a:t>
            </a:r>
            <a:r>
              <a:rPr lang="en-GB" dirty="0" err="1">
                <a:effectLst/>
                <a:ea typeface="Calibri" panose="020F0502020204030204" pitchFamily="34" charset="0"/>
              </a:rPr>
              <a:t>einzusetzen</a:t>
            </a:r>
            <a:r>
              <a:rPr lang="en-GB" dirty="0">
                <a:effectLst/>
                <a:ea typeface="Calibri" panose="020F0502020204030204" pitchFamily="34" charset="0"/>
              </a:rPr>
              <a:t>.</a:t>
            </a:r>
            <a:endParaRPr lang="en-LB" dirty="0">
              <a:effectLst/>
              <a:ea typeface="Calibri" panose="020F0502020204030204" pitchFamily="34" charset="0"/>
            </a:endParaRPr>
          </a:p>
        </p:txBody>
      </p:sp>
      <p:grpSp>
        <p:nvGrpSpPr>
          <p:cNvPr id="4" name="Group 3">
            <a:extLst>
              <a:ext uri="{FF2B5EF4-FFF2-40B4-BE49-F238E27FC236}">
                <a16:creationId xmlns:a16="http://schemas.microsoft.com/office/drawing/2014/main" id="{94274020-432A-2B6A-8C56-9969616D7848}"/>
              </a:ext>
            </a:extLst>
          </p:cNvPr>
          <p:cNvGrpSpPr/>
          <p:nvPr/>
        </p:nvGrpSpPr>
        <p:grpSpPr>
          <a:xfrm>
            <a:off x="5409679" y="2432006"/>
            <a:ext cx="1487826" cy="1083162"/>
            <a:chOff x="3400450" y="986392"/>
            <a:chExt cx="1487826" cy="1083162"/>
          </a:xfrm>
        </p:grpSpPr>
        <p:sp>
          <p:nvSpPr>
            <p:cNvPr id="5" name="Freeform 4">
              <a:extLst>
                <a:ext uri="{FF2B5EF4-FFF2-40B4-BE49-F238E27FC236}">
                  <a16:creationId xmlns:a16="http://schemas.microsoft.com/office/drawing/2014/main" id="{BDA6B923-F9A2-C6E0-8074-E9C93336017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1C67BD1-260D-7DEA-CCF1-08227A1B55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267414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51EF46-EAE6-AEDB-4B39-9A8EB415C425}"/>
              </a:ext>
            </a:extLst>
          </p:cNvPr>
          <p:cNvSpPr>
            <a:spLocks noGrp="1"/>
          </p:cNvSpPr>
          <p:nvPr>
            <p:ph type="body" sz="quarter" idx="52"/>
          </p:nvPr>
        </p:nvSpPr>
        <p:spPr>
          <a:xfrm>
            <a:off x="1016812" y="7061811"/>
            <a:ext cx="2696198" cy="424512"/>
          </a:xfrm>
        </p:spPr>
        <p:txBody>
          <a:bodyPr/>
          <a:lstStyle/>
          <a:p>
            <a:r>
              <a:rPr lang="en-US" dirty="0"/>
              <a:t>Abkürzungen</a:t>
            </a:r>
          </a:p>
        </p:txBody>
      </p:sp>
      <p:sp>
        <p:nvSpPr>
          <p:cNvPr id="8" name="Text Placeholder 7">
            <a:extLst>
              <a:ext uri="{FF2B5EF4-FFF2-40B4-BE49-F238E27FC236}">
                <a16:creationId xmlns:a16="http://schemas.microsoft.com/office/drawing/2014/main" id="{3ED3FE6E-1CC0-747E-FD31-BCAAFE3C5FE9}"/>
              </a:ext>
            </a:extLst>
          </p:cNvPr>
          <p:cNvSpPr>
            <a:spLocks noGrp="1"/>
          </p:cNvSpPr>
          <p:nvPr>
            <p:ph type="body" sz="quarter" idx="53"/>
          </p:nvPr>
        </p:nvSpPr>
        <p:spPr>
          <a:xfrm>
            <a:off x="559611" y="7982009"/>
            <a:ext cx="6574943" cy="2214103"/>
          </a:xfrm>
        </p:spPr>
        <p:txBody>
          <a:bodyPr numCol="2"/>
          <a:lstStyle/>
          <a:p>
            <a:pPr>
              <a:spcBef>
                <a:spcPts val="0"/>
              </a:spcBef>
            </a:pPr>
            <a:r>
              <a:rPr lang="en-GB"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CIF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Verband</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der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Bauindustrie</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tabLst>
                <a:tab pos="450215" algn="l"/>
              </a:tabLst>
            </a:pPr>
            <a:r>
              <a:rPr lang="en-GB"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EU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Europäische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Union</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tabLst>
                <a:tab pos="450215" algn="l"/>
              </a:tabLst>
            </a:pPr>
            <a:r>
              <a:rPr lang="es-ES"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EUIE  </a:t>
            </a:r>
            <a:r>
              <a:rPr lang="es-ES"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Europäisches</a:t>
            </a:r>
            <a:r>
              <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Institut</a:t>
            </a:r>
            <a:r>
              <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für</a:t>
            </a:r>
            <a:r>
              <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E-Learning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s-ES"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FLC.   </a:t>
            </a:r>
            <a:r>
              <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Fundación Laboral de la Construcción</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FC.     </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Besetzung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GVA.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Bruttowertschöpfung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82613" indent="-582613">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Outside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Außerhalb</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Media &amp; Knowledge UG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Haftungsbechrankt</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solidFill>
                <a:schemeClr val="tx1"/>
              </a:solidFill>
              <a:ea typeface="Calibri" panose="020F0502020204030204" pitchFamily="34" charset="0"/>
              <a:cs typeface="Times New Roman" panose="02020603050405020304" pitchFamily="18" charset="0"/>
            </a:endParaRPr>
          </a:p>
          <a:p>
            <a:pPr marL="582613" indent="-582613">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NOT  </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Federation of Associations of Scientifically Technical Notes Rat der Region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Zachodniopom</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orski</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Szczecin</a:t>
            </a:r>
          </a:p>
          <a:p>
            <a:pPr>
              <a:spcBef>
                <a:spcPts val="0"/>
              </a:spcBef>
            </a:pP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ILO   </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Internationale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Arbeitsorganisation</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WCB-</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Projekt</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"Frauen </a:t>
            </a:r>
            <a:r>
              <a:rPr lang="en-IE" sz="11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können</a:t>
            </a:r>
            <a:r>
              <a:rPr lang="en-IE" sz="1100" b="1" u="sng"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IE" sz="1100" b="1" u="sng" dirty="0" err="1">
                <a:solidFill>
                  <a:srgbClr val="7CD0E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bauen</a:t>
            </a:r>
            <a:r>
              <a:rPr lang="en-IE" sz="11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b="1" dirty="0">
              <a:solidFill>
                <a:srgbClr val="7CD0E4"/>
              </a:solidFill>
              <a:effectLst/>
              <a:latin typeface="Calibri" panose="020F0502020204030204" pitchFamily="34" charset="0"/>
              <a:ea typeface="Calibri" panose="020F0502020204030204" pitchFamily="34" charset="0"/>
              <a:cs typeface="Times New Roman" panose="02020603050405020304" pitchFamily="18" charset="0"/>
            </a:endParaRPr>
          </a:p>
          <a:p>
            <a:pPr marL="666750" indent="-666750">
              <a:spcBef>
                <a:spcPts val="0"/>
              </a:spcBef>
              <a:tabLst>
                <a:tab pos="620713" algn="l"/>
              </a:tabLst>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ETUI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Europäisches</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Gewerkschaftsinstitut</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für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Forschung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66750" indent="-658813">
              <a:spcBef>
                <a:spcPts val="0"/>
              </a:spcBef>
            </a:pPr>
            <a:r>
              <a:rPr lang="en-IE"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OECD </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Organisation für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wirtschaftliche</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Zusammenarbeit</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Entwicklung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GB"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HEA    </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Higher Education Authority (</a:t>
            </a:r>
            <a:r>
              <a:rPr lang="en-IE"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Hochschulbehörde</a:t>
            </a:r>
            <a:r>
              <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66750" indent="-666750">
              <a:spcBef>
                <a:spcPts val="0"/>
              </a:spcBef>
            </a:pPr>
            <a:r>
              <a:rPr lang="en-GB" sz="1100" b="1" dirty="0">
                <a:solidFill>
                  <a:srgbClr val="EF8D5B"/>
                </a:solidFill>
                <a:effectLst/>
                <a:latin typeface="Calibri" panose="020F0502020204030204" pitchFamily="34" charset="0"/>
                <a:ea typeface="Calibri" panose="020F0502020204030204" pitchFamily="34" charset="0"/>
                <a:cs typeface="Times New Roman" panose="02020603050405020304" pitchFamily="18" charset="0"/>
              </a:rPr>
              <a:t>TEAGASC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Behörde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für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Landwirtschaft</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Lebensmittelentwicklung</a:t>
            </a:r>
            <a:endParaRPr lang="en-L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0BFA7DC-2F25-C027-F36C-402034E84116}"/>
              </a:ext>
            </a:extLst>
          </p:cNvPr>
          <p:cNvSpPr>
            <a:spLocks noGrp="1"/>
          </p:cNvSpPr>
          <p:nvPr>
            <p:ph type="body" sz="quarter" idx="42"/>
          </p:nvPr>
        </p:nvSpPr>
        <p:spPr>
          <a:xfrm>
            <a:off x="1024074" y="920861"/>
            <a:ext cx="6570888" cy="958739"/>
          </a:xfrm>
        </p:spPr>
        <p:txBody>
          <a:bodyPr/>
          <a:lstStyle/>
          <a:p>
            <a:r>
              <a:rPr lang="en-US" dirty="0"/>
              <a:t>Danksagung</a:t>
            </a:r>
          </a:p>
        </p:txBody>
      </p:sp>
      <p:sp>
        <p:nvSpPr>
          <p:cNvPr id="3" name="Slide Number Placeholder 2">
            <a:extLst>
              <a:ext uri="{FF2B5EF4-FFF2-40B4-BE49-F238E27FC236}">
                <a16:creationId xmlns:a16="http://schemas.microsoft.com/office/drawing/2014/main" id="{11D743D5-A545-C5EC-386D-B3248B979E89}"/>
              </a:ext>
            </a:extLst>
          </p:cNvPr>
          <p:cNvSpPr>
            <a:spLocks noGrp="1"/>
          </p:cNvSpPr>
          <p:nvPr>
            <p:ph type="sldNum" sz="quarter" idx="4"/>
          </p:nvPr>
        </p:nvSpPr>
        <p:spPr/>
        <p:txBody>
          <a:bodyPr/>
          <a:lstStyle/>
          <a:p>
            <a:fld id="{CB2079F2-58AF-ED44-82D7-E04B2F6FD686}" type="slidenum">
              <a:rPr lang="en-US" smtClean="0"/>
              <a:t>9</a:t>
            </a:fld>
            <a:endParaRPr lang="en-US" dirty="0"/>
          </a:p>
        </p:txBody>
      </p:sp>
      <p:sp>
        <p:nvSpPr>
          <p:cNvPr id="6" name="Text Placeholder 6">
            <a:extLst>
              <a:ext uri="{FF2B5EF4-FFF2-40B4-BE49-F238E27FC236}">
                <a16:creationId xmlns:a16="http://schemas.microsoft.com/office/drawing/2014/main" id="{DF5CE37E-074F-37EA-BACE-8171996EA00D}"/>
              </a:ext>
            </a:extLst>
          </p:cNvPr>
          <p:cNvSpPr txBox="1">
            <a:spLocks/>
          </p:cNvSpPr>
          <p:nvPr/>
        </p:nvSpPr>
        <p:spPr>
          <a:xfrm>
            <a:off x="516586" y="2476501"/>
            <a:ext cx="6836713" cy="409965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tabLst>
                <a:tab pos="450215" algn="l"/>
              </a:tabLst>
            </a:pPr>
            <a:r>
              <a:rPr lang="en-IE" dirty="0">
                <a:solidFill>
                  <a:schemeClr val="tx1"/>
                </a:solidFill>
                <a:effectLst/>
                <a:ea typeface="Calibri" panose="020F0502020204030204" pitchFamily="34" charset="0"/>
              </a:rPr>
              <a:t>Dieses Dokument </a:t>
            </a:r>
            <a:r>
              <a:rPr lang="en-IE" dirty="0" err="1">
                <a:solidFill>
                  <a:schemeClr val="tx1"/>
                </a:solidFill>
                <a:effectLst/>
                <a:ea typeface="Calibri" panose="020F0502020204030204" pitchFamily="34" charset="0"/>
              </a:rPr>
              <a:t>wurde</a:t>
            </a:r>
            <a:r>
              <a:rPr lang="en-IE" dirty="0">
                <a:solidFill>
                  <a:schemeClr val="tx1"/>
                </a:solidFill>
                <a:effectLst/>
                <a:ea typeface="Calibri" panose="020F0502020204030204" pitchFamily="34" charset="0"/>
              </a:rPr>
              <a:t> von den FEMCON-</a:t>
            </a:r>
            <a:r>
              <a:rPr lang="en-IE" dirty="0" err="1">
                <a:solidFill>
                  <a:schemeClr val="tx1"/>
                </a:solidFill>
                <a:effectLst/>
                <a:ea typeface="Calibri" panose="020F0502020204030204" pitchFamily="34" charset="0"/>
              </a:rPr>
              <a:t>Projektpartnern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entwickelt</a:t>
            </a:r>
            <a:r>
              <a:rPr lang="en-IE" dirty="0">
                <a:solidFill>
                  <a:schemeClr val="tx1"/>
                </a:solidFill>
                <a:effectLst/>
                <a:ea typeface="Calibri" panose="020F0502020204030204" pitchFamily="34" charset="0"/>
              </a:rPr>
              <a:t>. </a:t>
            </a:r>
          </a:p>
          <a:p>
            <a:pPr algn="just">
              <a:tabLst>
                <a:tab pos="450215" algn="l"/>
              </a:tabLst>
            </a:pPr>
            <a:endParaRPr lang="en-LB" dirty="0">
              <a:solidFill>
                <a:schemeClr val="tx1"/>
              </a:solidFill>
              <a:effectLst/>
              <a:ea typeface="Calibri" panose="020F0502020204030204" pitchFamily="34" charset="0"/>
            </a:endParaRPr>
          </a:p>
          <a:p>
            <a:pPr algn="just">
              <a:tabLst>
                <a:tab pos="450215" algn="l"/>
              </a:tabLst>
            </a:pPr>
            <a:r>
              <a:rPr lang="en-IE" b="1" dirty="0">
                <a:solidFill>
                  <a:schemeClr val="bg1"/>
                </a:solidFill>
                <a:effectLst/>
                <a:ea typeface="Calibri" panose="020F0502020204030204" pitchFamily="34" charset="0"/>
              </a:rPr>
              <a:t>POLEN: </a:t>
            </a:r>
            <a:r>
              <a:rPr lang="en-IE" dirty="0" err="1">
                <a:solidFill>
                  <a:schemeClr val="tx1"/>
                </a:solidFill>
                <a:effectLst/>
                <a:ea typeface="Calibri" panose="020F0502020204030204" pitchFamily="34" charset="0"/>
              </a:rPr>
              <a:t>Föderation</a:t>
            </a:r>
            <a:r>
              <a:rPr lang="en-IE" dirty="0">
                <a:solidFill>
                  <a:schemeClr val="tx1"/>
                </a:solidFill>
                <a:effectLst/>
                <a:ea typeface="Calibri" panose="020F0502020204030204" pitchFamily="34" charset="0"/>
              </a:rPr>
              <a:t> der </a:t>
            </a:r>
            <a:r>
              <a:rPr lang="en-IE" dirty="0" err="1">
                <a:solidFill>
                  <a:schemeClr val="tx1"/>
                </a:solidFill>
                <a:effectLst/>
                <a:ea typeface="Calibri" panose="020F0502020204030204" pitchFamily="34" charset="0"/>
              </a:rPr>
              <a:t>Verbände</a:t>
            </a:r>
            <a:r>
              <a:rPr lang="en-IE" dirty="0">
                <a:solidFill>
                  <a:schemeClr val="tx1"/>
                </a:solidFill>
                <a:effectLst/>
                <a:ea typeface="Calibri" panose="020F0502020204030204" pitchFamily="34" charset="0"/>
              </a:rPr>
              <a:t> des Rates für </a:t>
            </a:r>
            <a:r>
              <a:rPr lang="en-IE" dirty="0" err="1">
                <a:solidFill>
                  <a:schemeClr val="tx1"/>
                </a:solidFill>
                <a:effectLst/>
                <a:ea typeface="Calibri" panose="020F0502020204030204" pitchFamily="34" charset="0"/>
              </a:rPr>
              <a:t>wissenschaftlich-technische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Notizen</a:t>
            </a:r>
            <a:r>
              <a:rPr lang="en-IE" dirty="0">
                <a:solidFill>
                  <a:schemeClr val="tx1"/>
                </a:solidFill>
                <a:effectLst/>
                <a:ea typeface="Calibri" panose="020F0502020204030204" pitchFamily="34" charset="0"/>
              </a:rPr>
              <a:t> (NOT) (</a:t>
            </a:r>
            <a:r>
              <a:rPr lang="en-IE" dirty="0" err="1">
                <a:solidFill>
                  <a:schemeClr val="tx1"/>
                </a:solidFill>
                <a:effectLst/>
                <a:ea typeface="Calibri" panose="020F0502020204030204" pitchFamily="34" charset="0"/>
              </a:rPr>
              <a:t>Projektleiter</a:t>
            </a:r>
            <a:r>
              <a:rPr lang="en-IE" dirty="0">
                <a:solidFill>
                  <a:schemeClr val="tx1"/>
                </a:solidFill>
                <a:effectLst/>
                <a:ea typeface="Calibri" panose="020F0502020204030204" pitchFamily="34" charset="0"/>
              </a:rPr>
              <a:t>, PR2-Projektleitung)</a:t>
            </a:r>
            <a:endParaRPr lang="en-LB" dirty="0">
              <a:solidFill>
                <a:schemeClr val="tx1"/>
              </a:solidFill>
              <a:effectLst/>
              <a:ea typeface="Calibri" panose="020F0502020204030204" pitchFamily="34" charset="0"/>
            </a:endParaRPr>
          </a:p>
          <a:p>
            <a:pPr algn="just">
              <a:tabLst>
                <a:tab pos="450215" algn="l"/>
              </a:tabLst>
            </a:pPr>
            <a:r>
              <a:rPr lang="fr-FR" b="1" dirty="0">
                <a:solidFill>
                  <a:schemeClr val="bg1"/>
                </a:solidFill>
                <a:effectLst/>
                <a:ea typeface="Calibri" panose="020F0502020204030204" pitchFamily="34" charset="0"/>
              </a:rPr>
              <a:t>SPANIEN: </a:t>
            </a:r>
            <a:r>
              <a:rPr lang="fr-FR" dirty="0" err="1">
                <a:solidFill>
                  <a:schemeClr val="tx1"/>
                </a:solidFill>
                <a:effectLst/>
                <a:ea typeface="Calibri" panose="020F0502020204030204" pitchFamily="34" charset="0"/>
              </a:rPr>
              <a:t>Fundación</a:t>
            </a:r>
            <a:r>
              <a:rPr lang="fr-FR" dirty="0">
                <a:solidFill>
                  <a:schemeClr val="tx1"/>
                </a:solidFill>
                <a:effectLst/>
                <a:ea typeface="Calibri" panose="020F0502020204030204" pitchFamily="34" charset="0"/>
              </a:rPr>
              <a:t> </a:t>
            </a:r>
            <a:r>
              <a:rPr lang="fr-FR" dirty="0" err="1">
                <a:solidFill>
                  <a:schemeClr val="tx1"/>
                </a:solidFill>
                <a:effectLst/>
                <a:ea typeface="Calibri" panose="020F0502020204030204" pitchFamily="34" charset="0"/>
              </a:rPr>
              <a:t>Laboral</a:t>
            </a:r>
            <a:r>
              <a:rPr lang="fr-FR" dirty="0">
                <a:solidFill>
                  <a:schemeClr val="tx1"/>
                </a:solidFill>
                <a:effectLst/>
                <a:ea typeface="Calibri" panose="020F0502020204030204" pitchFamily="34" charset="0"/>
              </a:rPr>
              <a:t> de la </a:t>
            </a:r>
            <a:r>
              <a:rPr lang="fr-FR" dirty="0" err="1">
                <a:solidFill>
                  <a:schemeClr val="tx1"/>
                </a:solidFill>
                <a:effectLst/>
                <a:ea typeface="Calibri" panose="020F0502020204030204" pitchFamily="34" charset="0"/>
              </a:rPr>
              <a:t>Construccion</a:t>
            </a:r>
            <a:r>
              <a:rPr lang="fr-FR" dirty="0">
                <a:solidFill>
                  <a:schemeClr val="tx1"/>
                </a:solidFill>
                <a:effectLst/>
                <a:ea typeface="Calibri" panose="020F0502020204030204" pitchFamily="34" charset="0"/>
              </a:rPr>
              <a:t> (FLC) (PR1 </a:t>
            </a:r>
            <a:r>
              <a:rPr lang="fr-FR" dirty="0" err="1">
                <a:solidFill>
                  <a:schemeClr val="tx1"/>
                </a:solidFill>
                <a:effectLst/>
                <a:ea typeface="Calibri" panose="020F0502020204030204" pitchFamily="34" charset="0"/>
              </a:rPr>
              <a:t>Projektleitung</a:t>
            </a:r>
            <a:r>
              <a:rPr lang="fr-FR"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algn="just">
              <a:tabLst>
                <a:tab pos="450215" algn="l"/>
              </a:tabLst>
            </a:pPr>
            <a:r>
              <a:rPr lang="en-IE" b="1" dirty="0">
                <a:solidFill>
                  <a:schemeClr val="bg1"/>
                </a:solidFill>
                <a:effectLst/>
                <a:ea typeface="Calibri" panose="020F0502020204030204" pitchFamily="34" charset="0"/>
              </a:rPr>
              <a:t>DEUTSCHLAND: </a:t>
            </a:r>
            <a:r>
              <a:rPr lang="en-IE" dirty="0">
                <a:solidFill>
                  <a:schemeClr val="tx1"/>
                </a:solidFill>
                <a:effectLst/>
                <a:ea typeface="Calibri" panose="020F0502020204030204" pitchFamily="34" charset="0"/>
              </a:rPr>
              <a:t>Outside Media &amp; Knowledge (Outside) (PR3-Projektleitung)</a:t>
            </a:r>
            <a:endParaRPr lang="en-LB" dirty="0">
              <a:solidFill>
                <a:schemeClr val="tx1"/>
              </a:solidFill>
              <a:effectLst/>
              <a:ea typeface="Calibri" panose="020F0502020204030204" pitchFamily="34" charset="0"/>
            </a:endParaRPr>
          </a:p>
          <a:p>
            <a:pPr algn="just">
              <a:tabLst>
                <a:tab pos="450215" algn="l"/>
              </a:tabLst>
            </a:pPr>
            <a:r>
              <a:rPr lang="en-IE" b="1" dirty="0">
                <a:solidFill>
                  <a:schemeClr val="bg1"/>
                </a:solidFill>
                <a:effectLst/>
                <a:ea typeface="Calibri" panose="020F0502020204030204" pitchFamily="34" charset="0"/>
              </a:rPr>
              <a:t>IRELAND: </a:t>
            </a:r>
            <a:r>
              <a:rPr lang="en-IE" dirty="0">
                <a:solidFill>
                  <a:schemeClr val="tx1"/>
                </a:solidFill>
                <a:effectLst/>
                <a:ea typeface="Calibri" panose="020F0502020204030204" pitchFamily="34" charset="0"/>
              </a:rPr>
              <a:t>Momentum Marketing Services Limited (MMS) (</a:t>
            </a:r>
            <a:r>
              <a:rPr lang="en-IE" dirty="0" err="1">
                <a:solidFill>
                  <a:schemeClr val="tx1"/>
                </a:solidFill>
                <a:effectLst/>
                <a:ea typeface="Calibri" panose="020F0502020204030204" pitchFamily="34" charset="0"/>
              </a:rPr>
              <a:t>Projektleitung</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Qualität</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Kommunikation</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algn="just">
              <a:tabLst>
                <a:tab pos="450215" algn="l"/>
              </a:tabLst>
            </a:pPr>
            <a:r>
              <a:rPr lang="en-IE" b="1" dirty="0">
                <a:solidFill>
                  <a:schemeClr val="bg1"/>
                </a:solidFill>
                <a:effectLst/>
                <a:ea typeface="Calibri" panose="020F0502020204030204" pitchFamily="34" charset="0"/>
              </a:rPr>
              <a:t>IRELAND: </a:t>
            </a:r>
            <a:r>
              <a:rPr lang="en-IE" dirty="0">
                <a:solidFill>
                  <a:schemeClr val="tx1"/>
                </a:solidFill>
                <a:effectLst/>
                <a:ea typeface="Calibri" panose="020F0502020204030204" pitchFamily="34" charset="0"/>
              </a:rPr>
              <a:t>Future Cast (FC) (PR1 Co </a:t>
            </a:r>
            <a:r>
              <a:rPr lang="en-IE" dirty="0" err="1">
                <a:solidFill>
                  <a:schemeClr val="tx1"/>
                </a:solidFill>
                <a:effectLst/>
                <a:ea typeface="Calibri" panose="020F0502020204030204" pitchFamily="34" charset="0"/>
              </a:rPr>
              <a:t>Projektleitung</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algn="just">
              <a:tabLst>
                <a:tab pos="450215" algn="l"/>
              </a:tabLst>
            </a:pPr>
            <a:r>
              <a:rPr lang="en-IE" b="1" dirty="0">
                <a:solidFill>
                  <a:schemeClr val="bg1"/>
                </a:solidFill>
                <a:effectLst/>
                <a:ea typeface="Calibri" panose="020F0502020204030204" pitchFamily="34" charset="0"/>
              </a:rPr>
              <a:t>DÄNEMARK: </a:t>
            </a:r>
            <a:r>
              <a:rPr lang="en-IE" dirty="0" err="1">
                <a:solidFill>
                  <a:schemeClr val="tx1"/>
                </a:solidFill>
                <a:effectLst/>
                <a:ea typeface="Calibri" panose="020F0502020204030204" pitchFamily="34" charset="0"/>
              </a:rPr>
              <a:t>Europäisches</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Institut</a:t>
            </a:r>
            <a:r>
              <a:rPr lang="en-IE" dirty="0">
                <a:solidFill>
                  <a:schemeClr val="tx1"/>
                </a:solidFill>
                <a:effectLst/>
                <a:ea typeface="Calibri" panose="020F0502020204030204" pitchFamily="34" charset="0"/>
              </a:rPr>
              <a:t> für E-Learning, </a:t>
            </a:r>
            <a:r>
              <a:rPr lang="en-IE" dirty="0" err="1">
                <a:solidFill>
                  <a:schemeClr val="tx1"/>
                </a:solidFill>
                <a:effectLst/>
                <a:ea typeface="Calibri" panose="020F0502020204030204" pitchFamily="34" charset="0"/>
              </a:rPr>
              <a:t>finanziert</a:t>
            </a:r>
            <a:r>
              <a:rPr lang="en-IE" dirty="0">
                <a:solidFill>
                  <a:schemeClr val="tx1"/>
                </a:solidFill>
                <a:effectLst/>
                <a:ea typeface="Calibri" panose="020F0502020204030204" pitchFamily="34" charset="0"/>
              </a:rPr>
              <a:t> von der </a:t>
            </a:r>
            <a:r>
              <a:rPr lang="en-IE" dirty="0" err="1">
                <a:solidFill>
                  <a:schemeClr val="tx1"/>
                </a:solidFill>
                <a:effectLst/>
                <a:ea typeface="Calibri" panose="020F0502020204030204" pitchFamily="34" charset="0"/>
              </a:rPr>
              <a:t>Europäischen</a:t>
            </a:r>
            <a:r>
              <a:rPr lang="en-IE" dirty="0">
                <a:solidFill>
                  <a:schemeClr val="tx1"/>
                </a:solidFill>
                <a:effectLst/>
                <a:ea typeface="Calibri" panose="020F0502020204030204" pitchFamily="34" charset="0"/>
              </a:rPr>
              <a:t> Union (EUIE). (PR4 </a:t>
            </a:r>
            <a:r>
              <a:rPr lang="en-IE" dirty="0" err="1">
                <a:solidFill>
                  <a:schemeClr val="tx1"/>
                </a:solidFill>
                <a:effectLst/>
                <a:ea typeface="Calibri" panose="020F0502020204030204" pitchFamily="34" charset="0"/>
              </a:rPr>
              <a:t>Projektleitung</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 </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Dieses Dokument </a:t>
            </a:r>
            <a:r>
              <a:rPr lang="en-IE" dirty="0" err="1">
                <a:solidFill>
                  <a:schemeClr val="tx1"/>
                </a:solidFill>
                <a:effectLst/>
                <a:ea typeface="Calibri" panose="020F0502020204030204" pitchFamily="34" charset="0"/>
              </a:rPr>
              <a:t>wurde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mit</a:t>
            </a:r>
            <a:r>
              <a:rPr lang="en-IE" dirty="0">
                <a:solidFill>
                  <a:schemeClr val="tx1"/>
                </a:solidFill>
                <a:effectLst/>
                <a:ea typeface="Calibri" panose="020F0502020204030204" pitchFamily="34" charset="0"/>
              </a:rPr>
              <a:t> der </a:t>
            </a:r>
            <a:r>
              <a:rPr lang="en-IE" dirty="0" err="1">
                <a:solidFill>
                  <a:schemeClr val="tx1"/>
                </a:solidFill>
                <a:effectLst/>
                <a:ea typeface="Calibri" panose="020F0502020204030204" pitchFamily="34" charset="0"/>
              </a:rPr>
              <a:t>Unterstützung</a:t>
            </a:r>
            <a:r>
              <a:rPr lang="en-IE" dirty="0">
                <a:solidFill>
                  <a:schemeClr val="tx1"/>
                </a:solidFill>
                <a:effectLst/>
                <a:ea typeface="Calibri" panose="020F0502020204030204" pitchFamily="34" charset="0"/>
              </a:rPr>
              <a:t> von </a:t>
            </a:r>
            <a:r>
              <a:rPr lang="en-IE" dirty="0" err="1">
                <a:solidFill>
                  <a:schemeClr val="tx1"/>
                </a:solidFill>
                <a:effectLst/>
                <a:ea typeface="Calibri" panose="020F0502020204030204" pitchFamily="34" charset="0"/>
              </a:rPr>
              <a:t>männlichen</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weiblichen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Teilnehmern</a:t>
            </a:r>
            <a:r>
              <a:rPr lang="en-IE" dirty="0">
                <a:solidFill>
                  <a:schemeClr val="tx1"/>
                </a:solidFill>
                <a:effectLst/>
                <a:ea typeface="Calibri" panose="020F0502020204030204" pitchFamily="34" charset="0"/>
              </a:rPr>
              <a:t> an den </a:t>
            </a:r>
            <a:r>
              <a:rPr lang="en-IE" dirty="0" err="1">
                <a:solidFill>
                  <a:schemeClr val="tx1"/>
                </a:solidFill>
                <a:effectLst/>
                <a:ea typeface="Calibri" panose="020F0502020204030204" pitchFamily="34" charset="0"/>
              </a:rPr>
              <a:t>Forschungsinterviews</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entwickelt</a:t>
            </a:r>
            <a:r>
              <a:rPr lang="en-IE" dirty="0">
                <a:solidFill>
                  <a:schemeClr val="tx1"/>
                </a:solidFill>
                <a:effectLst/>
                <a:ea typeface="Calibri" panose="020F0502020204030204" pitchFamily="34" charset="0"/>
              </a:rPr>
              <a:t>, die </a:t>
            </a:r>
            <a:r>
              <a:rPr lang="en-IE" dirty="0" err="1">
                <a:solidFill>
                  <a:schemeClr val="tx1"/>
                </a:solidFill>
                <a:effectLst/>
                <a:ea typeface="Calibri" panose="020F0502020204030204" pitchFamily="34" charset="0"/>
              </a:rPr>
              <a:t>wir</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genutzt</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haben</a:t>
            </a:r>
            <a:r>
              <a:rPr lang="en-IE" dirty="0">
                <a:solidFill>
                  <a:schemeClr val="tx1"/>
                </a:solidFill>
                <a:effectLst/>
                <a:ea typeface="Calibri" panose="020F0502020204030204" pitchFamily="34" charset="0"/>
              </a:rPr>
              <a:t>, um </a:t>
            </a:r>
            <a:r>
              <a:rPr lang="en-IE" dirty="0" err="1">
                <a:solidFill>
                  <a:schemeClr val="tx1"/>
                </a:solidFill>
                <a:effectLst/>
                <a:ea typeface="Calibri" panose="020F0502020204030204" pitchFamily="34" charset="0"/>
              </a:rPr>
              <a:t>ihre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Sichtweise</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Erfahrungen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im</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Bausektor</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zu</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erfahren</a:t>
            </a:r>
            <a:r>
              <a:rPr lang="en-IE" dirty="0">
                <a:solidFill>
                  <a:schemeClr val="tx1"/>
                </a:solidFill>
                <a:effectLst/>
                <a:ea typeface="Calibri" panose="020F0502020204030204" pitchFamily="34" charset="0"/>
              </a:rPr>
              <a:t>. Qualitative Interviews </a:t>
            </a:r>
            <a:r>
              <a:rPr lang="en-IE" dirty="0" err="1">
                <a:solidFill>
                  <a:schemeClr val="tx1"/>
                </a:solidFill>
                <a:effectLst/>
                <a:ea typeface="Calibri" panose="020F0502020204030204" pitchFamily="34" charset="0"/>
              </a:rPr>
              <a:t>wurden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mit</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neunzehn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Forschungsteilnehmern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aus</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dem</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Bausektor</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geführt</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eine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Stichprobe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aus</a:t>
            </a:r>
            <a:endParaRPr lang="en-LB" dirty="0">
              <a:solidFill>
                <a:schemeClr val="tx1"/>
              </a:solidFill>
              <a:effectLst/>
              <a:ea typeface="Calibri" panose="020F0502020204030204" pitchFamily="34" charset="0"/>
            </a:endParaRPr>
          </a:p>
          <a:p>
            <a:pPr marR="243840">
              <a:tabLst>
                <a:tab pos="450215" algn="l"/>
              </a:tabLst>
            </a:pPr>
            <a:r>
              <a:rPr lang="en-IE" dirty="0" err="1">
                <a:solidFill>
                  <a:schemeClr val="bg1"/>
                </a:solidFill>
                <a:effectLst/>
                <a:ea typeface="Calibri" panose="020F0502020204030204" pitchFamily="34" charset="0"/>
              </a:rPr>
              <a:t>Spanien</a:t>
            </a:r>
            <a:r>
              <a:rPr lang="en-IE" dirty="0">
                <a:solidFill>
                  <a:schemeClr val="bg1"/>
                </a:solidFill>
                <a:effectLst/>
                <a:ea typeface="Calibri" panose="020F0502020204030204" pitchFamily="34" charset="0"/>
              </a:rPr>
              <a:t> - 4 </a:t>
            </a:r>
            <a:r>
              <a:rPr lang="en-IE" dirty="0" err="1">
                <a:solidFill>
                  <a:schemeClr val="bg1"/>
                </a:solidFill>
                <a:effectLst/>
                <a:ea typeface="Calibri" panose="020F0502020204030204" pitchFamily="34" charset="0"/>
              </a:rPr>
              <a:t>Irland</a:t>
            </a:r>
            <a:r>
              <a:rPr lang="en-IE" dirty="0">
                <a:solidFill>
                  <a:schemeClr val="bg1"/>
                </a:solidFill>
                <a:effectLst/>
                <a:ea typeface="Calibri" panose="020F0502020204030204" pitchFamily="34" charset="0"/>
              </a:rPr>
              <a:t> - 6 </a:t>
            </a:r>
            <a:r>
              <a:rPr lang="en-IE" dirty="0" err="1">
                <a:solidFill>
                  <a:schemeClr val="bg1"/>
                </a:solidFill>
                <a:effectLst/>
                <a:ea typeface="Calibri" panose="020F0502020204030204" pitchFamily="34" charset="0"/>
              </a:rPr>
              <a:t>Polen</a:t>
            </a:r>
            <a:r>
              <a:rPr lang="en-IE" dirty="0">
                <a:solidFill>
                  <a:schemeClr val="bg1"/>
                </a:solidFill>
                <a:effectLst/>
                <a:ea typeface="Calibri" panose="020F0502020204030204" pitchFamily="34" charset="0"/>
              </a:rPr>
              <a:t> - 4</a:t>
            </a:r>
            <a:endParaRPr lang="en-LB" dirty="0">
              <a:solidFill>
                <a:schemeClr val="bg1"/>
              </a:solidFill>
              <a:effectLst/>
              <a:ea typeface="Calibri" panose="020F0502020204030204" pitchFamily="34" charset="0"/>
            </a:endParaRPr>
          </a:p>
          <a:p>
            <a:pPr marR="243840">
              <a:tabLst>
                <a:tab pos="450215" algn="l"/>
              </a:tabLst>
            </a:pPr>
            <a:r>
              <a:rPr lang="en-IE" dirty="0">
                <a:solidFill>
                  <a:schemeClr val="bg1"/>
                </a:solidFill>
                <a:effectLst/>
                <a:ea typeface="Calibri" panose="020F0502020204030204" pitchFamily="34" charset="0"/>
              </a:rPr>
              <a:t>Deutschland - 3 </a:t>
            </a:r>
            <a:r>
              <a:rPr lang="en-IE" dirty="0" err="1">
                <a:solidFill>
                  <a:schemeClr val="bg1"/>
                </a:solidFill>
                <a:effectLst/>
                <a:ea typeface="Calibri" panose="020F0502020204030204" pitchFamily="34" charset="0"/>
              </a:rPr>
              <a:t>Dänemark</a:t>
            </a:r>
            <a:r>
              <a:rPr lang="en-IE" dirty="0">
                <a:solidFill>
                  <a:schemeClr val="bg1"/>
                </a:solidFill>
                <a:effectLst/>
                <a:ea typeface="Calibri" panose="020F0502020204030204" pitchFamily="34" charset="0"/>
              </a:rPr>
              <a:t> - 2 </a:t>
            </a:r>
          </a:p>
          <a:p>
            <a:pPr marR="243840">
              <a:tabLst>
                <a:tab pos="450215" algn="l"/>
              </a:tabLst>
            </a:pPr>
            <a:endParaRPr lang="en-LB" dirty="0">
              <a:solidFill>
                <a:schemeClr val="bg1"/>
              </a:solidFill>
              <a:ea typeface="Calibri" panose="020F0502020204030204" pitchFamily="34" charset="0"/>
            </a:endParaRPr>
          </a:p>
          <a:p>
            <a:pPr marR="243840" algn="just">
              <a:tabLst>
                <a:tab pos="450215" algn="l"/>
              </a:tabLst>
            </a:pPr>
            <a:r>
              <a:rPr lang="en-IE" dirty="0" err="1">
                <a:solidFill>
                  <a:schemeClr val="tx1"/>
                </a:solidFill>
                <a:effectLst/>
                <a:ea typeface="Calibri" panose="020F0502020204030204" pitchFamily="34" charset="0"/>
              </a:rPr>
              <a:t>Weitere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zwölf</a:t>
            </a:r>
            <a:r>
              <a:rPr lang="en-IE" dirty="0">
                <a:solidFill>
                  <a:schemeClr val="tx1"/>
                </a:solidFill>
                <a:effectLst/>
                <a:ea typeface="Calibri" panose="020F0502020204030204" pitchFamily="34" charset="0"/>
              </a:rPr>
              <a:t> qualitative Interviews </a:t>
            </a:r>
            <a:r>
              <a:rPr lang="en-IE" dirty="0" err="1">
                <a:solidFill>
                  <a:schemeClr val="tx1"/>
                </a:solidFill>
                <a:effectLst/>
                <a:ea typeface="Calibri" panose="020F0502020204030204" pitchFamily="34" charset="0"/>
              </a:rPr>
              <a:t>wurden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mit</a:t>
            </a:r>
            <a:r>
              <a:rPr lang="en-IE" dirty="0">
                <a:solidFill>
                  <a:schemeClr val="tx1"/>
                </a:solidFill>
                <a:effectLst/>
                <a:ea typeface="Calibri" panose="020F0502020204030204" pitchFamily="34" charset="0"/>
              </a:rPr>
              <a:t> Gender-</a:t>
            </a:r>
            <a:r>
              <a:rPr lang="en-IE" dirty="0" err="1">
                <a:solidFill>
                  <a:schemeClr val="tx1"/>
                </a:solidFill>
                <a:effectLst/>
                <a:ea typeface="Calibri" panose="020F0502020204030204" pitchFamily="34" charset="0"/>
              </a:rPr>
              <a:t>ExpertenInnen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durchgeführt</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zwei</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aus</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jedem</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Partnerland</a:t>
            </a:r>
            <a:r>
              <a:rPr lang="en-IE" dirty="0">
                <a:solidFill>
                  <a:schemeClr val="tx1"/>
                </a:solidFill>
                <a:effectLst/>
                <a:ea typeface="Calibri" panose="020F0502020204030204" pitchFamily="34" charset="0"/>
              </a:rPr>
              <a:t>, was </a:t>
            </a:r>
            <a:r>
              <a:rPr lang="en-IE" dirty="0" err="1">
                <a:solidFill>
                  <a:schemeClr val="tx1"/>
                </a:solidFill>
                <a:effectLst/>
                <a:ea typeface="Calibri" panose="020F0502020204030204" pitchFamily="34" charset="0"/>
              </a:rPr>
              <a:t>tiefe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Einblicke</a:t>
            </a:r>
            <a:r>
              <a:rPr lang="en-IE" dirty="0">
                <a:solidFill>
                  <a:schemeClr val="tx1"/>
                </a:solidFill>
                <a:effectLst/>
                <a:ea typeface="Calibri" panose="020F0502020204030204" pitchFamily="34" charset="0"/>
              </a:rPr>
              <a:t> in </a:t>
            </a:r>
            <a:r>
              <a:rPr lang="en-IE" dirty="0" err="1">
                <a:solidFill>
                  <a:schemeClr val="tx1"/>
                </a:solidFill>
                <a:effectLst/>
                <a:ea typeface="Calibri" panose="020F0502020204030204" pitchFamily="34" charset="0"/>
              </a:rPr>
              <a:t>eine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umfangreiche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Stichprobe</a:t>
            </a:r>
            <a:r>
              <a:rPr lang="en-IE" dirty="0">
                <a:solidFill>
                  <a:schemeClr val="tx1"/>
                </a:solidFill>
                <a:effectLst/>
                <a:ea typeface="Calibri" panose="020F0502020204030204" pitchFamily="34" charset="0"/>
              </a:rPr>
              <a:t> in </a:t>
            </a:r>
            <a:r>
              <a:rPr lang="en-IE" dirty="0" err="1">
                <a:solidFill>
                  <a:schemeClr val="tx1"/>
                </a:solidFill>
                <a:effectLst/>
                <a:ea typeface="Calibri" panose="020F0502020204030204" pitchFamily="34" charset="0"/>
              </a:rPr>
              <a:t>ganz</a:t>
            </a:r>
            <a:r>
              <a:rPr lang="en-IE" dirty="0">
                <a:solidFill>
                  <a:schemeClr val="tx1"/>
                </a:solidFill>
                <a:effectLst/>
                <a:ea typeface="Calibri" panose="020F0502020204030204" pitchFamily="34" charset="0"/>
              </a:rPr>
              <a:t> Europa </a:t>
            </a:r>
            <a:r>
              <a:rPr lang="en-IE" dirty="0" err="1">
                <a:solidFill>
                  <a:schemeClr val="tx1"/>
                </a:solidFill>
                <a:effectLst/>
                <a:ea typeface="Calibri" panose="020F0502020204030204" pitchFamily="34" charset="0"/>
              </a:rPr>
              <a:t>ermöglicht</a:t>
            </a:r>
            <a:r>
              <a:rPr lang="en-IE" dirty="0">
                <a:solidFill>
                  <a:schemeClr val="tx1"/>
                </a:solidFill>
                <a:effectLst/>
                <a:ea typeface="Calibri" panose="020F0502020204030204" pitchFamily="34" charset="0"/>
              </a:rPr>
              <a:t>.  Unser </a:t>
            </a:r>
            <a:r>
              <a:rPr lang="en-IE" dirty="0" err="1">
                <a:solidFill>
                  <a:schemeClr val="tx1"/>
                </a:solidFill>
                <a:effectLst/>
                <a:ea typeface="Calibri" panose="020F0502020204030204" pitchFamily="34" charset="0"/>
              </a:rPr>
              <a:t>besonderer</a:t>
            </a:r>
            <a:r>
              <a:rPr lang="en-IE" dirty="0">
                <a:solidFill>
                  <a:schemeClr val="tx1"/>
                </a:solidFill>
                <a:effectLst/>
                <a:ea typeface="Calibri" panose="020F0502020204030204" pitchFamily="34" charset="0"/>
              </a:rPr>
              <a:t> Dank gilt </a:t>
            </a:r>
            <a:r>
              <a:rPr lang="en-IE" dirty="0" err="1">
                <a:solidFill>
                  <a:schemeClr val="tx1"/>
                </a:solidFill>
                <a:effectLst/>
                <a:ea typeface="Calibri" panose="020F0502020204030204" pitchFamily="34" charset="0"/>
              </a:rPr>
              <a:t>unseren</a:t>
            </a:r>
            <a:r>
              <a:rPr lang="en-IE" dirty="0">
                <a:solidFill>
                  <a:schemeClr val="tx1"/>
                </a:solidFill>
                <a:effectLst/>
                <a:ea typeface="Calibri" panose="020F0502020204030204" pitchFamily="34" charset="0"/>
              </a:rPr>
              <a:t> Gender-</a:t>
            </a:r>
            <a:r>
              <a:rPr lang="en-IE" dirty="0" err="1">
                <a:solidFill>
                  <a:schemeClr val="tx1"/>
                </a:solidFill>
                <a:effectLst/>
                <a:ea typeface="Calibri" panose="020F0502020204030204" pitchFamily="34" charset="0"/>
              </a:rPr>
              <a:t>ExpertenInnen</a:t>
            </a:r>
            <a:r>
              <a:rPr lang="en-IE" dirty="0">
                <a:solidFill>
                  <a:schemeClr val="tx1"/>
                </a:solidFill>
                <a:effectLst/>
                <a:ea typeface="Calibri" panose="020F0502020204030204" pitchFamily="34" charset="0"/>
              </a:rPr>
              <a:t>, die </a:t>
            </a:r>
            <a:r>
              <a:rPr lang="en-IE" dirty="0" err="1">
                <a:solidFill>
                  <a:schemeClr val="tx1"/>
                </a:solidFill>
                <a:effectLst/>
                <a:ea typeface="Calibri" panose="020F0502020204030204" pitchFamily="34" charset="0"/>
              </a:rPr>
              <a:t>ihr</a:t>
            </a:r>
            <a:r>
              <a:rPr lang="en-IE" dirty="0">
                <a:solidFill>
                  <a:schemeClr val="tx1"/>
                </a:solidFill>
                <a:effectLst/>
                <a:ea typeface="Calibri" panose="020F0502020204030204" pitchFamily="34" charset="0"/>
              </a:rPr>
              <a:t> Wissen und </a:t>
            </a:r>
            <a:r>
              <a:rPr lang="en-IE" dirty="0" err="1">
                <a:solidFill>
                  <a:schemeClr val="tx1"/>
                </a:solidFill>
                <a:effectLst/>
                <a:ea typeface="Calibri" panose="020F0502020204030204" pitchFamily="34" charset="0"/>
              </a:rPr>
              <a:t>ihre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Erfahrung</a:t>
            </a:r>
            <a:r>
              <a:rPr lang="en-IE" dirty="0">
                <a:solidFill>
                  <a:schemeClr val="tx1"/>
                </a:solidFill>
                <a:effectLst/>
                <a:ea typeface="Calibri" panose="020F0502020204030204" pitchFamily="34" charset="0"/>
              </a:rPr>
              <a:t> in </a:t>
            </a:r>
            <a:r>
              <a:rPr lang="en-IE" dirty="0" err="1">
                <a:solidFill>
                  <a:schemeClr val="tx1"/>
                </a:solidFill>
                <a:effectLst/>
                <a:ea typeface="Calibri" panose="020F0502020204030204" pitchFamily="34" charset="0"/>
              </a:rPr>
              <a:t>unseren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Leitfaden</a:t>
            </a:r>
            <a:r>
              <a:rPr lang="en-IE" dirty="0">
                <a:solidFill>
                  <a:schemeClr val="tx1"/>
                </a:solidFill>
                <a:effectLst/>
                <a:ea typeface="Calibri" panose="020F0502020204030204" pitchFamily="34" charset="0"/>
              </a:rPr>
              <a:t> für </a:t>
            </a:r>
            <a:r>
              <a:rPr lang="en-IE" dirty="0" err="1">
                <a:solidFill>
                  <a:schemeClr val="tx1"/>
                </a:solidFill>
                <a:effectLst/>
                <a:ea typeface="Calibri" panose="020F0502020204030204" pitchFamily="34" charset="0"/>
              </a:rPr>
              <a:t>bewährte</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Praktiken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einfließen</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ließen</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 </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Dieser </a:t>
            </a:r>
            <a:r>
              <a:rPr lang="en-IE" dirty="0" err="1">
                <a:solidFill>
                  <a:schemeClr val="tx1"/>
                </a:solidFill>
                <a:effectLst/>
                <a:ea typeface="Calibri" panose="020F0502020204030204" pitchFamily="34" charset="0"/>
              </a:rPr>
              <a:t>Forschungsbericht</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wurde</a:t>
            </a:r>
            <a:r>
              <a:rPr lang="en-IE" dirty="0">
                <a:solidFill>
                  <a:schemeClr val="tx1"/>
                </a:solidFill>
                <a:effectLst/>
                <a:ea typeface="Calibri" panose="020F0502020204030204" pitchFamily="34" charset="0"/>
              </a:rPr>
              <a:t> von Beatriz </a:t>
            </a:r>
            <a:r>
              <a:rPr lang="en-IE" dirty="0" err="1">
                <a:solidFill>
                  <a:schemeClr val="tx1"/>
                </a:solidFill>
                <a:effectLst/>
                <a:ea typeface="Calibri" panose="020F0502020204030204" pitchFamily="34" charset="0"/>
              </a:rPr>
              <a:t>Oliete</a:t>
            </a:r>
            <a:r>
              <a:rPr lang="en-IE" dirty="0">
                <a:solidFill>
                  <a:schemeClr val="tx1"/>
                </a:solidFill>
                <a:effectLst/>
                <a:ea typeface="Calibri" panose="020F0502020204030204" pitchFamily="34" charset="0"/>
              </a:rPr>
              <a:t> und Marta Pérez Ríos von der </a:t>
            </a:r>
            <a:r>
              <a:rPr lang="en-IE" dirty="0" err="1">
                <a:solidFill>
                  <a:schemeClr val="tx1"/>
                </a:solidFill>
                <a:effectLst/>
                <a:ea typeface="Calibri" panose="020F0502020204030204" pitchFamily="34" charset="0"/>
              </a:rPr>
              <a:t>Fundacion</a:t>
            </a:r>
            <a:r>
              <a:rPr lang="en-IE" dirty="0">
                <a:solidFill>
                  <a:schemeClr val="tx1"/>
                </a:solidFill>
                <a:effectLst/>
                <a:ea typeface="Calibri" panose="020F0502020204030204" pitchFamily="34" charset="0"/>
              </a:rPr>
              <a:t> Laboral de la </a:t>
            </a:r>
            <a:r>
              <a:rPr lang="en-IE" dirty="0" err="1">
                <a:solidFill>
                  <a:schemeClr val="tx1"/>
                </a:solidFill>
                <a:effectLst/>
                <a:ea typeface="Calibri" panose="020F0502020204030204" pitchFamily="34" charset="0"/>
              </a:rPr>
              <a:t>Construccion</a:t>
            </a:r>
            <a:r>
              <a:rPr lang="en-IE" dirty="0">
                <a:solidFill>
                  <a:schemeClr val="tx1"/>
                </a:solidFill>
                <a:effectLst/>
                <a:ea typeface="Calibri" panose="020F0502020204030204" pitchFamily="34" charset="0"/>
              </a:rPr>
              <a:t> (FLC) </a:t>
            </a:r>
            <a:r>
              <a:rPr lang="en-IE" dirty="0" err="1">
                <a:solidFill>
                  <a:schemeClr val="tx1"/>
                </a:solidFill>
                <a:effectLst/>
                <a:ea typeface="Calibri" panose="020F0502020204030204" pitchFamily="34" charset="0"/>
              </a:rPr>
              <a:t>sowie</a:t>
            </a:r>
            <a:r>
              <a:rPr lang="en-IE" dirty="0">
                <a:solidFill>
                  <a:schemeClr val="tx1"/>
                </a:solidFill>
                <a:effectLst/>
                <a:ea typeface="Calibri" panose="020F0502020204030204" pitchFamily="34" charset="0"/>
              </a:rPr>
              <a:t> von Mary Whitney und Niamh Kenny von Future Cast (FC) </a:t>
            </a:r>
            <a:r>
              <a:rPr lang="en-IE" dirty="0" err="1">
                <a:solidFill>
                  <a:schemeClr val="tx1"/>
                </a:solidFill>
                <a:effectLst/>
                <a:ea typeface="Calibri" panose="020F0502020204030204" pitchFamily="34" charset="0"/>
              </a:rPr>
              <a:t>zusammengestellt</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verfasst</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 </a:t>
            </a:r>
            <a:endParaRPr lang="en-LB" dirty="0">
              <a:solidFill>
                <a:schemeClr val="tx1"/>
              </a:solidFill>
              <a:effectLst/>
              <a:ea typeface="Calibri" panose="020F0502020204030204" pitchFamily="34" charset="0"/>
            </a:endParaRPr>
          </a:p>
          <a:p>
            <a:pPr marR="243840" algn="just">
              <a:tabLst>
                <a:tab pos="450215" algn="l"/>
              </a:tabLst>
            </a:pPr>
            <a:r>
              <a:rPr lang="en-IE" dirty="0">
                <a:solidFill>
                  <a:schemeClr val="tx1"/>
                </a:solidFill>
                <a:effectLst/>
                <a:ea typeface="Calibri" panose="020F0502020204030204" pitchFamily="34" charset="0"/>
              </a:rPr>
              <a:t>Die </a:t>
            </a:r>
            <a:r>
              <a:rPr lang="en-IE" dirty="0" err="1">
                <a:solidFill>
                  <a:schemeClr val="tx1"/>
                </a:solidFill>
                <a:effectLst/>
                <a:ea typeface="Calibri" panose="020F0502020204030204" pitchFamily="34" charset="0"/>
              </a:rPr>
              <a:t>Veröffentlichungen</a:t>
            </a:r>
            <a:r>
              <a:rPr lang="en-IE" dirty="0">
                <a:solidFill>
                  <a:schemeClr val="tx1"/>
                </a:solidFill>
                <a:effectLst/>
                <a:ea typeface="Calibri" panose="020F0502020204030204" pitchFamily="34" charset="0"/>
              </a:rPr>
              <a:t> auf </a:t>
            </a:r>
            <a:r>
              <a:rPr lang="en-IE" b="1" u="sng" dirty="0">
                <a:solidFill>
                  <a:schemeClr val="bg1"/>
                </a:solidFill>
                <a:ea typeface="Calibri" panose="020F0502020204030204" pitchFamily="34" charset="0"/>
              </a:rPr>
              <a:t>www.femalesinconstruction.eu</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werden</a:t>
            </a:r>
            <a:r>
              <a:rPr lang="en-IE" dirty="0">
                <a:solidFill>
                  <a:schemeClr val="tx1"/>
                </a:solidFill>
                <a:effectLst/>
                <a:ea typeface="Calibri" panose="020F0502020204030204" pitchFamily="34" charset="0"/>
              </a:rPr>
              <a:t> Kathy Kelly, Canice Hamill und Catherine Neill </a:t>
            </a:r>
            <a:r>
              <a:rPr lang="en-IE" dirty="0" err="1">
                <a:solidFill>
                  <a:schemeClr val="tx1"/>
                </a:solidFill>
                <a:effectLst/>
                <a:ea typeface="Calibri" panose="020F0502020204030204" pitchFamily="34" charset="0"/>
              </a:rPr>
              <a:t>vom</a:t>
            </a:r>
            <a:r>
              <a:rPr lang="en-IE" dirty="0">
                <a:solidFill>
                  <a:schemeClr val="tx1"/>
                </a:solidFill>
                <a:effectLst/>
                <a:ea typeface="Calibri" panose="020F0502020204030204" pitchFamily="34" charset="0"/>
              </a:rPr>
              <a:t> European E-learning Institute </a:t>
            </a:r>
            <a:r>
              <a:rPr lang="en-IE" dirty="0" err="1">
                <a:solidFill>
                  <a:schemeClr val="tx1"/>
                </a:solidFill>
                <a:effectLst/>
                <a:ea typeface="Calibri" panose="020F0502020204030204" pitchFamily="34" charset="0"/>
              </a:rPr>
              <a:t>zugeschrieben</a:t>
            </a:r>
            <a:r>
              <a:rPr lang="en-IE" dirty="0">
                <a:solidFill>
                  <a:schemeClr val="tx1"/>
                </a:solidFill>
                <a:effectLst/>
                <a:ea typeface="Calibri" panose="020F0502020204030204" pitchFamily="34" charset="0"/>
              </a:rPr>
              <a:t>.  Toolkit-</a:t>
            </a:r>
            <a:r>
              <a:rPr lang="en-IE" dirty="0" err="1">
                <a:solidFill>
                  <a:schemeClr val="tx1"/>
                </a:solidFill>
                <a:effectLst/>
                <a:ea typeface="Calibri" panose="020F0502020204030204" pitchFamily="34" charset="0"/>
              </a:rPr>
              <a:t>Dokumente</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Literatur</a:t>
            </a:r>
            <a:r>
              <a:rPr lang="en-IE" dirty="0">
                <a:solidFill>
                  <a:schemeClr val="tx1"/>
                </a:solidFill>
                <a:effectLst/>
                <a:ea typeface="Calibri" panose="020F0502020204030204" pitchFamily="34" charset="0"/>
              </a:rPr>
              <a:t> </a:t>
            </a:r>
            <a:r>
              <a:rPr lang="en-IE" dirty="0" err="1">
                <a:solidFill>
                  <a:schemeClr val="tx1"/>
                </a:solidFill>
                <a:effectLst/>
                <a:ea typeface="Calibri" panose="020F0502020204030204" pitchFamily="34" charset="0"/>
              </a:rPr>
              <a:t>wurden</a:t>
            </a:r>
            <a:r>
              <a:rPr lang="en-IE" dirty="0">
                <a:solidFill>
                  <a:schemeClr val="tx1"/>
                </a:solidFill>
                <a:effectLst/>
                <a:ea typeface="Calibri" panose="020F0502020204030204" pitchFamily="34" charset="0"/>
              </a:rPr>
              <a:t> von Lola Gonzalez von Momentum Marketing Services Limited (MMS) </a:t>
            </a:r>
            <a:r>
              <a:rPr lang="en-IE" dirty="0" err="1">
                <a:solidFill>
                  <a:schemeClr val="tx1"/>
                </a:solidFill>
                <a:effectLst/>
                <a:ea typeface="Calibri" panose="020F0502020204030204" pitchFamily="34" charset="0"/>
              </a:rPr>
              <a:t>entworfen</a:t>
            </a:r>
            <a:r>
              <a:rPr lang="en-IE" dirty="0">
                <a:solidFill>
                  <a:schemeClr val="tx1"/>
                </a:solidFill>
                <a:effectLst/>
                <a:ea typeface="Calibri" panose="020F0502020204030204" pitchFamily="34" charset="0"/>
              </a:rPr>
              <a:t> und </a:t>
            </a:r>
            <a:r>
              <a:rPr lang="en-IE" dirty="0" err="1">
                <a:solidFill>
                  <a:schemeClr val="tx1"/>
                </a:solidFill>
                <a:effectLst/>
                <a:ea typeface="Calibri" panose="020F0502020204030204" pitchFamily="34" charset="0"/>
              </a:rPr>
              <a:t>geleitet</a:t>
            </a:r>
            <a:r>
              <a:rPr lang="en-IE" dirty="0">
                <a:solidFill>
                  <a:schemeClr val="tx1"/>
                </a:solidFill>
                <a:effectLst/>
                <a:ea typeface="Calibri" panose="020F0502020204030204" pitchFamily="34" charset="0"/>
              </a:rPr>
              <a:t>.</a:t>
            </a:r>
            <a:endParaRPr lang="en-LB"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5201644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876de33e-aaa5-4507-9b92-b84e676ded0d"/>
    <ds:schemaRef ds:uri="http://purl.org/dc/dcmitype/"/>
    <ds:schemaRef ds:uri="http://purl.org/dc/elements/1.1/"/>
    <ds:schemaRef ds:uri="http://www.w3.org/XML/1998/namespace"/>
    <ds:schemaRef ds:uri="http://schemas.microsoft.com/office/2006/documentManagement/types"/>
    <ds:schemaRef ds:uri="http://purl.org/dc/terms/"/>
    <ds:schemaRef ds:uri="ef88797d-310b-4d46-ad9c-0c23fa0c8d4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1629</TotalTime>
  <Words>18474</Words>
  <Application>Microsoft Office PowerPoint</Application>
  <PresentationFormat>Custom</PresentationFormat>
  <Paragraphs>1176</Paragraphs>
  <Slides>75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75</vt:i4>
      </vt:variant>
    </vt:vector>
  </HeadingPairs>
  <TitlesOfParts>
    <vt:vector size="85" baseType="lpstr">
      <vt:lpstr>Arial</vt:lpstr>
      <vt:lpstr>Calibri</vt:lpstr>
      <vt:lpstr>Century Schoolbook</vt:lpstr>
      <vt:lpstr>Montserrat</vt:lpstr>
      <vt:lpstr>Montserrat Light</vt:lpstr>
      <vt:lpstr>Poppins</vt:lpstr>
      <vt:lpstr>Segoe UI</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docId:85C0BA8D69EDC48BF32390857392601E</cp:keywords>
  <cp:lastModifiedBy>Sanja Ivandic</cp:lastModifiedBy>
  <cp:revision>321</cp:revision>
  <dcterms:created xsi:type="dcterms:W3CDTF">2021-06-15T11:45:52Z</dcterms:created>
  <dcterms:modified xsi:type="dcterms:W3CDTF">2023-11-03T11:26:57Z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y fmtid="{D5CDD505-2E9C-101B-9397-08002B2CF9AE}" pid="3" name="MSIP_Label_e463cba9-5f6c-478d-9329-7b2295e4e8ed_Enabled">
    <vt:lpwstr>true</vt:lpwstr>
  </property>
  <property fmtid="{D5CDD505-2E9C-101B-9397-08002B2CF9AE}" pid="4" name="MSIP_Label_e463cba9-5f6c-478d-9329-7b2295e4e8ed_SetDate">
    <vt:lpwstr>2023-08-01T21:09:36Z</vt:lpwstr>
  </property>
  <property fmtid="{D5CDD505-2E9C-101B-9397-08002B2CF9AE}" pid="5" name="MSIP_Label_e463cba9-5f6c-478d-9329-7b2295e4e8ed_Method">
    <vt:lpwstr>Standard</vt:lpwstr>
  </property>
  <property fmtid="{D5CDD505-2E9C-101B-9397-08002B2CF9AE}" pid="6" name="MSIP_Label_e463cba9-5f6c-478d-9329-7b2295e4e8ed_Name">
    <vt:lpwstr>All Employees_2</vt:lpwstr>
  </property>
  <property fmtid="{D5CDD505-2E9C-101B-9397-08002B2CF9AE}" pid="7" name="MSIP_Label_e463cba9-5f6c-478d-9329-7b2295e4e8ed_SiteId">
    <vt:lpwstr>33440fc6-b7c7-412c-bb73-0e70b0198d5a</vt:lpwstr>
  </property>
  <property fmtid="{D5CDD505-2E9C-101B-9397-08002B2CF9AE}" pid="8" name="MSIP_Label_e463cba9-5f6c-478d-9329-7b2295e4e8ed_ActionId">
    <vt:lpwstr>502edb87-a0c6-436b-b5ab-b92b830c94f2</vt:lpwstr>
  </property>
  <property fmtid="{D5CDD505-2E9C-101B-9397-08002B2CF9AE}" pid="9" name="MSIP_Label_e463cba9-5f6c-478d-9329-7b2295e4e8ed_ContentBits">
    <vt:lpwstr>0</vt:lpwstr>
  </property>
</Properties>
</file>